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45"/>
  </p:notesMasterIdLst>
  <p:handoutMasterIdLst>
    <p:handoutMasterId r:id="rId46"/>
  </p:handoutMasterIdLst>
  <p:sldIdLst>
    <p:sldId id="304" r:id="rId3"/>
    <p:sldId id="383" r:id="rId4"/>
    <p:sldId id="535" r:id="rId5"/>
    <p:sldId id="536" r:id="rId6"/>
    <p:sldId id="537" r:id="rId7"/>
    <p:sldId id="529" r:id="rId8"/>
    <p:sldId id="530" r:id="rId9"/>
    <p:sldId id="538" r:id="rId10"/>
    <p:sldId id="456" r:id="rId11"/>
    <p:sldId id="544" r:id="rId12"/>
    <p:sldId id="404" r:id="rId13"/>
    <p:sldId id="416" r:id="rId14"/>
    <p:sldId id="497" r:id="rId15"/>
    <p:sldId id="414" r:id="rId16"/>
    <p:sldId id="386" r:id="rId17"/>
    <p:sldId id="359" r:id="rId18"/>
    <p:sldId id="406" r:id="rId19"/>
    <p:sldId id="539" r:id="rId20"/>
    <p:sldId id="474" r:id="rId21"/>
    <p:sldId id="476" r:id="rId22"/>
    <p:sldId id="540" r:id="rId23"/>
    <p:sldId id="541" r:id="rId24"/>
    <p:sldId id="545" r:id="rId25"/>
    <p:sldId id="408" r:id="rId26"/>
    <p:sldId id="361" r:id="rId27"/>
    <p:sldId id="473" r:id="rId28"/>
    <p:sldId id="546" r:id="rId29"/>
    <p:sldId id="547" r:id="rId30"/>
    <p:sldId id="548" r:id="rId31"/>
    <p:sldId id="553" r:id="rId32"/>
    <p:sldId id="554" r:id="rId33"/>
    <p:sldId id="555" r:id="rId34"/>
    <p:sldId id="556" r:id="rId35"/>
    <p:sldId id="550" r:id="rId36"/>
    <p:sldId id="551" r:id="rId37"/>
    <p:sldId id="552" r:id="rId38"/>
    <p:sldId id="560" r:id="rId39"/>
    <p:sldId id="557" r:id="rId40"/>
    <p:sldId id="558" r:id="rId41"/>
    <p:sldId id="559" r:id="rId42"/>
    <p:sldId id="543" r:id="rId43"/>
    <p:sldId id="412" r:id="rId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G Yang" initials="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D3C1E"/>
    <a:srgbClr val="8C1515"/>
    <a:srgbClr val="3C3623"/>
    <a:srgbClr val="D6DDD3"/>
    <a:srgbClr val="EDE8DD"/>
    <a:srgbClr val="C2B7A1"/>
    <a:srgbClr val="918873"/>
    <a:srgbClr val="D0A760"/>
    <a:srgbClr val="43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8"/>
    <p:restoredTop sz="77613"/>
  </p:normalViewPr>
  <p:slideViewPr>
    <p:cSldViewPr snapToGrid="0" snapToObjects="1">
      <p:cViewPr varScale="1">
        <p:scale>
          <a:sx n="67" d="100"/>
          <a:sy n="67" d="100"/>
        </p:scale>
        <p:origin x="480" y="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D9CD497-8568-AB4C-9B75-3F9E78B1836E}" type="datetimeFigureOut">
              <a:rPr lang="en-US" altLang="x-none"/>
              <a:pPr/>
              <a:t>11/13/2023</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B957C1D-EB98-784F-BDFC-AF7291349BBE}"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4504682-ED4D-C544-A22E-F1116E2D47FD}" type="datetimeFigureOut">
              <a:rPr lang="en-US" altLang="x-none"/>
              <a:pPr/>
              <a:t>11/13/2023</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07BA646-B2D1-F647-8334-70AD2CB96DB0}"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C07BA646-B2D1-F647-8334-70AD2CB96DB0}" type="slidenum">
              <a:rPr lang="en-US" altLang="x-none"/>
              <a:pPr/>
              <a:t>1</a:t>
            </a:fld>
            <a:endParaRPr lang="en-US" altLang="x-none"/>
          </a:p>
        </p:txBody>
      </p:sp>
    </p:spTree>
    <p:extLst>
      <p:ext uri="{BB962C8B-B14F-4D97-AF65-F5344CB8AC3E}">
        <p14:creationId xmlns:p14="http://schemas.microsoft.com/office/powerpoint/2010/main" val="167284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practice, we might want to use multiple scales of noise to perturb the data distribution, and estimate the score of each noise-perturbed distribution.</a:t>
            </a:r>
          </a:p>
          <a:p>
            <a:endParaRPr lang="en-US"/>
          </a:p>
          <a:p>
            <a:r>
              <a:rPr lang="en-US"/>
              <a:t>Here is the intuition. Without noise perturbation, the estimated scores in low data density regions can be vastly inaccurate, and there will be no information on how to get to high data density regions for Langevin dynamics.</a:t>
            </a:r>
          </a:p>
          <a:p>
            <a:endParaRPr lang="en-US"/>
          </a:p>
          <a:p>
            <a:r>
              <a:rPr lang="en-US"/>
              <a:t>Alternatively, we might use one single noise scale to perturb the data distribution. To cover large portion of the low data density region, this noise scale has to be large. It gives directional information when Langevin dynamics is far away from high data density regions, but may fail to provide fine-grained directional information when Langevin dynamics is close to high data density regions.</a:t>
            </a:r>
          </a:p>
          <a:p>
            <a:endParaRPr lang="en-US"/>
          </a:p>
          <a:p>
            <a:r>
              <a:rPr lang="en-US"/>
              <a:t>This problem can be solved by using multiple noise scales. The scores of noise perturbed distributions with multiple scales can provide directional information of multiple granularity, and give useful guidance in various distances from the high data density region.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13</a:t>
            </a:fld>
            <a:endParaRPr lang="en-US" altLang="x-none"/>
          </a:p>
        </p:txBody>
      </p:sp>
    </p:spTree>
    <p:extLst>
      <p:ext uri="{BB962C8B-B14F-4D97-AF65-F5344CB8AC3E}">
        <p14:creationId xmlns:p14="http://schemas.microsoft.com/office/powerpoint/2010/main" val="22472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sample from the noise conditional score network using scores of different noise levels?</a:t>
            </a:r>
          </a:p>
          <a:p>
            <a:endParaRPr lang="en-US"/>
          </a:p>
          <a:p>
            <a:r>
              <a:rPr lang="en-US"/>
              <a:t>Our method is called annealed Langevin dynamics. We do langevin dynamics for different levels of perturbed data distribution sequentially. We first use Langevin dynamics to sample from the most perturbed data distribution. Then, the resulting samples will be used as initial samples for sampling from the next noise level. We continue in this fashion, and finally use Langevin dynamics to sample from the least perturbed data distribution.</a:t>
            </a:r>
          </a:p>
          <a:p>
            <a:endParaRPr lang="en-US"/>
          </a:p>
          <a:p>
            <a:r>
              <a:rPr lang="en-US"/>
              <a:t>(fix the animation bug)</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14</a:t>
            </a:fld>
            <a:endParaRPr lang="en-US" altLang="x-none"/>
          </a:p>
        </p:txBody>
      </p:sp>
    </p:spTree>
    <p:extLst>
      <p:ext uri="{BB962C8B-B14F-4D97-AF65-F5344CB8AC3E}">
        <p14:creationId xmlns:p14="http://schemas.microsoft.com/office/powerpoint/2010/main" val="418259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Annealed Langevin dynamics effectively mitigate the inaccurate estimation of relative weights of different modes. To show this, we conduct Langevin dynamics and annealed Langevin dynamics on the same mixture of Gaussian distribution we used before. Here are the results.</a:t>
            </a:r>
          </a:p>
          <a:p>
            <a:endParaRPr lang="en-US"/>
          </a:p>
          <a:p>
            <a:r>
              <a:rPr lang="en-US"/>
              <a:t>The results from annealed Langevin dynamics is very close to the exact samples, and correctly recovers the relative weights between modes. While Langevin dynamics fail to do so.</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16</a:t>
            </a:fld>
            <a:endParaRPr lang="en-US" altLang="x-none"/>
          </a:p>
        </p:txBody>
      </p:sp>
    </p:spTree>
    <p:extLst>
      <p:ext uri="{BB962C8B-B14F-4D97-AF65-F5344CB8AC3E}">
        <p14:creationId xmlns:p14="http://schemas.microsoft.com/office/powerpoint/2010/main" val="218178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specifically, for each perturbed data distribution, we can easily sample from them, and use score estimation to estimate the corresponding scores. </a:t>
            </a:r>
          </a:p>
          <a:p>
            <a:endParaRPr lang="en-US"/>
          </a:p>
          <a:p>
            <a:r>
              <a:rPr lang="en-US"/>
              <a:t>However, the most naïve way of doing this requires a large number of separate score models to be learned independently, which is very costly. </a:t>
            </a:r>
          </a:p>
          <a:p>
            <a:endParaRPr lang="en-US"/>
          </a:p>
          <a:p>
            <a:r>
              <a:rPr lang="en-US"/>
              <a:t>We propose instead to use a single conditional score network to estimate the scores jointly for all perturbation levels. The score model will take sigma as an input. This model is named the Noise Conditional Score Network.</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17</a:t>
            </a:fld>
            <a:endParaRPr lang="en-US" altLang="x-none"/>
          </a:p>
        </p:txBody>
      </p:sp>
    </p:spTree>
    <p:extLst>
      <p:ext uri="{BB962C8B-B14F-4D97-AF65-F5344CB8AC3E}">
        <p14:creationId xmlns:p14="http://schemas.microsoft.com/office/powerpoint/2010/main" val="371236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work, we propose several techniques to make training and tuning of score-based models easier.</a:t>
            </a:r>
          </a:p>
          <a:p>
            <a:endParaRPr lang="en-US"/>
          </a:p>
          <a:p>
            <a:r>
              <a:rPr lang="en-US"/>
              <a:t>Our first technique is on how to choose the largest noise scale. We recommend making the scale comparable to the maximum pairwise distance for training data.</a:t>
            </a:r>
          </a:p>
          <a:p>
            <a:endParaRPr lang="en-US"/>
          </a:p>
          <a:p>
            <a:r>
              <a:rPr lang="en-US"/>
              <a:t>In this case, a Langevin chain can easily transfer from one data point to another</a:t>
            </a:r>
          </a:p>
          <a:p>
            <a:endParaRPr lang="en-US"/>
          </a:p>
          <a:p>
            <a:r>
              <a:rPr lang="en-US"/>
              <a:t>And vice versa.</a:t>
            </a:r>
          </a:p>
          <a:p>
            <a:endParaRPr lang="en-US"/>
          </a:p>
          <a:p>
            <a:r>
              <a:rPr lang="en-US"/>
              <a:t>This makes samples cover more modes and more diverse.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19</a:t>
            </a:fld>
            <a:endParaRPr lang="en-US" altLang="x-none"/>
          </a:p>
        </p:txBody>
      </p:sp>
    </p:spTree>
    <p:extLst>
      <p:ext uri="{BB962C8B-B14F-4D97-AF65-F5344CB8AC3E}">
        <p14:creationId xmlns:p14="http://schemas.microsoft.com/office/powerpoint/2010/main" val="247677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second technique focuses on determining the rest of noise scales. We claim the noise scales should form a geometric sequence, and should be dense enough to make sure adjacent noise scales are sufficiently close to each other.</a:t>
            </a:r>
          </a:p>
          <a:p>
            <a:endParaRPr lang="en-US"/>
          </a:p>
          <a:p>
            <a:r>
              <a:rPr lang="en-US"/>
              <a:t>For example, the first and second noise should have large overlap. </a:t>
            </a:r>
          </a:p>
          <a:p>
            <a:endParaRPr lang="en-US"/>
          </a:p>
          <a:p>
            <a:r>
              <a:rPr lang="en-US"/>
              <a:t>The second and third noise scales should have the same amount of overlap, and so 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20</a:t>
            </a:fld>
            <a:endParaRPr lang="en-US" altLang="x-none"/>
          </a:p>
        </p:txBody>
      </p:sp>
    </p:spTree>
    <p:extLst>
      <p:ext uri="{BB962C8B-B14F-4D97-AF65-F5344CB8AC3E}">
        <p14:creationId xmlns:p14="http://schemas.microsoft.com/office/powerpoint/2010/main" val="379121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4108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demonstrates the sampling procedure of annealed Langevin dynamics using estimated scores on several image datasets. It is pretty amazing that we can start from random noise, modify the images according to scores, and generate nice looking images.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24</a:t>
            </a:fld>
            <a:endParaRPr lang="en-US" altLang="x-none"/>
          </a:p>
        </p:txBody>
      </p:sp>
    </p:spTree>
    <p:extLst>
      <p:ext uri="{BB962C8B-B14F-4D97-AF65-F5344CB8AC3E}">
        <p14:creationId xmlns:p14="http://schemas.microsoft.com/office/powerpoint/2010/main" val="2976873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Below are samples on various image datasets with various resolutions, all trained and sampled according to our techniques.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26</a:t>
            </a:fld>
            <a:endParaRPr lang="en-US" altLang="x-none"/>
          </a:p>
        </p:txBody>
      </p:sp>
    </p:spTree>
    <p:extLst>
      <p:ext uri="{BB962C8B-B14F-4D97-AF65-F5344CB8AC3E}">
        <p14:creationId xmlns:p14="http://schemas.microsoft.com/office/powerpoint/2010/main" val="148648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33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2</a:t>
            </a:fld>
            <a:endParaRPr lang="en-US" altLang="x-none"/>
          </a:p>
        </p:txBody>
      </p:sp>
    </p:spTree>
    <p:extLst>
      <p:ext uri="{BB962C8B-B14F-4D97-AF65-F5344CB8AC3E}">
        <p14:creationId xmlns:p14="http://schemas.microsoft.com/office/powerpoint/2010/main" val="375618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70465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90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we can generate samples by solving the reverse-time SDE to simulate the reverse-time stochastic process. </a:t>
            </a:r>
          </a:p>
          <a:p>
            <a:endParaRPr lang="en-US"/>
          </a:p>
          <a:p>
            <a:r>
              <a:rPr lang="en-US"/>
              <a:t>One numerical solver for SDEs is the Euler-Maruyama method. It is based on the same idea as Euler’s method for solving ODEs. Basically, we replace the infinitesimal time step dt with a small time difference Delta t, and we replace the infinitesimal white noise with a Gaussian noise with variance Delta t. Here Delta t is a negative time step, and t goes from T to 0.</a:t>
            </a:r>
          </a:p>
          <a:p>
            <a:endParaRPr lang="en-US"/>
          </a:p>
          <a:p>
            <a:r>
              <a:rPr lang="en-US"/>
              <a:t>We can train a time-dependent score-based model to approximate the score function as a function of time. This time-dependent score-based model is a neural network conditioned on time t, and can be trained by first randomly sampling t, and then minimizing the corresponding score matching loss.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30</a:t>
            </a:fld>
            <a:endParaRPr lang="en-US" altLang="x-none"/>
          </a:p>
        </p:txBody>
      </p:sp>
    </p:spTree>
    <p:extLst>
      <p:ext uri="{BB962C8B-B14F-4D97-AF65-F5344CB8AC3E}">
        <p14:creationId xmlns:p14="http://schemas.microsoft.com/office/powerpoint/2010/main" val="390572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apply any other general-purpose SDE solver for sampling. Besides, knowing the score function allows new SDE solvers and hence new samplers. The first method we consider is one family of methods named predictor-corrector samplers. As the name suggests, the method consists of a predictor and a corrector. The predictor can be a general-purpose SDE solver like the Euler-Maruyama method, and the corrector can be any score-based MCMC approach such as Langevin dynamics.</a:t>
            </a:r>
          </a:p>
          <a:p>
            <a:endParaRPr lang="en-US"/>
          </a:p>
          <a:p>
            <a:r>
              <a:rPr lang="en-US"/>
              <a:t>So how does the method work? When solving the reverse-time SDE, we first use the predictor to get a rough estimate of the intermediate sample at the next time step, and then use the corrector to fine-tune the sample. This procedure is repeated multiple times until we finally get a sample from the original unperturbed data distribution.</a:t>
            </a:r>
          </a:p>
          <a:p>
            <a:endParaRPr lang="en-US"/>
          </a:p>
          <a:p>
            <a:r>
              <a:rPr lang="en-US"/>
              <a:t>Predictor-Corrector methods assembles annealed Langevin dynamics. However, the introduction of the predictor helps Langevin dynamics to make a smooth transition between different noise scales.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31</a:t>
            </a:fld>
            <a:endParaRPr lang="en-US" altLang="x-none"/>
          </a:p>
        </p:txBody>
      </p:sp>
    </p:spTree>
    <p:extLst>
      <p:ext uri="{BB962C8B-B14F-4D97-AF65-F5344CB8AC3E}">
        <p14:creationId xmlns:p14="http://schemas.microsoft.com/office/powerpoint/2010/main" val="92393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predictor-corrector samplers and some architectural improvements, we were able to set the new record of sample generation on CIFAR-10. Our results are highlighted with the green box. There are several configurations of our NCSN++ model which I won’t be able to cover in this talk. Our best model achieves an FID of 2.2, and inception score of 9.89. The previous best result was achieved by StyleGAN2 plus data augmentation, yet we were able to surpass their result even without data augmentation. Moreover, our FID score on unconditional generation is even better than the state-of-the-art on conditional generation. This is a really exciting breakthrough.</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32</a:t>
            </a:fld>
            <a:endParaRPr lang="en-US" altLang="x-none"/>
          </a:p>
        </p:txBody>
      </p:sp>
    </p:spTree>
    <p:extLst>
      <p:ext uri="{BB962C8B-B14F-4D97-AF65-F5344CB8AC3E}">
        <p14:creationId xmlns:p14="http://schemas.microsoft.com/office/powerpoint/2010/main" val="851274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predictor-corrector samplers and new progressive growing architectures, we were able to produce the first set of high resolution facial samples from score-based models. All the samples here have a resolution of 1024x1024. </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33</a:t>
            </a:fld>
            <a:endParaRPr lang="en-US" altLang="x-none"/>
          </a:p>
        </p:txBody>
      </p:sp>
    </p:spTree>
    <p:extLst>
      <p:ext uri="{BB962C8B-B14F-4D97-AF65-F5344CB8AC3E}">
        <p14:creationId xmlns:p14="http://schemas.microsoft.com/office/powerpoint/2010/main" val="2136539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5419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04371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833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7773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6</a:t>
            </a:fld>
            <a:endParaRPr lang="en-US" altLang="x-none"/>
          </a:p>
        </p:txBody>
      </p:sp>
    </p:spTree>
    <p:extLst>
      <p:ext uri="{BB962C8B-B14F-4D97-AF65-F5344CB8AC3E}">
        <p14:creationId xmlns:p14="http://schemas.microsoft.com/office/powerpoint/2010/main" val="12280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67324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349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8193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In conclusion, we introduced score-based generative modeling. There are several take-aways.</a:t>
            </a:r>
          </a:p>
          <a:p>
            <a:endParaRPr lang="en-US"/>
          </a:p>
          <a:p>
            <a:r>
              <a:rPr lang="en-US"/>
              <a:t>First, score functions, which are gradients of distributions can be estimated easily. </a:t>
            </a:r>
          </a:p>
          <a:p>
            <a:endParaRPr lang="en-US"/>
          </a:p>
          <a:p>
            <a:r>
              <a:rPr lang="en-US"/>
              <a:t>We can choose flexible architectures for the score-based model, no need of being normalized or invertible. </a:t>
            </a:r>
          </a:p>
          <a:p>
            <a:endParaRPr lang="en-US"/>
          </a:p>
          <a:p>
            <a:r>
              <a:rPr lang="en-US"/>
              <a:t>The training is stable, and there is no need of minimax optimization or adversarial training.</a:t>
            </a:r>
          </a:p>
          <a:p>
            <a:endParaRPr lang="en-US"/>
          </a:p>
          <a:p>
            <a:r>
              <a:rPr lang="en-US"/>
              <a:t>Second, score-based generative models typically achieve very high sample quality comparable or surpassing GANs.</a:t>
            </a:r>
          </a:p>
          <a:p>
            <a:endParaRPr lang="en-US"/>
          </a:p>
          <a:p>
            <a:r>
              <a:rPr lang="en-US"/>
              <a:t>It is currently the state-of-the-art method on CIFAR-10 and some other datasets.</a:t>
            </a:r>
          </a:p>
          <a:p>
            <a:endParaRPr lang="en-US"/>
          </a:p>
          <a:p>
            <a:r>
              <a:rPr lang="en-US"/>
              <a:t>It is scalable to images with resolution as large as 1024 by 1024.</a:t>
            </a:r>
          </a:p>
          <a:p>
            <a:endParaRPr lang="en-US"/>
          </a:p>
          <a:p>
            <a:r>
              <a:rPr lang="en-US"/>
              <a:t>Finally, you can compute the exact likelihood of score-based models.</a:t>
            </a:r>
          </a:p>
          <a:p>
            <a:endParaRPr lang="en-US"/>
          </a:p>
          <a:p>
            <a:r>
              <a:rPr lang="en-US"/>
              <a:t>The likelihood obtained on CIFAR-10 is very competitive, being the state-of-the-art evaluated on uniformly dequantized data.</a:t>
            </a:r>
          </a:p>
          <a:p>
            <a:endParaRPr lang="en-US"/>
          </a:p>
          <a:p>
            <a:r>
              <a:rPr lang="en-US"/>
              <a:t>The equivalence to neural ODE allows many other things that flow models are good at, such as interpolation and temperature scaling. In addition, our encoding is uniquely identifiable.</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42</a:t>
            </a:fld>
            <a:endParaRPr lang="en-US" altLang="x-none"/>
          </a:p>
        </p:txBody>
      </p:sp>
    </p:spTree>
    <p:extLst>
      <p:ext uri="{BB962C8B-B14F-4D97-AF65-F5344CB8AC3E}">
        <p14:creationId xmlns:p14="http://schemas.microsoft.com/office/powerpoint/2010/main" val="75668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Unfortunately, score-based generative modeling does not work out of the box. We identify several pitfalls that pinpoint the reasons that it does not work well in practice.</a:t>
            </a:r>
          </a:p>
          <a:p>
            <a:endParaRPr lang="en-US"/>
          </a:p>
          <a:p>
            <a:r>
              <a:rPr lang="en-US"/>
              <a:t>The first pitfall is the manifold hypothesis. The manifold hypothesis states that in real world, data points lie in low-dimensional spaces with a much smaller dimension than the data dimension. For example, data points might lie on a two dimensional mobius strip, even though the data dimension is 3.</a:t>
            </a:r>
          </a:p>
          <a:p>
            <a:endParaRPr lang="en-US"/>
          </a:p>
          <a:p>
            <a:r>
              <a:rPr lang="en-US"/>
              <a:t>The score of data distribution is undefined when data are constrained to a low dimensional manifold. Intuitively, suppose the data distribution is concentrated around a ring. When the ring becomes thinner and thinner, the score vectors will also become larger and larger. In the limit that the ring becomes infinitely thin, the score vectors will also become infinitely large. This makes score vectors undefined on a low-dimensional manifold structure.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7</a:t>
            </a:fld>
            <a:endParaRPr lang="en-US" altLang="x-none"/>
          </a:p>
        </p:txBody>
      </p:sp>
    </p:spTree>
    <p:extLst>
      <p:ext uri="{BB962C8B-B14F-4D97-AF65-F5344CB8AC3E}">
        <p14:creationId xmlns:p14="http://schemas.microsoft.com/office/powerpoint/2010/main" val="388844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combat these pitfalls? We propose to perturb the data with Gaussian noise. First, it solves the problem of manifold hypothesis, because Gaussian noise has support all over the space. Recall that when no noise was added, the learning curve of score estimation diverges. When we add a tiny amount of Gaussian noise to the data, the curve converges nicely. Note that the Gaussian noise has a variance of 0.0001, which leaves the perturbed image indistinguishable to humans when the pixel values are in [0,1].</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8</a:t>
            </a:fld>
            <a:endParaRPr lang="en-US" altLang="x-none"/>
          </a:p>
        </p:txBody>
      </p:sp>
    </p:spTree>
    <p:extLst>
      <p:ext uri="{BB962C8B-B14F-4D97-AF65-F5344CB8AC3E}">
        <p14:creationId xmlns:p14="http://schemas.microsoft.com/office/powerpoint/2010/main" val="127103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However, the naïve score matching plus Langevin MCMC does not work well in practice because score estimation is inaccurate in low data density regions.</a:t>
            </a:r>
          </a:p>
          <a:p>
            <a:endParaRPr lang="en-US"/>
          </a:p>
          <a:p>
            <a:r>
              <a:rPr lang="en-US"/>
              <a:t>To illustrate this fact, let’s consider a mixture of Gaussian distribution. The left figure is the data density. The middle figure shows ground-truth data scores, while the right figure shows estimated scores. </a:t>
            </a:r>
          </a:p>
          <a:p>
            <a:endParaRPr lang="en-US"/>
          </a:p>
          <a:p>
            <a:r>
              <a:rPr lang="en-US"/>
              <a:t>Comparing middle and right figures,  score estimation is only accurate in the highlighted regions, which are those of high data density. For low-data density regions between the two modes, the score estimation is vastly inaccurate.</a:t>
            </a:r>
          </a:p>
          <a:p>
            <a:endParaRPr lang="en-US"/>
          </a:p>
          <a:p>
            <a:r>
              <a:rPr lang="en-US"/>
              <a:t>Why can this happen? This is because the score matching objective only considers the difference between data and model scores at data samples.</a:t>
            </a:r>
          </a:p>
          <a:p>
            <a:endParaRPr lang="en-US"/>
          </a:p>
          <a:p>
            <a:r>
              <a:rPr lang="en-US"/>
              <a:t>But in regions of low data density where almost no data samples are provided, there is not enough information to infer the correct scores from samples.</a:t>
            </a:r>
          </a:p>
          <a:p>
            <a:endParaRPr lang="en-US"/>
          </a:p>
          <a:p>
            <a:r>
              <a:rPr lang="en-US"/>
              <a:t>This challenge prevents Langevin MCMC from exploring low density regions properly using the learned score model. And it won’t produce good samples when the initialization is bad.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9</a:t>
            </a:fld>
            <a:endParaRPr lang="en-US" altLang="x-none"/>
          </a:p>
        </p:txBody>
      </p:sp>
    </p:spTree>
    <p:extLst>
      <p:ext uri="{BB962C8B-B14F-4D97-AF65-F5344CB8AC3E}">
        <p14:creationId xmlns:p14="http://schemas.microsoft.com/office/powerpoint/2010/main" val="370654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170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trade-off between data quality and the size of low data-density regions. On the one side of the spectrum, we add very small amount of noise so that the perturbed data are close to the original data, but the low data density regions can be large. On the other side of the spectrum, we add large amount of noise to keep the low data density regions small, but this also destroys the original data.</a:t>
            </a:r>
          </a:p>
          <a:p>
            <a:endParaRPr lang="en-US"/>
          </a:p>
          <a:p>
            <a:r>
              <a:rPr lang="en-US"/>
              <a:t>To mediate the two sides of the spectrum, we propose to perturb data with different levels of noise simulteanously, and aggregate the information from all noise levels.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11</a:t>
            </a:fld>
            <a:endParaRPr lang="en-US" altLang="x-none"/>
          </a:p>
        </p:txBody>
      </p:sp>
    </p:spTree>
    <p:extLst>
      <p:ext uri="{BB962C8B-B14F-4D97-AF65-F5344CB8AC3E}">
        <p14:creationId xmlns:p14="http://schemas.microsoft.com/office/powerpoint/2010/main" val="1609295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There is a trade-off between data quality and the accuracy of score estimation when considering how much noise we should add.</a:t>
            </a:r>
          </a:p>
          <a:p>
            <a:endParaRPr lang="en-US"/>
          </a:p>
          <a:p>
            <a:r>
              <a:rPr lang="en-US"/>
              <a:t>Let's return to the mixture of Gaussian distribution. When no noise is added, the ground-truth data score is not affected, but the estimated scores are inaccurate in low data density regions. Here red color in the rightmost figure is to code estimation errors.</a:t>
            </a:r>
          </a:p>
          <a:p>
            <a:endParaRPr lang="en-US"/>
          </a:p>
          <a:p>
            <a:r>
              <a:rPr lang="en-US"/>
              <a:t>Now consider perturbing the data with small noise. The red color in the middle figure codes the difference between the perturbed data score and the orignal data score.</a:t>
            </a:r>
          </a:p>
          <a:p>
            <a:endParaRPr lang="en-US"/>
          </a:p>
          <a:p>
            <a:r>
              <a:rPr lang="en-US"/>
              <a:t>When the noise is small, the perturbed distribution is close to the original distribution, but the estimation errors are still high</a:t>
            </a:r>
          </a:p>
          <a:p>
            <a:endParaRPr lang="en-US"/>
          </a:p>
          <a:p>
            <a:r>
              <a:rPr lang="en-US"/>
              <a:t>When we add larger and larger noise, the estimation error becomes smaller and smaller, but the perturbed data score differs from the original data score by a lot.</a:t>
            </a:r>
          </a:p>
          <a:p>
            <a:endParaRPr lang="en-US"/>
          </a:p>
          <a:p>
            <a:r>
              <a:rPr lang="en-US"/>
              <a:t>In order to achieve the best data quality and estimation accuracy at the same time, we should consider all perturbations jointly instead of focusing on only one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12</a:t>
            </a:fld>
            <a:endParaRPr lang="en-US" altLang="x-none"/>
          </a:p>
        </p:txBody>
      </p:sp>
    </p:spTree>
    <p:extLst>
      <p:ext uri="{BB962C8B-B14F-4D97-AF65-F5344CB8AC3E}">
        <p14:creationId xmlns:p14="http://schemas.microsoft.com/office/powerpoint/2010/main" val="1529847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792520"/>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0993"/>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9709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716"/>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800558"/>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31"/>
            <a:ext cx="8229600" cy="461897"/>
          </a:xfrm>
          <a:prstGeom prst="rect">
            <a:avLst/>
          </a:prstGeom>
        </p:spPr>
        <p:txBody>
          <a:bodyPr>
            <a:noAutofit/>
          </a:bodyPr>
          <a:lstStyle>
            <a:lvl1pPr marL="0" indent="0" algn="ctr">
              <a:buNone/>
              <a:defRPr sz="2100" cap="small" spc="300">
                <a:solidFill>
                  <a:srgbClr val="A4001D"/>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399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43323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83"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2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306E54C7-70A2-784D-BD78-98420C8A6E53}"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56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7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91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955683"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56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6"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6" y="4883150"/>
            <a:ext cx="1546225"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83"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83" y="2571750"/>
            <a:ext cx="2954337" cy="932975"/>
          </a:xfrm>
          <a:prstGeom prst="rect">
            <a:avLst/>
          </a:prstGeom>
        </p:spPr>
        <p:txBody>
          <a:bodyPr/>
          <a:lstStyle>
            <a:lvl1pPr marL="0" indent="0" algn="r">
              <a:buNone/>
              <a:defRPr sz="1200" cap="all" spc="300">
                <a:solidFill>
                  <a:srgbClr val="A4001D"/>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1685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3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908685"/>
            <a:ext cx="7700963" cy="3759042"/>
          </a:xfrm>
        </p:spPr>
        <p:txBody>
          <a:bodyPr/>
          <a:lstStyle>
            <a:lvl2pPr marL="0" indent="0">
              <a:buFont typeface="Arial"/>
              <a:buNone/>
              <a:defRPr baseline="0"/>
            </a:lvl2pPr>
            <a:lvl3pPr marL="344480" indent="0">
              <a:buNone/>
              <a:defRPr/>
            </a:lvl3pPr>
            <a:lvl4pPr marL="687370" indent="0">
              <a:buNone/>
              <a:defRPr/>
            </a:lvl4pPr>
            <a:lvl5pPr marL="1031849" indent="0">
              <a:buNone/>
              <a:defRPr/>
            </a:lvl5pPr>
          </a:lstStyle>
          <a:p>
            <a:pPr lvl="0"/>
            <a:r>
              <a:rPr lang="en-US"/>
              <a:t>Click to edit Master text styles</a:t>
            </a:r>
          </a:p>
        </p:txBody>
      </p:sp>
    </p:spTree>
    <p:extLst>
      <p:ext uri="{BB962C8B-B14F-4D97-AF65-F5344CB8AC3E}">
        <p14:creationId xmlns:p14="http://schemas.microsoft.com/office/powerpoint/2010/main" val="76531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D58C46F2-E151-ED4C-A683-FA65171C5E47}"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8"/>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33" y="2841316"/>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2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33"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92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33" y="908687"/>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83"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4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8534902" cy="488024"/>
          </a:xfrm>
          <a:prstGeom prst="rect">
            <a:avLst/>
          </a:prstGeom>
        </p:spPr>
        <p:txBody>
          <a:bodyPr/>
          <a:lstStyle>
            <a:lvl1pPr algn="ctr">
              <a:defRPr sz="24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292609" y="988360"/>
            <a:ext cx="8534901" cy="3798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75FE4082-9F4F-AC4D-A887-6C22181312E0}"/>
              </a:ext>
            </a:extLst>
          </p:cNvPr>
          <p:cNvSpPr>
            <a:spLocks noGrp="1"/>
          </p:cNvSpPr>
          <p:nvPr>
            <p:ph type="sldNum" sz="quarter" idx="4"/>
          </p:nvPr>
        </p:nvSpPr>
        <p:spPr>
          <a:xfrm>
            <a:off x="301752" y="4836891"/>
            <a:ext cx="345127"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7EE41B-D043-234A-A4D0-04327FF80092}" type="slidenum">
              <a:t>‹#›</a:t>
            </a:fld>
            <a:endParaRPr lang="en-US"/>
          </a:p>
        </p:txBody>
      </p:sp>
    </p:spTree>
    <p:extLst>
      <p:ext uri="{BB962C8B-B14F-4D97-AF65-F5344CB8AC3E}">
        <p14:creationId xmlns:p14="http://schemas.microsoft.com/office/powerpoint/2010/main" val="283943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3D573947-8201-7144-B97E-DA46A58D9E88}" type="slidenum">
              <a:rPr lang="en-US" altLang="x-none"/>
              <a:pPr/>
              <a:t>‹#›</a:t>
            </a:fld>
            <a:endParaRPr lang="en-US" altLang="x-none"/>
          </a:p>
        </p:txBody>
      </p:sp>
      <p:sp>
        <p:nvSpPr>
          <p:cNvPr id="10" name="Rectangle 9"/>
          <p:cNvSpPr/>
          <p:nvPr/>
        </p:nvSpPr>
        <p:spPr>
          <a:xfrm>
            <a:off x="0" y="1"/>
            <a:ext cx="457200" cy="5149850"/>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pic>
        <p:nvPicPr>
          <p:cNvPr id="1030" name="Picture 10" title="Stanford University"/>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9" r:id="rId9"/>
  </p:sldLayoutIdLst>
  <p:hf hdr="0" ftr="0" dt="0"/>
  <p:txStyles>
    <p:titleStyle>
      <a:lvl1pPr algn="l" defTabSz="457189"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949331" y="358776"/>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31"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09544" y="4811715"/>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69E32866-6C91-7B46-BDAB-456EA3891C3D}" type="slidenum">
              <a:rPr lang="en-US" altLang="x-none"/>
              <a:pPr/>
              <a:t>‹#›</a:t>
            </a:fld>
            <a:endParaRPr lang="en-US" altLang="x-none"/>
          </a:p>
        </p:txBody>
      </p:sp>
      <p:sp>
        <p:nvSpPr>
          <p:cNvPr id="7" name="Rectangle 6"/>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C1515"/>
              </a:solidFill>
              <a:latin typeface="Arial"/>
            </a:endParaRPr>
          </a:p>
        </p:txBody>
      </p:sp>
      <p:pic>
        <p:nvPicPr>
          <p:cNvPr id="5126" name="Picture 10" title="Stanford Universit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21531" y="4856163"/>
            <a:ext cx="154622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hf hdr="0" ftr="0" dt="0"/>
  <p:txStyles>
    <p:titleStyle>
      <a:lvl1pPr algn="l" defTabSz="457189"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189"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189"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378"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566"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754" algn="l" defTabSz="457189"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charset="0"/>
        <a:defRPr sz="1600" kern="1200" cap="small" spc="20">
          <a:solidFill>
            <a:schemeClr val="tx1"/>
          </a:solidFill>
          <a:latin typeface="Arial"/>
          <a:ea typeface="ＭＳ Ｐゴシック" charset="0"/>
          <a:cs typeface="ＭＳ Ｐゴシック" charset="0"/>
        </a:defRPr>
      </a:lvl1pPr>
      <a:lvl2pPr marL="288918" indent="-288918" algn="l" defTabSz="457189" rtl="0" eaLnBrk="0" fontAlgn="base" hangingPunct="0">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0" fontAlgn="base" hangingPunct="0">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182.sv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120.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45.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1.sv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81.png"/><Relationship Id="rId3" Type="http://schemas.microsoft.com/office/2007/relationships/media" Target="../media/media2.mp4"/><Relationship Id="rId7" Type="http://schemas.openxmlformats.org/officeDocument/2006/relationships/slideLayout" Target="../slideLayouts/slideLayout3.xml"/><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video" Target="../media/media1.mp4"/><Relationship Id="rId16" Type="http://schemas.openxmlformats.org/officeDocument/2006/relationships/image" Target="../media/image8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79.png"/><Relationship Id="rId5" Type="http://schemas.microsoft.com/office/2007/relationships/media" Target="../media/media3.mp4"/><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video" Target="../media/media2.mp4"/><Relationship Id="rId9" Type="http://schemas.openxmlformats.org/officeDocument/2006/relationships/image" Target="../media/image77.emf"/><Relationship Id="rId1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media" Target="../media/media5.mp4"/><Relationship Id="rId7" Type="http://schemas.openxmlformats.org/officeDocument/2006/relationships/image" Target="../media/image8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video" Target="../media/media5.mp4"/><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890.png"/><Relationship Id="rId13" Type="http://schemas.openxmlformats.org/officeDocument/2006/relationships/image" Target="../media/image94.emf"/><Relationship Id="rId3" Type="http://schemas.openxmlformats.org/officeDocument/2006/relationships/image" Target="../media/image90.tiff"/><Relationship Id="rId7" Type="http://schemas.openxmlformats.org/officeDocument/2006/relationships/image" Target="../media/image880.png"/><Relationship Id="rId12" Type="http://schemas.openxmlformats.org/officeDocument/2006/relationships/image" Target="../media/image93.emf"/><Relationship Id="rId2" Type="http://schemas.openxmlformats.org/officeDocument/2006/relationships/notesSlide" Target="../notesSlides/notesSlide13.xml"/><Relationship Id="rId16" Type="http://schemas.openxmlformats.org/officeDocument/2006/relationships/image" Target="../media/image97.tiff"/><Relationship Id="rId1" Type="http://schemas.openxmlformats.org/officeDocument/2006/relationships/slideLayout" Target="../slideLayouts/slideLayout3.xml"/><Relationship Id="rId6" Type="http://schemas.openxmlformats.org/officeDocument/2006/relationships/image" Target="../media/image870.png"/><Relationship Id="rId11" Type="http://schemas.openxmlformats.org/officeDocument/2006/relationships/image" Target="../media/image92.tiff"/><Relationship Id="rId5" Type="http://schemas.openxmlformats.org/officeDocument/2006/relationships/image" Target="../media/image6.tiff"/><Relationship Id="rId15" Type="http://schemas.openxmlformats.org/officeDocument/2006/relationships/image" Target="../media/image96.emf"/><Relationship Id="rId10" Type="http://schemas.openxmlformats.org/officeDocument/2006/relationships/image" Target="../media/image91.png"/><Relationship Id="rId4" Type="http://schemas.openxmlformats.org/officeDocument/2006/relationships/image" Target="../media/image91.tiff"/><Relationship Id="rId9" Type="http://schemas.openxmlformats.org/officeDocument/2006/relationships/image" Target="../media/image90.png"/><Relationship Id="rId14" Type="http://schemas.openxmlformats.org/officeDocument/2006/relationships/image" Target="../media/image95.tiff"/></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93.emf"/><Relationship Id="rId18" Type="http://schemas.openxmlformats.org/officeDocument/2006/relationships/image" Target="../media/image126.tiff"/><Relationship Id="rId26" Type="http://schemas.openxmlformats.org/officeDocument/2006/relationships/image" Target="../media/image80.png"/><Relationship Id="rId3" Type="http://schemas.microsoft.com/office/2007/relationships/media" Target="../media/media2.mp4"/><Relationship Id="rId21" Type="http://schemas.openxmlformats.org/officeDocument/2006/relationships/image" Target="../media/image62.png"/><Relationship Id="rId34" Type="http://schemas.openxmlformats.org/officeDocument/2006/relationships/image" Target="../media/image136.jpg"/><Relationship Id="rId7" Type="http://schemas.openxmlformats.org/officeDocument/2006/relationships/slideLayout" Target="../slideLayouts/slideLayout3.xml"/><Relationship Id="rId12" Type="http://schemas.openxmlformats.org/officeDocument/2006/relationships/image" Target="../media/image94.emf"/><Relationship Id="rId17" Type="http://schemas.openxmlformats.org/officeDocument/2006/relationships/image" Target="../media/image125.tiff"/><Relationship Id="rId25" Type="http://schemas.openxmlformats.org/officeDocument/2006/relationships/image" Target="../media/image85.png"/><Relationship Id="rId33" Type="http://schemas.openxmlformats.org/officeDocument/2006/relationships/image" Target="../media/image135.png"/><Relationship Id="rId2" Type="http://schemas.openxmlformats.org/officeDocument/2006/relationships/video" Target="../media/media1.mp4"/><Relationship Id="rId16" Type="http://schemas.openxmlformats.org/officeDocument/2006/relationships/image" Target="../media/image124.tiff"/><Relationship Id="rId20" Type="http://schemas.openxmlformats.org/officeDocument/2006/relationships/image" Target="../media/image128.tiff"/><Relationship Id="rId29" Type="http://schemas.openxmlformats.org/officeDocument/2006/relationships/image" Target="../media/image131.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2.tiff"/><Relationship Id="rId24" Type="http://schemas.openxmlformats.org/officeDocument/2006/relationships/image" Target="../media/image79.png"/><Relationship Id="rId32" Type="http://schemas.openxmlformats.org/officeDocument/2006/relationships/image" Target="../media/image134.png"/><Relationship Id="rId5" Type="http://schemas.microsoft.com/office/2007/relationships/media" Target="../media/media3.mp4"/><Relationship Id="rId15" Type="http://schemas.openxmlformats.org/officeDocument/2006/relationships/image" Target="../media/image123.png"/><Relationship Id="rId23" Type="http://schemas.openxmlformats.org/officeDocument/2006/relationships/image" Target="../media/image84.png"/><Relationship Id="rId28" Type="http://schemas.openxmlformats.org/officeDocument/2006/relationships/image" Target="../media/image130.png"/><Relationship Id="rId36" Type="http://schemas.openxmlformats.org/officeDocument/2006/relationships/image" Target="../media/image138.png"/><Relationship Id="rId10" Type="http://schemas.openxmlformats.org/officeDocument/2006/relationships/image" Target="../media/image121.tiff"/><Relationship Id="rId19" Type="http://schemas.openxmlformats.org/officeDocument/2006/relationships/image" Target="../media/image127.tiff"/><Relationship Id="rId31" Type="http://schemas.openxmlformats.org/officeDocument/2006/relationships/image" Target="../media/image133.png"/><Relationship Id="rId4" Type="http://schemas.openxmlformats.org/officeDocument/2006/relationships/video" Target="../media/media2.mp4"/><Relationship Id="rId9" Type="http://schemas.openxmlformats.org/officeDocument/2006/relationships/image" Target="../media/image120.tiff"/><Relationship Id="rId14" Type="http://schemas.openxmlformats.org/officeDocument/2006/relationships/image" Target="../media/image96.emf"/><Relationship Id="rId22" Type="http://schemas.openxmlformats.org/officeDocument/2006/relationships/image" Target="../media/image78.png"/><Relationship Id="rId27" Type="http://schemas.openxmlformats.org/officeDocument/2006/relationships/image" Target="../media/image129.png"/><Relationship Id="rId30" Type="http://schemas.openxmlformats.org/officeDocument/2006/relationships/image" Target="../media/image132.png"/><Relationship Id="rId35" Type="http://schemas.openxmlformats.org/officeDocument/2006/relationships/image" Target="../media/image137.png"/></Relationships>
</file>

<file path=ppt/slides/_rels/slide24.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1.png"/><Relationship Id="rId3" Type="http://schemas.openxmlformats.org/officeDocument/2006/relationships/image" Target="../media/image142.emf"/><Relationship Id="rId7" Type="http://schemas.openxmlformats.org/officeDocument/2006/relationships/image" Target="../media/image146.emf"/><Relationship Id="rId12" Type="http://schemas.openxmlformats.org/officeDocument/2006/relationships/image" Target="../media/image226.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emf"/><Relationship Id="rId10" Type="http://schemas.openxmlformats.org/officeDocument/2006/relationships/image" Target="../media/image149.png"/><Relationship Id="rId4" Type="http://schemas.openxmlformats.org/officeDocument/2006/relationships/image" Target="../media/image143.emf"/><Relationship Id="rId9" Type="http://schemas.openxmlformats.org/officeDocument/2006/relationships/image" Target="../media/image148.png"/><Relationship Id="rId14" Type="http://schemas.openxmlformats.org/officeDocument/2006/relationships/image" Target="../media/image152.png"/></Relationships>
</file>

<file path=ppt/slides/_rels/slide28.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slideLayout" Target="../slideLayouts/slideLayout3.xml"/><Relationship Id="rId7" Type="http://schemas.openxmlformats.org/officeDocument/2006/relationships/image" Target="../media/image155.jpg"/><Relationship Id="rId12" Type="http://schemas.openxmlformats.org/officeDocument/2006/relationships/image" Target="../media/image16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54.jp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notesSlide" Target="../notesSlides/notesSlide20.xml"/><Relationship Id="rId9" Type="http://schemas.openxmlformats.org/officeDocument/2006/relationships/image" Target="../media/image157.png"/><Relationship Id="rId14" Type="http://schemas.openxmlformats.org/officeDocument/2006/relationships/image" Target="../media/image162.png"/></Relationships>
</file>

<file path=ppt/slides/_rels/slide2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slideLayout" Target="../slideLayouts/slideLayout3.xml"/><Relationship Id="rId7" Type="http://schemas.openxmlformats.org/officeDocument/2006/relationships/image" Target="../media/image165.jpg"/><Relationship Id="rId12" Type="http://schemas.openxmlformats.org/officeDocument/2006/relationships/image" Target="../media/image16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64.jpg"/><Relationship Id="rId11" Type="http://schemas.openxmlformats.org/officeDocument/2006/relationships/image" Target="../media/image161.png"/><Relationship Id="rId5" Type="http://schemas.openxmlformats.org/officeDocument/2006/relationships/image" Target="../media/image163.png"/><Relationship Id="rId10" Type="http://schemas.openxmlformats.org/officeDocument/2006/relationships/image" Target="../media/image160.png"/><Relationship Id="rId4" Type="http://schemas.openxmlformats.org/officeDocument/2006/relationships/notesSlide" Target="../notesSlides/notesSlide21.xml"/><Relationship Id="rId9" Type="http://schemas.openxmlformats.org/officeDocument/2006/relationships/image" Target="../media/image16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1.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75.jpg"/></Relationships>
</file>

<file path=ppt/slides/_rels/slide34.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media" Target="../media/media9.mp4"/><Relationship Id="rId7" Type="http://schemas.openxmlformats.org/officeDocument/2006/relationships/image" Target="../media/image166.png"/><Relationship Id="rId12" Type="http://schemas.openxmlformats.org/officeDocument/2006/relationships/image" Target="../media/image180.jp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26.xml"/><Relationship Id="rId11" Type="http://schemas.openxmlformats.org/officeDocument/2006/relationships/image" Target="../media/image179.png"/><Relationship Id="rId5" Type="http://schemas.openxmlformats.org/officeDocument/2006/relationships/slideLayout" Target="../slideLayouts/slideLayout3.xml"/><Relationship Id="rId10" Type="http://schemas.openxmlformats.org/officeDocument/2006/relationships/image" Target="../media/image178.png"/><Relationship Id="rId4" Type="http://schemas.openxmlformats.org/officeDocument/2006/relationships/video" Target="../media/media9.mp4"/><Relationship Id="rId9" Type="http://schemas.openxmlformats.org/officeDocument/2006/relationships/image" Target="../media/image177.png"/></Relationships>
</file>

<file path=ppt/slides/_rels/slide3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slideLayout" Target="../slideLayouts/slideLayout3.xml"/><Relationship Id="rId7" Type="http://schemas.openxmlformats.org/officeDocument/2006/relationships/image" Target="../media/image183.png"/><Relationship Id="rId12" Type="http://schemas.openxmlformats.org/officeDocument/2006/relationships/image" Target="../media/image212.sv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notesSlide" Target="../notesSlides/notesSlide27.xml"/><Relationship Id="rId9" Type="http://schemas.openxmlformats.org/officeDocument/2006/relationships/image" Target="../media/image185.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162.svg"/></Relationships>
</file>

<file path=ppt/slides/_rels/slide3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slideLayout" Target="../slideLayouts/slideLayout3.xml"/><Relationship Id="rId7" Type="http://schemas.openxmlformats.org/officeDocument/2006/relationships/image" Target="../media/image18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notesSlide" Target="../notesSlides/notesSlide29.xml"/><Relationship Id="rId9" Type="http://schemas.openxmlformats.org/officeDocument/2006/relationships/image" Target="../media/image186.png"/></Relationships>
</file>

<file path=ppt/slides/_rels/slide38.xml.rels><?xml version="1.0" encoding="UTF-8" standalone="yes"?>
<Relationships xmlns="http://schemas.openxmlformats.org/package/2006/relationships"><Relationship Id="rId8" Type="http://schemas.openxmlformats.org/officeDocument/2006/relationships/image" Target="../media/image193.jpg"/><Relationship Id="rId13" Type="http://schemas.openxmlformats.org/officeDocument/2006/relationships/image" Target="../media/image198.png"/><Relationship Id="rId18" Type="http://schemas.openxmlformats.org/officeDocument/2006/relationships/image" Target="../media/image1160.sv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53.png"/><Relationship Id="rId2" Type="http://schemas.openxmlformats.org/officeDocument/2006/relationships/notesSlide" Target="../notesSlides/notesSlide30.xml"/><Relationship Id="rId16" Type="http://schemas.openxmlformats.org/officeDocument/2006/relationships/image" Target="../media/image199.png"/><Relationship Id="rId20"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jpg"/><Relationship Id="rId15" Type="http://schemas.openxmlformats.org/officeDocument/2006/relationships/image" Target="../media/image182.svg"/><Relationship Id="rId10" Type="http://schemas.openxmlformats.org/officeDocument/2006/relationships/image" Target="../media/image195.png"/><Relationship Id="rId19" Type="http://schemas.openxmlformats.org/officeDocument/2006/relationships/image" Target="../media/image200.png"/><Relationship Id="rId4" Type="http://schemas.openxmlformats.org/officeDocument/2006/relationships/image" Target="../media/image189.jpg"/><Relationship Id="rId9" Type="http://schemas.openxmlformats.org/officeDocument/2006/relationships/image" Target="../media/image194.jpe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01.png"/><Relationship Id="rId5" Type="http://schemas.openxmlformats.org/officeDocument/2006/relationships/image" Target="../media/image204.png"/><Relationship Id="rId4" Type="http://schemas.openxmlformats.org/officeDocument/2006/relationships/image" Target="../media/image20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201.png"/></Relationships>
</file>

<file path=ppt/slides/_rels/slide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colab.research.google.com/drive/1FuOobQOmDJuG7rGsMWfQa883A9r4HxEO?usp=sharing" TargetMode="External"/><Relationship Id="rId1" Type="http://schemas.openxmlformats.org/officeDocument/2006/relationships/slideLayout" Target="../slideLayouts/slideLayout5.xml"/><Relationship Id="rId4" Type="http://schemas.openxmlformats.org/officeDocument/2006/relationships/image" Target="../media/image21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gif"/><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tiff"/><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6.tiff"/><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57200" y="1417178"/>
            <a:ext cx="8229600" cy="619125"/>
          </a:xfrm>
        </p:spPr>
        <p:txBody>
          <a:bodyPr/>
          <a:lstStyle/>
          <a:p>
            <a:r>
              <a:rPr lang="en-US" altLang="x-none" b="1">
                <a:latin typeface="Arial" charset="0"/>
                <a:ea typeface="ＭＳ Ｐゴシック" charset="-128"/>
              </a:rPr>
              <a:t>Score-Based Models</a:t>
            </a:r>
          </a:p>
        </p:txBody>
      </p:sp>
      <p:sp>
        <p:nvSpPr>
          <p:cNvPr id="4" name="Subtitle 3"/>
          <p:cNvSpPr>
            <a:spLocks noGrp="1"/>
          </p:cNvSpPr>
          <p:nvPr>
            <p:ph type="subTitle" idx="1"/>
          </p:nvPr>
        </p:nvSpPr>
        <p:spPr>
          <a:xfrm>
            <a:off x="457200" y="2586681"/>
            <a:ext cx="8229600" cy="461963"/>
          </a:xfrm>
        </p:spPr>
        <p:txBody>
          <a:bodyPr/>
          <a:lstStyle/>
          <a:p>
            <a:pPr fontAlgn="auto">
              <a:spcAft>
                <a:spcPts val="0"/>
              </a:spcAft>
              <a:defRPr/>
            </a:pPr>
            <a:r>
              <a:rPr lang="en-US" b="1" dirty="0"/>
              <a:t>lecture 14</a:t>
            </a:r>
            <a:endParaRPr lang="en-US" dirty="0"/>
          </a:p>
          <a:p>
            <a:pPr fontAlgn="auto">
              <a:spcAft>
                <a:spcPts val="0"/>
              </a:spcAft>
              <a:defRPr/>
            </a:pPr>
            <a:endParaRPr lang="en-US" dirty="0">
              <a:solidFill>
                <a:schemeClr val="bg2"/>
              </a:solidFill>
              <a:ea typeface="+mn-ea"/>
              <a:cs typeface="+mn-cs"/>
            </a:endParaRPr>
          </a:p>
        </p:txBody>
      </p:sp>
      <p:sp>
        <p:nvSpPr>
          <p:cNvPr id="3" name="Text Placeholder 2">
            <a:extLst>
              <a:ext uri="{FF2B5EF4-FFF2-40B4-BE49-F238E27FC236}">
                <a16:creationId xmlns:a16="http://schemas.microsoft.com/office/drawing/2014/main" id="{4BF4C499-82AC-9444-9F9E-F41D483BE2CB}"/>
              </a:ext>
            </a:extLst>
          </p:cNvPr>
          <p:cNvSpPr>
            <a:spLocks noGrp="1"/>
          </p:cNvSpPr>
          <p:nvPr>
            <p:ph type="body" sz="quarter" idx="18"/>
          </p:nvPr>
        </p:nvSpPr>
        <p:spPr>
          <a:xfrm>
            <a:off x="1542256" y="3496152"/>
            <a:ext cx="6059488" cy="205740"/>
          </a:xfrm>
        </p:spPr>
        <p:txBody>
          <a:bodyPr/>
          <a:lstStyle/>
          <a:p>
            <a:r>
              <a:rPr lang="en-US"/>
              <a:t>CS236: Deep Generative Models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lstStyle/>
          <a:p>
            <a:r>
              <a:rPr lang="en-US"/>
              <a:t>Improving score estimation by adding noise</a:t>
            </a:r>
          </a:p>
        </p:txBody>
      </p:sp>
      <p:pic>
        <p:nvPicPr>
          <p:cNvPr id="23" name="Picture 22">
            <a:extLst>
              <a:ext uri="{FF2B5EF4-FFF2-40B4-BE49-F238E27FC236}">
                <a16:creationId xmlns:a16="http://schemas.microsoft.com/office/drawing/2014/main" id="{1862D2B5-48EB-404B-8073-CFC19C8CDB92}"/>
              </a:ext>
            </a:extLst>
          </p:cNvPr>
          <p:cNvPicPr>
            <a:picLocks noChangeAspect="1"/>
          </p:cNvPicPr>
          <p:nvPr/>
        </p:nvPicPr>
        <p:blipFill rotWithShape="1">
          <a:blip r:embed="rId3">
            <a:extLst>
              <a:ext uri="{28A0092B-C50C-407E-A947-70E740481C1C}">
                <a14:useLocalDpi xmlns:a14="http://schemas.microsoft.com/office/drawing/2010/main"/>
              </a:ext>
            </a:extLst>
          </a:blip>
          <a:srcRect t="9383"/>
          <a:stretch/>
        </p:blipFill>
        <p:spPr>
          <a:xfrm>
            <a:off x="441688" y="1644315"/>
            <a:ext cx="2703937" cy="2589530"/>
          </a:xfrm>
          <a:prstGeom prst="rect">
            <a:avLst/>
          </a:prstGeom>
        </p:spPr>
      </p:pic>
      <p:pic>
        <p:nvPicPr>
          <p:cNvPr id="25" name="Picture 24">
            <a:extLst>
              <a:ext uri="{FF2B5EF4-FFF2-40B4-BE49-F238E27FC236}">
                <a16:creationId xmlns:a16="http://schemas.microsoft.com/office/drawing/2014/main" id="{B9BF8496-E3C5-7C40-9012-A612BEB8AAC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01996" y="1581583"/>
            <a:ext cx="2872969" cy="2735431"/>
          </a:xfrm>
          <a:prstGeom prst="rect">
            <a:avLst/>
          </a:prstGeom>
        </p:spPr>
      </p:pic>
      <p:pic>
        <p:nvPicPr>
          <p:cNvPr id="27" name="Picture 26">
            <a:extLst>
              <a:ext uri="{FF2B5EF4-FFF2-40B4-BE49-F238E27FC236}">
                <a16:creationId xmlns:a16="http://schemas.microsoft.com/office/drawing/2014/main" id="{FEAD8D51-6951-C04D-B97B-63ED77DAB71F}"/>
              </a:ext>
            </a:extLst>
          </p:cNvPr>
          <p:cNvPicPr>
            <a:picLocks noChangeAspect="1"/>
          </p:cNvPicPr>
          <p:nvPr/>
        </p:nvPicPr>
        <p:blipFill>
          <a:blip r:embed="rId5"/>
          <a:stretch>
            <a:fillRect/>
          </a:stretch>
        </p:blipFill>
        <p:spPr>
          <a:xfrm>
            <a:off x="5893190" y="1300877"/>
            <a:ext cx="2872969" cy="3016139"/>
          </a:xfrm>
          <a:prstGeom prst="rect">
            <a:avLst/>
          </a:prstGeom>
        </p:spPr>
      </p:pic>
      <p:grpSp>
        <p:nvGrpSpPr>
          <p:cNvPr id="14" name="Group 13">
            <a:extLst>
              <a:ext uri="{FF2B5EF4-FFF2-40B4-BE49-F238E27FC236}">
                <a16:creationId xmlns:a16="http://schemas.microsoft.com/office/drawing/2014/main" id="{D038C48F-E5E4-2A48-884F-DF348065882A}"/>
              </a:ext>
            </a:extLst>
          </p:cNvPr>
          <p:cNvGrpSpPr/>
          <p:nvPr/>
        </p:nvGrpSpPr>
        <p:grpSpPr>
          <a:xfrm>
            <a:off x="3476452" y="1644315"/>
            <a:ext cx="2357956" cy="2321388"/>
            <a:chOff x="3741389" y="1880874"/>
            <a:chExt cx="2357956" cy="2321388"/>
          </a:xfrm>
        </p:grpSpPr>
        <p:sp>
          <p:nvSpPr>
            <p:cNvPr id="18" name="Rectangle 17">
              <a:extLst>
                <a:ext uri="{FF2B5EF4-FFF2-40B4-BE49-F238E27FC236}">
                  <a16:creationId xmlns:a16="http://schemas.microsoft.com/office/drawing/2014/main" id="{324A243C-A671-114D-ABEB-F68C10A30FC1}"/>
                </a:ext>
              </a:extLst>
            </p:cNvPr>
            <p:cNvSpPr/>
            <p:nvPr/>
          </p:nvSpPr>
          <p:spPr>
            <a:xfrm>
              <a:off x="3741389" y="1880874"/>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8" name="Rectangle 7">
              <a:extLst>
                <a:ext uri="{FF2B5EF4-FFF2-40B4-BE49-F238E27FC236}">
                  <a16:creationId xmlns:a16="http://schemas.microsoft.com/office/drawing/2014/main" id="{5B50EF1F-F6F5-7E44-A417-3E13432DFD56}"/>
                </a:ext>
              </a:extLst>
            </p:cNvPr>
            <p:cNvSpPr/>
            <p:nvPr/>
          </p:nvSpPr>
          <p:spPr>
            <a:xfrm>
              <a:off x="4082564"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endParaRPr lang="en-US" sz="3200" b="0" cap="none" spc="0">
                <a:ln w="0"/>
                <a:solidFill>
                  <a:schemeClr val="accent4"/>
                </a:solidFill>
                <a:effectLst>
                  <a:outerShdw blurRad="38100" dist="25400" dir="5400000" algn="ctr" rotWithShape="0">
                    <a:srgbClr val="6E747A">
                      <a:alpha val="43000"/>
                    </a:srgbClr>
                  </a:outerShdw>
                </a:effectLst>
              </a:endParaRPr>
            </a:p>
          </p:txBody>
        </p:sp>
      </p:grpSp>
      <p:grpSp>
        <p:nvGrpSpPr>
          <p:cNvPr id="15" name="Group 14">
            <a:extLst>
              <a:ext uri="{FF2B5EF4-FFF2-40B4-BE49-F238E27FC236}">
                <a16:creationId xmlns:a16="http://schemas.microsoft.com/office/drawing/2014/main" id="{F8932A15-B264-9847-B391-437C38839435}"/>
              </a:ext>
            </a:extLst>
          </p:cNvPr>
          <p:cNvGrpSpPr/>
          <p:nvPr/>
        </p:nvGrpSpPr>
        <p:grpSpPr>
          <a:xfrm>
            <a:off x="6267646" y="1644316"/>
            <a:ext cx="2357956" cy="2321388"/>
            <a:chOff x="6532583" y="1880875"/>
            <a:chExt cx="2357956" cy="2321388"/>
          </a:xfrm>
        </p:grpSpPr>
        <p:sp>
          <p:nvSpPr>
            <p:cNvPr id="21" name="Rectangle 20">
              <a:extLst>
                <a:ext uri="{FF2B5EF4-FFF2-40B4-BE49-F238E27FC236}">
                  <a16:creationId xmlns:a16="http://schemas.microsoft.com/office/drawing/2014/main" id="{0D1580CA-3F1E-8F43-A221-5A6F3458926E}"/>
                </a:ext>
              </a:extLst>
            </p:cNvPr>
            <p:cNvSpPr/>
            <p:nvPr/>
          </p:nvSpPr>
          <p:spPr>
            <a:xfrm>
              <a:off x="6532583" y="1880875"/>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22" name="Rectangle 21">
              <a:extLst>
                <a:ext uri="{FF2B5EF4-FFF2-40B4-BE49-F238E27FC236}">
                  <a16:creationId xmlns:a16="http://schemas.microsoft.com/office/drawing/2014/main" id="{F29B86F9-6EC8-814D-8802-F4368CB5CB45}"/>
                </a:ext>
              </a:extLst>
            </p:cNvPr>
            <p:cNvSpPr/>
            <p:nvPr/>
          </p:nvSpPr>
          <p:spPr>
            <a:xfrm>
              <a:off x="6911905"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endParaRPr lang="en-US" sz="3200" b="0" cap="none" spc="0">
                <a:ln w="0"/>
                <a:solidFill>
                  <a:schemeClr val="accent4"/>
                </a:solidFill>
                <a:effectLst>
                  <a:outerShdw blurRad="38100" dist="25400" dir="5400000" algn="ctr" rotWithShape="0">
                    <a:srgbClr val="6E747A">
                      <a:alpha val="43000"/>
                    </a:srgbClr>
                  </a:outerShdw>
                </a:effectLst>
              </a:endParaRPr>
            </a:p>
          </p:txBody>
        </p:sp>
      </p:grpSp>
      <p:pic>
        <p:nvPicPr>
          <p:cNvPr id="29" name="Picture 28">
            <a:extLst>
              <a:ext uri="{FF2B5EF4-FFF2-40B4-BE49-F238E27FC236}">
                <a16:creationId xmlns:a16="http://schemas.microsoft.com/office/drawing/2014/main" id="{80E89344-303D-8E49-AE92-879FD177278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4946" y="1363001"/>
            <a:ext cx="2517419" cy="197745"/>
          </a:xfrm>
          <a:prstGeom prst="rect">
            <a:avLst/>
          </a:prstGeom>
        </p:spPr>
      </p:pic>
      <p:pic>
        <p:nvPicPr>
          <p:cNvPr id="30" name="Picture 29">
            <a:extLst>
              <a:ext uri="{FF2B5EF4-FFF2-40B4-BE49-F238E27FC236}">
                <a16:creationId xmlns:a16="http://schemas.microsoft.com/office/drawing/2014/main" id="{2B5006EE-1028-EC41-BE65-E84553BA670C}"/>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l="-763" t="-12935"/>
          <a:stretch/>
        </p:blipFill>
        <p:spPr>
          <a:xfrm>
            <a:off x="3232232" y="1339543"/>
            <a:ext cx="2602176" cy="242038"/>
          </a:xfrm>
          <a:prstGeom prst="rect">
            <a:avLst/>
          </a:prstGeom>
        </p:spPr>
      </p:pic>
      <p:grpSp>
        <p:nvGrpSpPr>
          <p:cNvPr id="5" name="Group 4">
            <a:extLst>
              <a:ext uri="{FF2B5EF4-FFF2-40B4-BE49-F238E27FC236}">
                <a16:creationId xmlns:a16="http://schemas.microsoft.com/office/drawing/2014/main" id="{7061FF87-F344-6349-824E-EC048F315DE2}"/>
              </a:ext>
            </a:extLst>
          </p:cNvPr>
          <p:cNvGrpSpPr/>
          <p:nvPr/>
        </p:nvGrpSpPr>
        <p:grpSpPr>
          <a:xfrm>
            <a:off x="2161266" y="2149675"/>
            <a:ext cx="4980877" cy="715089"/>
            <a:chOff x="1929080" y="3842623"/>
            <a:chExt cx="4980877" cy="715089"/>
          </a:xfrm>
        </p:grpSpPr>
        <p:sp>
          <p:nvSpPr>
            <p:cNvPr id="17" name="TextBox 16">
              <a:extLst>
                <a:ext uri="{FF2B5EF4-FFF2-40B4-BE49-F238E27FC236}">
                  <a16:creationId xmlns:a16="http://schemas.microsoft.com/office/drawing/2014/main" id="{3E7EED1B-6CC7-C64B-AC2B-F62CC77A1343}"/>
                </a:ext>
              </a:extLst>
            </p:cNvPr>
            <p:cNvSpPr txBox="1"/>
            <p:nvPr/>
          </p:nvSpPr>
          <p:spPr>
            <a:xfrm>
              <a:off x="2700774" y="3842623"/>
              <a:ext cx="4209183" cy="715089"/>
            </a:xfrm>
            <a:prstGeom prst="roundRect">
              <a:avLst/>
            </a:prstGeom>
            <a:solidFill>
              <a:schemeClr val="accent4"/>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High noise provides useful directional information for Langevin dynamics.</a:t>
              </a:r>
            </a:p>
          </p:txBody>
        </p:sp>
        <p:pic>
          <p:nvPicPr>
            <p:cNvPr id="4" name="Graphic 3" descr="Badge Tick1 with solid fill">
              <a:extLst>
                <a:ext uri="{FF2B5EF4-FFF2-40B4-BE49-F238E27FC236}">
                  <a16:creationId xmlns:a16="http://schemas.microsoft.com/office/drawing/2014/main" id="{15FE0D01-3566-B14E-9801-80C27B06FC3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929080" y="3842623"/>
              <a:ext cx="715089" cy="715089"/>
            </a:xfrm>
            <a:prstGeom prst="rect">
              <a:avLst/>
            </a:prstGeom>
          </p:spPr>
        </p:pic>
      </p:grpSp>
      <p:grpSp>
        <p:nvGrpSpPr>
          <p:cNvPr id="34" name="Group 33">
            <a:extLst>
              <a:ext uri="{FF2B5EF4-FFF2-40B4-BE49-F238E27FC236}">
                <a16:creationId xmlns:a16="http://schemas.microsoft.com/office/drawing/2014/main" id="{F6DA9C7A-DDFD-7E4E-A4CF-E12451D42FC5}"/>
              </a:ext>
            </a:extLst>
          </p:cNvPr>
          <p:cNvGrpSpPr/>
          <p:nvPr/>
        </p:nvGrpSpPr>
        <p:grpSpPr>
          <a:xfrm>
            <a:off x="2155083" y="3138742"/>
            <a:ext cx="4987060" cy="715089"/>
            <a:chOff x="1872078" y="3914901"/>
            <a:chExt cx="4987060" cy="715089"/>
          </a:xfrm>
        </p:grpSpPr>
        <p:sp>
          <p:nvSpPr>
            <p:cNvPr id="35" name="TextBox 34">
              <a:extLst>
                <a:ext uri="{FF2B5EF4-FFF2-40B4-BE49-F238E27FC236}">
                  <a16:creationId xmlns:a16="http://schemas.microsoft.com/office/drawing/2014/main" id="{C402D626-E2DC-8B44-91E6-2CF6DB5FAC79}"/>
                </a:ext>
              </a:extLst>
            </p:cNvPr>
            <p:cNvSpPr txBox="1"/>
            <p:nvPr/>
          </p:nvSpPr>
          <p:spPr>
            <a:xfrm>
              <a:off x="2645949" y="3914901"/>
              <a:ext cx="4213189" cy="715089"/>
            </a:xfrm>
            <a:prstGeom prst="roundRect">
              <a:avLst/>
            </a:prstGeom>
            <a:solidFill>
              <a:schemeClr val="bg2"/>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But perturbed density no longer approximates the true data density.</a:t>
              </a:r>
            </a:p>
          </p:txBody>
        </p:sp>
        <p:pic>
          <p:nvPicPr>
            <p:cNvPr id="36" name="Graphic 35" descr="Badge Cross with solid fill">
              <a:extLst>
                <a:ext uri="{FF2B5EF4-FFF2-40B4-BE49-F238E27FC236}">
                  <a16:creationId xmlns:a16="http://schemas.microsoft.com/office/drawing/2014/main" id="{47EAD922-7D61-AC4C-94F0-7F747D7C4C9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872078" y="3914901"/>
              <a:ext cx="715089" cy="715089"/>
            </a:xfrm>
            <a:prstGeom prst="rect">
              <a:avLst/>
            </a:prstGeom>
          </p:spPr>
        </p:pic>
      </p:grpSp>
      <p:grpSp>
        <p:nvGrpSpPr>
          <p:cNvPr id="11" name="Group 10">
            <a:extLst>
              <a:ext uri="{FF2B5EF4-FFF2-40B4-BE49-F238E27FC236}">
                <a16:creationId xmlns:a16="http://schemas.microsoft.com/office/drawing/2014/main" id="{A7028A47-04D7-FB46-AB4F-49745A5ECDE8}"/>
              </a:ext>
            </a:extLst>
          </p:cNvPr>
          <p:cNvGrpSpPr/>
          <p:nvPr/>
        </p:nvGrpSpPr>
        <p:grpSpPr>
          <a:xfrm>
            <a:off x="718069" y="4102892"/>
            <a:ext cx="2334296" cy="927214"/>
            <a:chOff x="718069" y="4102892"/>
            <a:chExt cx="2334296" cy="927214"/>
          </a:xfrm>
        </p:grpSpPr>
        <p:grpSp>
          <p:nvGrpSpPr>
            <p:cNvPr id="10" name="Group 9">
              <a:extLst>
                <a:ext uri="{FF2B5EF4-FFF2-40B4-BE49-F238E27FC236}">
                  <a16:creationId xmlns:a16="http://schemas.microsoft.com/office/drawing/2014/main" id="{D9926894-E2D2-D94E-B1A8-BBB82D8CA8B0}"/>
                </a:ext>
              </a:extLst>
            </p:cNvPr>
            <p:cNvGrpSpPr/>
            <p:nvPr/>
          </p:nvGrpSpPr>
          <p:grpSpPr>
            <a:xfrm>
              <a:off x="718069" y="4102892"/>
              <a:ext cx="2334296" cy="927214"/>
              <a:chOff x="977211" y="4072673"/>
              <a:chExt cx="2334296" cy="927214"/>
            </a:xfrm>
          </p:grpSpPr>
          <p:pic>
            <p:nvPicPr>
              <p:cNvPr id="9" name="Picture 8">
                <a:extLst>
                  <a:ext uri="{FF2B5EF4-FFF2-40B4-BE49-F238E27FC236}">
                    <a16:creationId xmlns:a16="http://schemas.microsoft.com/office/drawing/2014/main" id="{761C30DE-3B89-584B-A3B5-A458F6C55BA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977211" y="4072673"/>
                <a:ext cx="933452" cy="927214"/>
              </a:xfrm>
              <a:prstGeom prst="rect">
                <a:avLst/>
              </a:prstGeom>
            </p:spPr>
          </p:pic>
          <p:pic>
            <p:nvPicPr>
              <p:cNvPr id="28" name="Picture 27">
                <a:extLst>
                  <a:ext uri="{FF2B5EF4-FFF2-40B4-BE49-F238E27FC236}">
                    <a16:creationId xmlns:a16="http://schemas.microsoft.com/office/drawing/2014/main" id="{AA731154-482C-7943-8559-7FAE8FB72D20}"/>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2378055" y="4072673"/>
                <a:ext cx="933452" cy="927214"/>
              </a:xfrm>
              <a:prstGeom prst="rect">
                <a:avLst/>
              </a:prstGeom>
            </p:spPr>
          </p:pic>
        </p:grpSp>
        <p:cxnSp>
          <p:nvCxnSpPr>
            <p:cNvPr id="7" name="Straight Arrow Connector 6">
              <a:extLst>
                <a:ext uri="{FF2B5EF4-FFF2-40B4-BE49-F238E27FC236}">
                  <a16:creationId xmlns:a16="http://schemas.microsoft.com/office/drawing/2014/main" id="{10EF1177-5C96-4F47-BE2B-131F070499C4}"/>
                </a:ext>
              </a:extLst>
            </p:cNvPr>
            <p:cNvCxnSpPr>
              <a:stCxn id="9" idx="3"/>
              <a:endCxn id="28" idx="1"/>
            </p:cNvCxnSpPr>
            <p:nvPr/>
          </p:nvCxnSpPr>
          <p:spPr>
            <a:xfrm>
              <a:off x="1651521" y="4566499"/>
              <a:ext cx="467392" cy="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47296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23"/>
                                        </p:tgtEl>
                                        <p:attrNameLst>
                                          <p:attrName>style.opacity</p:attrName>
                                        </p:attrNameLst>
                                      </p:cBhvr>
                                      <p:to>
                                        <p:strVal val="0.25"/>
                                      </p:to>
                                    </p:set>
                                    <p:animEffect filter="image" prLst="opacity: 0.25">
                                      <p:cBhvr rctx="IE">
                                        <p:cTn id="19" dur="indefinite"/>
                                        <p:tgtEl>
                                          <p:spTgt spid="23"/>
                                        </p:tgtEl>
                                      </p:cBhvr>
                                    </p:animEffect>
                                  </p:childTnLst>
                                </p:cTn>
                              </p:par>
                              <p:par>
                                <p:cTn id="20" presetID="9" presetClass="emph" presetSubtype="0" nodeType="withEffect">
                                  <p:stCondLst>
                                    <p:cond delay="0"/>
                                  </p:stCondLst>
                                  <p:childTnLst>
                                    <p:set>
                                      <p:cBhvr>
                                        <p:cTn id="21" dur="indefinite"/>
                                        <p:tgtEl>
                                          <p:spTgt spid="29"/>
                                        </p:tgtEl>
                                        <p:attrNameLst>
                                          <p:attrName>style.opacity</p:attrName>
                                        </p:attrNameLst>
                                      </p:cBhvr>
                                      <p:to>
                                        <p:strVal val="0.25"/>
                                      </p:to>
                                    </p:set>
                                    <p:animEffect filter="image" prLst="opacity: 0.25">
                                      <p:cBhvr rctx="IE">
                                        <p:cTn id="22" dur="indefinite"/>
                                        <p:tgtEl>
                                          <p:spTgt spid="29"/>
                                        </p:tgtEl>
                                      </p:cBhvr>
                                    </p:animEffect>
                                  </p:childTnLst>
                                </p:cTn>
                              </p:par>
                              <p:par>
                                <p:cTn id="23" presetID="9" presetClass="emph" presetSubtype="0" nodeType="withEffect">
                                  <p:stCondLst>
                                    <p:cond delay="0"/>
                                  </p:stCondLst>
                                  <p:childTnLst>
                                    <p:set>
                                      <p:cBhvr>
                                        <p:cTn id="24" dur="indefinite"/>
                                        <p:tgtEl>
                                          <p:spTgt spid="14"/>
                                        </p:tgtEl>
                                        <p:attrNameLst>
                                          <p:attrName>style.opacity</p:attrName>
                                        </p:attrNameLst>
                                      </p:cBhvr>
                                      <p:to>
                                        <p:strVal val="0.25"/>
                                      </p:to>
                                    </p:set>
                                    <p:animEffect filter="image" prLst="opacity: 0.25">
                                      <p:cBhvr rctx="IE">
                                        <p:cTn id="25" dur="indefinite"/>
                                        <p:tgtEl>
                                          <p:spTgt spid="14"/>
                                        </p:tgtEl>
                                      </p:cBhvr>
                                    </p:animEffect>
                                  </p:childTnLst>
                                </p:cTn>
                              </p:par>
                              <p:par>
                                <p:cTn id="26" presetID="9" presetClass="emph" presetSubtype="0" nodeType="withEffect">
                                  <p:stCondLst>
                                    <p:cond delay="0"/>
                                  </p:stCondLst>
                                  <p:childTnLst>
                                    <p:set>
                                      <p:cBhvr>
                                        <p:cTn id="27" dur="indefinite"/>
                                        <p:tgtEl>
                                          <p:spTgt spid="30"/>
                                        </p:tgtEl>
                                        <p:attrNameLst>
                                          <p:attrName>style.opacity</p:attrName>
                                        </p:attrNameLst>
                                      </p:cBhvr>
                                      <p:to>
                                        <p:strVal val="0.25"/>
                                      </p:to>
                                    </p:set>
                                    <p:animEffect filter="image" prLst="opacity: 0.25">
                                      <p:cBhvr rctx="IE">
                                        <p:cTn id="28" dur="indefinite"/>
                                        <p:tgtEl>
                                          <p:spTgt spid="30"/>
                                        </p:tgtEl>
                                      </p:cBhvr>
                                    </p:animEffect>
                                  </p:childTnLst>
                                </p:cTn>
                              </p:par>
                              <p:par>
                                <p:cTn id="29" presetID="9" presetClass="emph" presetSubtype="0" nodeType="withEffect">
                                  <p:stCondLst>
                                    <p:cond delay="0"/>
                                  </p:stCondLst>
                                  <p:childTnLst>
                                    <p:set>
                                      <p:cBhvr>
                                        <p:cTn id="30" dur="indefinite"/>
                                        <p:tgtEl>
                                          <p:spTgt spid="15"/>
                                        </p:tgtEl>
                                        <p:attrNameLst>
                                          <p:attrName>style.opacity</p:attrName>
                                        </p:attrNameLst>
                                      </p:cBhvr>
                                      <p:to>
                                        <p:strVal val="0.25"/>
                                      </p:to>
                                    </p:set>
                                    <p:animEffect filter="image" prLst="opacity: 0.25">
                                      <p:cBhvr rctx="IE">
                                        <p:cTn id="31" dur="indefinite"/>
                                        <p:tgtEl>
                                          <p:spTgt spid="15"/>
                                        </p:tgtEl>
                                      </p:cBhvr>
                                    </p:animEffect>
                                  </p:childTnLst>
                                </p:cTn>
                              </p:par>
                              <p:par>
                                <p:cTn id="32" presetID="9" presetClass="emph" presetSubtype="0" nodeType="withEffect">
                                  <p:stCondLst>
                                    <p:cond delay="0"/>
                                  </p:stCondLst>
                                  <p:childTnLst>
                                    <p:set>
                                      <p:cBhvr>
                                        <p:cTn id="33" dur="indefinite"/>
                                        <p:tgtEl>
                                          <p:spTgt spid="27"/>
                                        </p:tgtEl>
                                        <p:attrNameLst>
                                          <p:attrName>style.opacity</p:attrName>
                                        </p:attrNameLst>
                                      </p:cBhvr>
                                      <p:to>
                                        <p:strVal val="0.25"/>
                                      </p:to>
                                    </p:set>
                                    <p:animEffect filter="image" prLst="opacity: 0.25">
                                      <p:cBhvr rctx="IE">
                                        <p:cTn id="34" dur="indefinite"/>
                                        <p:tgtEl>
                                          <p:spTgt spid="27"/>
                                        </p:tgtEl>
                                      </p:cBhvr>
                                    </p:animEffect>
                                  </p:childTnLst>
                                </p:cTn>
                              </p:par>
                              <p:par>
                                <p:cTn id="35" presetID="9" presetClass="emph" presetSubtype="0" nodeType="withEffect">
                                  <p:stCondLst>
                                    <p:cond delay="0"/>
                                  </p:stCondLst>
                                  <p:childTnLst>
                                    <p:set>
                                      <p:cBhvr>
                                        <p:cTn id="36" dur="indefinite"/>
                                        <p:tgtEl>
                                          <p:spTgt spid="25"/>
                                        </p:tgtEl>
                                        <p:attrNameLst>
                                          <p:attrName>style.opacity</p:attrName>
                                        </p:attrNameLst>
                                      </p:cBhvr>
                                      <p:to>
                                        <p:strVal val="0.25"/>
                                      </p:to>
                                    </p:set>
                                    <p:animEffect filter="image" prLst="opacity: 0.25">
                                      <p:cBhvr rctx="IE">
                                        <p:cTn id="37" dur="indefinite"/>
                                        <p:tgtEl>
                                          <p:spTgt spid="25"/>
                                        </p:tgtEl>
                                      </p:cBhvr>
                                    </p:animEffect>
                                  </p:childTnLst>
                                </p:cTn>
                              </p:par>
                              <p:par>
                                <p:cTn id="38" presetID="9" presetClass="emph" presetSubtype="0" nodeType="withEffect">
                                  <p:stCondLst>
                                    <p:cond delay="0"/>
                                  </p:stCondLst>
                                  <p:childTnLst>
                                    <p:set>
                                      <p:cBhvr>
                                        <p:cTn id="39" dur="indefinite"/>
                                        <p:tgtEl>
                                          <p:spTgt spid="11"/>
                                        </p:tgtEl>
                                        <p:attrNameLst>
                                          <p:attrName>style.opacity</p:attrName>
                                        </p:attrNameLst>
                                      </p:cBhvr>
                                      <p:to>
                                        <p:strVal val="0.25"/>
                                      </p:to>
                                    </p:set>
                                    <p:animEffect filter="image" prLst="opacity: 0.25">
                                      <p:cBhvr rctx="IE">
                                        <p:cTn id="40" dur="indefinite"/>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3CAA-03D8-E041-96C5-6F566AD2992B}"/>
              </a:ext>
            </a:extLst>
          </p:cNvPr>
          <p:cNvSpPr>
            <a:spLocks noGrp="1"/>
          </p:cNvSpPr>
          <p:nvPr>
            <p:ph type="title"/>
          </p:nvPr>
        </p:nvSpPr>
        <p:spPr/>
        <p:txBody>
          <a:bodyPr/>
          <a:lstStyle/>
          <a:p>
            <a:r>
              <a:rPr lang="en-US"/>
              <a:t>Multi-scale Noise Perturbation</a:t>
            </a:r>
          </a:p>
        </p:txBody>
      </p:sp>
      <p:sp>
        <p:nvSpPr>
          <p:cNvPr id="3" name="Content Placeholder 2">
            <a:extLst>
              <a:ext uri="{FF2B5EF4-FFF2-40B4-BE49-F238E27FC236}">
                <a16:creationId xmlns:a16="http://schemas.microsoft.com/office/drawing/2014/main" id="{BD2C7B20-201E-5D45-A673-A81321429C26}"/>
              </a:ext>
            </a:extLst>
          </p:cNvPr>
          <p:cNvSpPr>
            <a:spLocks noGrp="1"/>
          </p:cNvSpPr>
          <p:nvPr>
            <p:ph sz="quarter" idx="10"/>
          </p:nvPr>
        </p:nvSpPr>
        <p:spPr/>
        <p:txBody>
          <a:bodyPr/>
          <a:lstStyle/>
          <a:p>
            <a:pPr marL="285750" indent="-285750">
              <a:buFont typeface="Arial" panose="020B0604020202020204" pitchFamily="34" charset="0"/>
              <a:buChar char="•"/>
            </a:pPr>
            <a:r>
              <a:rPr lang="en-US" dirty="0" smtClean="0"/>
              <a:t>How much noise to add?</a:t>
            </a:r>
            <a:endParaRPr lang="en-US" dirty="0"/>
          </a:p>
          <a:p>
            <a:pPr marL="285750" indent="-285750">
              <a:buFont typeface="Arial" panose="020B0604020202020204" pitchFamily="34" charset="0"/>
              <a:buChar char="•"/>
            </a:pPr>
            <a:endParaRPr lang="en-US" b="1" dirty="0">
              <a:solidFill>
                <a:schemeClr val="bg2"/>
              </a:solidFill>
            </a:endParaRPr>
          </a:p>
          <a:p>
            <a:pPr marL="285750" indent="-285750">
              <a:buFont typeface="Arial" panose="020B0604020202020204" pitchFamily="34" charset="0"/>
              <a:buChar char="•"/>
            </a:pPr>
            <a:endParaRPr lang="en-US" b="1" dirty="0">
              <a:solidFill>
                <a:schemeClr val="bg2"/>
              </a:solidFill>
            </a:endParaRPr>
          </a:p>
          <a:p>
            <a:pPr marL="285750" indent="-285750">
              <a:buFont typeface="Arial" panose="020B0604020202020204" pitchFamily="34" charset="0"/>
              <a:buChar char="•"/>
            </a:pPr>
            <a:endParaRPr lang="en-US" b="1" dirty="0">
              <a:solidFill>
                <a:schemeClr val="bg2"/>
              </a:solidFill>
            </a:endParaRPr>
          </a:p>
          <a:p>
            <a:pPr marL="285750" indent="-285750">
              <a:buFont typeface="Arial" panose="020B0604020202020204" pitchFamily="34" charset="0"/>
              <a:buChar char="•"/>
            </a:pPr>
            <a:endParaRPr lang="en-US" b="1" dirty="0">
              <a:solidFill>
                <a:schemeClr val="bg2"/>
              </a:solidFill>
            </a:endParaRPr>
          </a:p>
          <a:p>
            <a:pPr marL="285750" indent="-285750">
              <a:buFont typeface="Arial" panose="020B0604020202020204" pitchFamily="34" charset="0"/>
              <a:buChar char="•"/>
            </a:pPr>
            <a:r>
              <a:rPr lang="en-US" dirty="0"/>
              <a:t>Multi-scale noise perturbations.</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grpSp>
        <p:nvGrpSpPr>
          <p:cNvPr id="13" name="Group 12">
            <a:extLst>
              <a:ext uri="{FF2B5EF4-FFF2-40B4-BE49-F238E27FC236}">
                <a16:creationId xmlns:a16="http://schemas.microsoft.com/office/drawing/2014/main" id="{2B335878-EDE0-7A4F-8830-268863915966}"/>
              </a:ext>
            </a:extLst>
          </p:cNvPr>
          <p:cNvGrpSpPr/>
          <p:nvPr/>
        </p:nvGrpSpPr>
        <p:grpSpPr>
          <a:xfrm>
            <a:off x="1868801" y="3028197"/>
            <a:ext cx="5586966" cy="1652785"/>
            <a:chOff x="1868801" y="3028197"/>
            <a:chExt cx="5586966" cy="1652785"/>
          </a:xfrm>
        </p:grpSpPr>
        <p:pic>
          <p:nvPicPr>
            <p:cNvPr id="6" name="Picture 5">
              <a:extLst>
                <a:ext uri="{FF2B5EF4-FFF2-40B4-BE49-F238E27FC236}">
                  <a16:creationId xmlns:a16="http://schemas.microsoft.com/office/drawing/2014/main" id="{5E22082C-1DF6-7F4C-885F-EE3AC7D4DF39}"/>
                </a:ext>
              </a:extLst>
            </p:cNvPr>
            <p:cNvPicPr>
              <a:picLocks noChangeAspect="1"/>
            </p:cNvPicPr>
            <p:nvPr/>
          </p:nvPicPr>
          <p:blipFill>
            <a:blip r:embed="rId3"/>
            <a:stretch>
              <a:fillRect/>
            </a:stretch>
          </p:blipFill>
          <p:spPr>
            <a:xfrm>
              <a:off x="2822600" y="3028197"/>
              <a:ext cx="3960214" cy="234055"/>
            </a:xfrm>
            <a:prstGeom prst="rect">
              <a:avLst/>
            </a:prstGeom>
          </p:spPr>
        </p:pic>
        <p:grpSp>
          <p:nvGrpSpPr>
            <p:cNvPr id="12" name="Group 11">
              <a:extLst>
                <a:ext uri="{FF2B5EF4-FFF2-40B4-BE49-F238E27FC236}">
                  <a16:creationId xmlns:a16="http://schemas.microsoft.com/office/drawing/2014/main" id="{E9053F8D-B99B-1143-AE49-B344805DCC26}"/>
                </a:ext>
              </a:extLst>
            </p:cNvPr>
            <p:cNvGrpSpPr/>
            <p:nvPr/>
          </p:nvGrpSpPr>
          <p:grpSpPr>
            <a:xfrm>
              <a:off x="1868801" y="3449105"/>
              <a:ext cx="5586966" cy="1231877"/>
              <a:chOff x="1868801" y="3449105"/>
              <a:chExt cx="5586966" cy="1231877"/>
            </a:xfrm>
          </p:grpSpPr>
          <p:pic>
            <p:nvPicPr>
              <p:cNvPr id="7" name="sigma_1">
                <a:extLst>
                  <a:ext uri="{FF2B5EF4-FFF2-40B4-BE49-F238E27FC236}">
                    <a16:creationId xmlns:a16="http://schemas.microsoft.com/office/drawing/2014/main" id="{B723C9A0-2EA6-7C43-8E8E-CEA746971A1C}"/>
                  </a:ext>
                </a:extLst>
              </p:cNvPr>
              <p:cNvPicPr>
                <a:picLocks noChangeAspect="1"/>
              </p:cNvPicPr>
              <p:nvPr/>
            </p:nvPicPr>
            <p:blipFill rotWithShape="1">
              <a:blip r:embed="rId4"/>
              <a:srcRect l="17570" t="3918" r="17344" b="9249"/>
              <a:stretch/>
            </p:blipFill>
            <p:spPr>
              <a:xfrm>
                <a:off x="1868801" y="3461109"/>
                <a:ext cx="1217875" cy="1218622"/>
              </a:xfrm>
              <a:prstGeom prst="rect">
                <a:avLst/>
              </a:prstGeom>
            </p:spPr>
          </p:pic>
          <p:pic>
            <p:nvPicPr>
              <p:cNvPr id="8" name="sigma_2">
                <a:extLst>
                  <a:ext uri="{FF2B5EF4-FFF2-40B4-BE49-F238E27FC236}">
                    <a16:creationId xmlns:a16="http://schemas.microsoft.com/office/drawing/2014/main" id="{A9EB992B-841C-454B-9C55-17B3E6FC3ADC}"/>
                  </a:ext>
                </a:extLst>
              </p:cNvPr>
              <p:cNvPicPr>
                <a:picLocks noChangeAspect="1"/>
              </p:cNvPicPr>
              <p:nvPr/>
            </p:nvPicPr>
            <p:blipFill rotWithShape="1">
              <a:blip r:embed="rId5"/>
              <a:srcRect l="17570" t="3918" r="17233" b="9249"/>
              <a:stretch/>
            </p:blipFill>
            <p:spPr>
              <a:xfrm>
                <a:off x="3217889" y="3462360"/>
                <a:ext cx="1219989" cy="1218622"/>
              </a:xfrm>
              <a:prstGeom prst="rect">
                <a:avLst/>
              </a:prstGeom>
            </p:spPr>
          </p:pic>
          <p:pic>
            <p:nvPicPr>
              <p:cNvPr id="9" name="sigma_3">
                <a:extLst>
                  <a:ext uri="{FF2B5EF4-FFF2-40B4-BE49-F238E27FC236}">
                    <a16:creationId xmlns:a16="http://schemas.microsoft.com/office/drawing/2014/main" id="{D1D3BA03-1962-564A-8221-F7A2FADF7EDC}"/>
                  </a:ext>
                </a:extLst>
              </p:cNvPr>
              <p:cNvPicPr>
                <a:picLocks noChangeAspect="1"/>
              </p:cNvPicPr>
              <p:nvPr/>
            </p:nvPicPr>
            <p:blipFill rotWithShape="1">
              <a:blip r:embed="rId6"/>
              <a:srcRect l="17345" t="3616" r="17232" b="9250"/>
              <a:stretch/>
            </p:blipFill>
            <p:spPr>
              <a:xfrm>
                <a:off x="4902234" y="3449105"/>
                <a:ext cx="1219985" cy="1218622"/>
              </a:xfrm>
              <a:prstGeom prst="rect">
                <a:avLst/>
              </a:prstGeom>
            </p:spPr>
          </p:pic>
          <p:pic>
            <p:nvPicPr>
              <p:cNvPr id="10" name="sigma_4">
                <a:extLst>
                  <a:ext uri="{FF2B5EF4-FFF2-40B4-BE49-F238E27FC236}">
                    <a16:creationId xmlns:a16="http://schemas.microsoft.com/office/drawing/2014/main" id="{B67DFA2B-3CB8-E64D-8E2C-69F6309B7349}"/>
                  </a:ext>
                </a:extLst>
              </p:cNvPr>
              <p:cNvPicPr>
                <a:picLocks noChangeAspect="1"/>
              </p:cNvPicPr>
              <p:nvPr/>
            </p:nvPicPr>
            <p:blipFill rotWithShape="1">
              <a:blip r:embed="rId7"/>
              <a:srcRect l="17345" t="3466" r="17232" b="9250"/>
              <a:stretch/>
            </p:blipFill>
            <p:spPr>
              <a:xfrm>
                <a:off x="6237888" y="3455107"/>
                <a:ext cx="1217879" cy="1218622"/>
              </a:xfrm>
              <a:prstGeom prst="rect">
                <a:avLst/>
              </a:prstGeom>
            </p:spPr>
          </p:pic>
          <p:sp>
            <p:nvSpPr>
              <p:cNvPr id="11" name="TextBox 10">
                <a:extLst>
                  <a:ext uri="{FF2B5EF4-FFF2-40B4-BE49-F238E27FC236}">
                    <a16:creationId xmlns:a16="http://schemas.microsoft.com/office/drawing/2014/main" id="{29312151-9E14-1D4C-9639-BA287BD9F2B9}"/>
                  </a:ext>
                </a:extLst>
              </p:cNvPr>
              <p:cNvSpPr txBox="1"/>
              <p:nvPr/>
            </p:nvSpPr>
            <p:spPr>
              <a:xfrm>
                <a:off x="4482408" y="3865483"/>
                <a:ext cx="404278" cy="369332"/>
              </a:xfrm>
              <a:prstGeom prst="rect">
                <a:avLst/>
              </a:prstGeom>
              <a:noFill/>
            </p:spPr>
            <p:txBody>
              <a:bodyPr wrap="none" rtlCol="0">
                <a:spAutoFit/>
              </a:bodyPr>
              <a:lstStyle/>
              <a:p>
                <a:r>
                  <a:rPr lang="en-US"/>
                  <a:t>…</a:t>
                </a:r>
              </a:p>
            </p:txBody>
          </p:sp>
        </p:grpSp>
      </p:grpSp>
      <p:pic>
        <p:nvPicPr>
          <p:cNvPr id="4" name="Picture 3">
            <a:extLst>
              <a:ext uri="{FF2B5EF4-FFF2-40B4-BE49-F238E27FC236}">
                <a16:creationId xmlns:a16="http://schemas.microsoft.com/office/drawing/2014/main" id="{C878ECA5-BDC4-344B-8BA7-7ADCD13E0EF5}"/>
              </a:ext>
            </a:extLst>
          </p:cNvPr>
          <p:cNvPicPr>
            <a:picLocks noChangeAspect="1"/>
          </p:cNvPicPr>
          <p:nvPr/>
        </p:nvPicPr>
        <p:blipFill>
          <a:blip r:embed="rId8"/>
          <a:stretch>
            <a:fillRect/>
          </a:stretch>
        </p:blipFill>
        <p:spPr>
          <a:xfrm>
            <a:off x="2132281" y="1240337"/>
            <a:ext cx="1327004" cy="1331413"/>
          </a:xfrm>
          <a:prstGeom prst="rect">
            <a:avLst/>
          </a:prstGeom>
        </p:spPr>
      </p:pic>
      <p:pic>
        <p:nvPicPr>
          <p:cNvPr id="5" name="Picture 4">
            <a:extLst>
              <a:ext uri="{FF2B5EF4-FFF2-40B4-BE49-F238E27FC236}">
                <a16:creationId xmlns:a16="http://schemas.microsoft.com/office/drawing/2014/main" id="{D3630263-4A00-974B-B7D9-62DC531BB1B4}"/>
              </a:ext>
            </a:extLst>
          </p:cNvPr>
          <p:cNvPicPr>
            <a:picLocks noChangeAspect="1"/>
          </p:cNvPicPr>
          <p:nvPr/>
        </p:nvPicPr>
        <p:blipFill>
          <a:blip r:embed="rId9"/>
          <a:stretch>
            <a:fillRect/>
          </a:stretch>
        </p:blipFill>
        <p:spPr>
          <a:xfrm>
            <a:off x="5907474" y="1240337"/>
            <a:ext cx="1325772" cy="1330177"/>
          </a:xfrm>
          <a:prstGeom prst="rect">
            <a:avLst/>
          </a:prstGeom>
        </p:spPr>
      </p:pic>
      <p:cxnSp>
        <p:nvCxnSpPr>
          <p:cNvPr id="15" name="Straight Arrow Connector 14">
            <a:extLst>
              <a:ext uri="{FF2B5EF4-FFF2-40B4-BE49-F238E27FC236}">
                <a16:creationId xmlns:a16="http://schemas.microsoft.com/office/drawing/2014/main" id="{5D9BC499-4D3C-6441-AB97-2CC33267D7A0}"/>
              </a:ext>
            </a:extLst>
          </p:cNvPr>
          <p:cNvCxnSpPr/>
          <p:nvPr/>
        </p:nvCxnSpPr>
        <p:spPr>
          <a:xfrm>
            <a:off x="4172354" y="1880026"/>
            <a:ext cx="1459759" cy="8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28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C891AB-7C47-3F41-868E-371B666725EF}"/>
              </a:ext>
            </a:extLst>
          </p:cNvPr>
          <p:cNvGrpSpPr/>
          <p:nvPr/>
        </p:nvGrpSpPr>
        <p:grpSpPr>
          <a:xfrm>
            <a:off x="1019069" y="982570"/>
            <a:ext cx="6101686" cy="2166020"/>
            <a:chOff x="2313632" y="2692130"/>
            <a:chExt cx="6101686" cy="2166020"/>
          </a:xfrm>
          <a:effectLst>
            <a:outerShdw blurRad="50800" dist="38100" dir="2700000" algn="tl" rotWithShape="0">
              <a:prstClr val="black">
                <a:alpha val="40000"/>
              </a:prstClr>
            </a:outerShdw>
          </a:effectLst>
        </p:grpSpPr>
        <p:pic>
          <p:nvPicPr>
            <p:cNvPr id="32" name="Picture 31">
              <a:extLst>
                <a:ext uri="{FF2B5EF4-FFF2-40B4-BE49-F238E27FC236}">
                  <a16:creationId xmlns:a16="http://schemas.microsoft.com/office/drawing/2014/main" id="{A1946427-299D-9147-BE77-FFF7623F4B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3632" y="2692130"/>
              <a:ext cx="2049494" cy="2166020"/>
            </a:xfrm>
            <a:prstGeom prst="rect">
              <a:avLst/>
            </a:prstGeom>
          </p:spPr>
        </p:pic>
        <p:pic>
          <p:nvPicPr>
            <p:cNvPr id="34" name="Picture 33">
              <a:extLst>
                <a:ext uri="{FF2B5EF4-FFF2-40B4-BE49-F238E27FC236}">
                  <a16:creationId xmlns:a16="http://schemas.microsoft.com/office/drawing/2014/main" id="{2CD660F1-C9EA-724E-89B7-37B4DB5B9B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39728" y="2692130"/>
              <a:ext cx="2049494" cy="2166020"/>
            </a:xfrm>
            <a:prstGeom prst="rect">
              <a:avLst/>
            </a:prstGeom>
          </p:spPr>
        </p:pic>
        <p:pic>
          <p:nvPicPr>
            <p:cNvPr id="36" name="Picture 35">
              <a:extLst>
                <a:ext uri="{FF2B5EF4-FFF2-40B4-BE49-F238E27FC236}">
                  <a16:creationId xmlns:a16="http://schemas.microsoft.com/office/drawing/2014/main" id="{B6B6EA44-3011-FF4F-B571-FB94C40116E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65824" y="2692130"/>
              <a:ext cx="2049494" cy="2166020"/>
            </a:xfrm>
            <a:prstGeom prst="rect">
              <a:avLst/>
            </a:prstGeom>
          </p:spPr>
        </p:pic>
      </p:grpSp>
      <p:sp>
        <p:nvSpPr>
          <p:cNvPr id="2" name="Title 1">
            <a:extLst>
              <a:ext uri="{FF2B5EF4-FFF2-40B4-BE49-F238E27FC236}">
                <a16:creationId xmlns:a16="http://schemas.microsoft.com/office/drawing/2014/main" id="{9836BE21-46F5-B141-9391-9DF4151FECBA}"/>
              </a:ext>
            </a:extLst>
          </p:cNvPr>
          <p:cNvSpPr>
            <a:spLocks noGrp="1"/>
          </p:cNvSpPr>
          <p:nvPr>
            <p:ph type="title"/>
          </p:nvPr>
        </p:nvSpPr>
        <p:spPr>
          <a:xfrm>
            <a:off x="948775" y="359541"/>
            <a:ext cx="8277001" cy="488024"/>
          </a:xfrm>
        </p:spPr>
        <p:txBody>
          <a:bodyPr/>
          <a:lstStyle/>
          <a:p>
            <a:r>
              <a:rPr lang="en-US"/>
              <a:t>Trading off Data Quality and Estimation Accuracy</a:t>
            </a:r>
          </a:p>
        </p:txBody>
      </p:sp>
      <p:grpSp>
        <p:nvGrpSpPr>
          <p:cNvPr id="22" name="Group 21">
            <a:extLst>
              <a:ext uri="{FF2B5EF4-FFF2-40B4-BE49-F238E27FC236}">
                <a16:creationId xmlns:a16="http://schemas.microsoft.com/office/drawing/2014/main" id="{AEA47F0F-1396-0F42-9EF2-F59D6343265A}"/>
              </a:ext>
            </a:extLst>
          </p:cNvPr>
          <p:cNvGrpSpPr/>
          <p:nvPr/>
        </p:nvGrpSpPr>
        <p:grpSpPr>
          <a:xfrm>
            <a:off x="1370232" y="1355807"/>
            <a:ext cx="6153123" cy="2136736"/>
            <a:chOff x="4641951" y="2359275"/>
            <a:chExt cx="4388194" cy="152384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BB56B59A-481B-F94B-A9A4-1D74D27FE0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41951" y="2359275"/>
              <a:ext cx="1441866" cy="1523845"/>
            </a:xfrm>
            <a:prstGeom prst="rect">
              <a:avLst/>
            </a:prstGeom>
          </p:spPr>
        </p:pic>
        <p:pic>
          <p:nvPicPr>
            <p:cNvPr id="13" name="Picture 12">
              <a:extLst>
                <a:ext uri="{FF2B5EF4-FFF2-40B4-BE49-F238E27FC236}">
                  <a16:creationId xmlns:a16="http://schemas.microsoft.com/office/drawing/2014/main" id="{03728BFE-BDE4-4049-A18C-FFFF4844FA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16676" y="2359276"/>
              <a:ext cx="1441866" cy="1523845"/>
            </a:xfrm>
            <a:prstGeom prst="rect">
              <a:avLst/>
            </a:prstGeom>
          </p:spPr>
        </p:pic>
        <p:pic>
          <p:nvPicPr>
            <p:cNvPr id="15" name="Picture 14">
              <a:extLst>
                <a:ext uri="{FF2B5EF4-FFF2-40B4-BE49-F238E27FC236}">
                  <a16:creationId xmlns:a16="http://schemas.microsoft.com/office/drawing/2014/main" id="{CFC549F6-F88F-064A-92FC-6090A7EF673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88279" y="2359276"/>
              <a:ext cx="1441866" cy="1523845"/>
            </a:xfrm>
            <a:prstGeom prst="rect">
              <a:avLst/>
            </a:prstGeom>
          </p:spPr>
        </p:pic>
      </p:grpSp>
      <p:grpSp>
        <p:nvGrpSpPr>
          <p:cNvPr id="23" name="Group 22">
            <a:extLst>
              <a:ext uri="{FF2B5EF4-FFF2-40B4-BE49-F238E27FC236}">
                <a16:creationId xmlns:a16="http://schemas.microsoft.com/office/drawing/2014/main" id="{E50082EA-AFF9-BD4A-9578-2EBC446D6D38}"/>
              </a:ext>
            </a:extLst>
          </p:cNvPr>
          <p:cNvGrpSpPr/>
          <p:nvPr/>
        </p:nvGrpSpPr>
        <p:grpSpPr>
          <a:xfrm>
            <a:off x="1788825" y="1929536"/>
            <a:ext cx="6056658" cy="1992648"/>
            <a:chOff x="533124" y="3709511"/>
            <a:chExt cx="4224571" cy="1389889"/>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C1B45C03-0BEC-CE47-A490-E354B94016D3}"/>
                </a:ext>
              </a:extLst>
            </p:cNvPr>
            <p:cNvPicPr>
              <a:picLocks noChangeAspect="1"/>
            </p:cNvPicPr>
            <p:nvPr/>
          </p:nvPicPr>
          <p:blipFill rotWithShape="1">
            <a:blip r:embed="rId9">
              <a:clrChange>
                <a:clrFrom>
                  <a:srgbClr val="FFFFFF"/>
                </a:clrFrom>
                <a:clrTo>
                  <a:srgbClr val="FFFFFF">
                    <a:alpha val="0"/>
                  </a:srgbClr>
                </a:clrTo>
              </a:clrChange>
            </a:blip>
            <a:srcRect t="7479"/>
            <a:stretch/>
          </p:blipFill>
          <p:spPr>
            <a:xfrm>
              <a:off x="533124" y="3717027"/>
              <a:ext cx="1413745" cy="1382373"/>
            </a:xfrm>
            <a:prstGeom prst="rect">
              <a:avLst/>
            </a:prstGeom>
          </p:spPr>
        </p:pic>
        <p:pic>
          <p:nvPicPr>
            <p:cNvPr id="19" name="Picture 18">
              <a:extLst>
                <a:ext uri="{FF2B5EF4-FFF2-40B4-BE49-F238E27FC236}">
                  <a16:creationId xmlns:a16="http://schemas.microsoft.com/office/drawing/2014/main" id="{526978BC-2469-4A49-BBBC-61DD728721D6}"/>
                </a:ext>
              </a:extLst>
            </p:cNvPr>
            <p:cNvPicPr>
              <a:picLocks noChangeAspect="1"/>
            </p:cNvPicPr>
            <p:nvPr/>
          </p:nvPicPr>
          <p:blipFill rotWithShape="1">
            <a:blip r:embed="rId10">
              <a:clrChange>
                <a:clrFrom>
                  <a:srgbClr val="FFFFFF"/>
                </a:clrFrom>
                <a:clrTo>
                  <a:srgbClr val="FFFFFF">
                    <a:alpha val="0"/>
                  </a:srgbClr>
                </a:clrTo>
              </a:clrChange>
            </a:blip>
            <a:srcRect t="7479"/>
            <a:stretch/>
          </p:blipFill>
          <p:spPr>
            <a:xfrm>
              <a:off x="1930205" y="3713683"/>
              <a:ext cx="1413745" cy="1382373"/>
            </a:xfrm>
            <a:prstGeom prst="rect">
              <a:avLst/>
            </a:prstGeom>
          </p:spPr>
        </p:pic>
        <p:pic>
          <p:nvPicPr>
            <p:cNvPr id="21" name="Picture 20">
              <a:extLst>
                <a:ext uri="{FF2B5EF4-FFF2-40B4-BE49-F238E27FC236}">
                  <a16:creationId xmlns:a16="http://schemas.microsoft.com/office/drawing/2014/main" id="{11D16C7F-DDB7-BB45-90E7-F8F3938C9BA6}"/>
                </a:ext>
              </a:extLst>
            </p:cNvPr>
            <p:cNvPicPr>
              <a:picLocks noChangeAspect="1"/>
            </p:cNvPicPr>
            <p:nvPr/>
          </p:nvPicPr>
          <p:blipFill rotWithShape="1">
            <a:blip r:embed="rId11">
              <a:clrChange>
                <a:clrFrom>
                  <a:srgbClr val="FFFFFF"/>
                </a:clrFrom>
                <a:clrTo>
                  <a:srgbClr val="FFFFFF">
                    <a:alpha val="0"/>
                  </a:srgbClr>
                </a:clrTo>
              </a:clrChange>
            </a:blip>
            <a:srcRect t="7200"/>
            <a:stretch/>
          </p:blipFill>
          <p:spPr>
            <a:xfrm>
              <a:off x="3343950" y="3709511"/>
              <a:ext cx="1413745" cy="1386546"/>
            </a:xfrm>
            <a:prstGeom prst="rect">
              <a:avLst/>
            </a:prstGeom>
          </p:spPr>
        </p:pic>
      </p:grpSp>
      <p:grpSp>
        <p:nvGrpSpPr>
          <p:cNvPr id="30" name="Group 29">
            <a:extLst>
              <a:ext uri="{FF2B5EF4-FFF2-40B4-BE49-F238E27FC236}">
                <a16:creationId xmlns:a16="http://schemas.microsoft.com/office/drawing/2014/main" id="{CAC01968-6632-DF43-B0FB-EA35D64E4D10}"/>
              </a:ext>
            </a:extLst>
          </p:cNvPr>
          <p:cNvGrpSpPr/>
          <p:nvPr/>
        </p:nvGrpSpPr>
        <p:grpSpPr>
          <a:xfrm>
            <a:off x="2228225" y="2399743"/>
            <a:ext cx="6264862" cy="2037625"/>
            <a:chOff x="2137714" y="3268652"/>
            <a:chExt cx="5682799" cy="1848311"/>
          </a:xfrm>
          <a:effectLst>
            <a:outerShdw blurRad="50800" dist="38100" dir="2700000" algn="tl" rotWithShape="0">
              <a:prstClr val="black">
                <a:alpha val="40000"/>
              </a:prstClr>
            </a:outerShdw>
          </a:effectLst>
        </p:grpSpPr>
        <p:pic>
          <p:nvPicPr>
            <p:cNvPr id="25" name="Picture 24">
              <a:extLst>
                <a:ext uri="{FF2B5EF4-FFF2-40B4-BE49-F238E27FC236}">
                  <a16:creationId xmlns:a16="http://schemas.microsoft.com/office/drawing/2014/main" id="{A4B2D462-7E24-5245-A696-2739C856E773}"/>
                </a:ext>
              </a:extLst>
            </p:cNvPr>
            <p:cNvPicPr>
              <a:picLocks noChangeAspect="1"/>
            </p:cNvPicPr>
            <p:nvPr/>
          </p:nvPicPr>
          <p:blipFill rotWithShape="1">
            <a:blip r:embed="rId12">
              <a:clrChange>
                <a:clrFrom>
                  <a:srgbClr val="FFFFFF"/>
                </a:clrFrom>
                <a:clrTo>
                  <a:srgbClr val="FFFFFF">
                    <a:alpha val="0"/>
                  </a:srgbClr>
                </a:clrTo>
              </a:clrChange>
            </a:blip>
            <a:srcRect t="7917"/>
            <a:stretch/>
          </p:blipFill>
          <p:spPr>
            <a:xfrm>
              <a:off x="2137714" y="3268652"/>
              <a:ext cx="1899229" cy="1848311"/>
            </a:xfrm>
            <a:prstGeom prst="rect">
              <a:avLst/>
            </a:prstGeom>
          </p:spPr>
        </p:pic>
        <p:pic>
          <p:nvPicPr>
            <p:cNvPr id="27" name="Picture 26">
              <a:extLst>
                <a:ext uri="{FF2B5EF4-FFF2-40B4-BE49-F238E27FC236}">
                  <a16:creationId xmlns:a16="http://schemas.microsoft.com/office/drawing/2014/main" id="{2C9302CB-C3F0-4B4E-A29E-4671FB0B2CB1}"/>
                </a:ext>
              </a:extLst>
            </p:cNvPr>
            <p:cNvPicPr>
              <a:picLocks noChangeAspect="1"/>
            </p:cNvPicPr>
            <p:nvPr/>
          </p:nvPicPr>
          <p:blipFill rotWithShape="1">
            <a:blip r:embed="rId13">
              <a:clrChange>
                <a:clrFrom>
                  <a:srgbClr val="FFFFFF"/>
                </a:clrFrom>
                <a:clrTo>
                  <a:srgbClr val="FFFFFF">
                    <a:alpha val="0"/>
                  </a:srgbClr>
                </a:clrTo>
              </a:clrChange>
            </a:blip>
            <a:srcRect t="7917"/>
            <a:stretch/>
          </p:blipFill>
          <p:spPr>
            <a:xfrm>
              <a:off x="4022362" y="3268652"/>
              <a:ext cx="1899229" cy="1848311"/>
            </a:xfrm>
            <a:prstGeom prst="rect">
              <a:avLst/>
            </a:prstGeom>
          </p:spPr>
        </p:pic>
        <p:pic>
          <p:nvPicPr>
            <p:cNvPr id="29" name="Picture 28">
              <a:extLst>
                <a:ext uri="{FF2B5EF4-FFF2-40B4-BE49-F238E27FC236}">
                  <a16:creationId xmlns:a16="http://schemas.microsoft.com/office/drawing/2014/main" id="{DD3685DA-3360-C843-9FF8-1225628A77C9}"/>
                </a:ext>
              </a:extLst>
            </p:cNvPr>
            <p:cNvPicPr>
              <a:picLocks noChangeAspect="1"/>
            </p:cNvPicPr>
            <p:nvPr/>
          </p:nvPicPr>
          <p:blipFill rotWithShape="1">
            <a:blip r:embed="rId14">
              <a:clrChange>
                <a:clrFrom>
                  <a:srgbClr val="FFFFFF"/>
                </a:clrFrom>
                <a:clrTo>
                  <a:srgbClr val="FFFFFF">
                    <a:alpha val="0"/>
                  </a:srgbClr>
                </a:clrTo>
              </a:clrChange>
            </a:blip>
            <a:srcRect t="7917"/>
            <a:stretch/>
          </p:blipFill>
          <p:spPr>
            <a:xfrm>
              <a:off x="5921284" y="3268652"/>
              <a:ext cx="1899229" cy="1848311"/>
            </a:xfrm>
            <a:prstGeom prst="rect">
              <a:avLst/>
            </a:prstGeom>
          </p:spPr>
        </p:pic>
      </p:grpSp>
      <p:sp>
        <p:nvSpPr>
          <p:cNvPr id="39" name="TextBox 38">
            <a:extLst>
              <a:ext uri="{FF2B5EF4-FFF2-40B4-BE49-F238E27FC236}">
                <a16:creationId xmlns:a16="http://schemas.microsoft.com/office/drawing/2014/main" id="{6BCE008F-905D-AC46-82B9-8A566DA1B5EA}"/>
              </a:ext>
            </a:extLst>
          </p:cNvPr>
          <p:cNvSpPr txBox="1"/>
          <p:nvPr/>
        </p:nvSpPr>
        <p:spPr>
          <a:xfrm>
            <a:off x="4638175" y="4321241"/>
            <a:ext cx="1643399" cy="307777"/>
          </a:xfrm>
          <a:prstGeom prst="rect">
            <a:avLst/>
          </a:prstGeom>
          <a:noFill/>
        </p:spPr>
        <p:txBody>
          <a:bodyPr wrap="none" rtlCol="0">
            <a:spAutoFit/>
          </a:bodyPr>
          <a:lstStyle/>
          <a:p>
            <a:r>
              <a:rPr lang="en-US" sz="1400">
                <a:solidFill>
                  <a:srgbClr val="8D3C1E"/>
                </a:solidFill>
              </a:rPr>
              <a:t>Worse data quality!</a:t>
            </a:r>
          </a:p>
        </p:txBody>
      </p:sp>
      <p:sp>
        <p:nvSpPr>
          <p:cNvPr id="40" name="TextBox 39">
            <a:extLst>
              <a:ext uri="{FF2B5EF4-FFF2-40B4-BE49-F238E27FC236}">
                <a16:creationId xmlns:a16="http://schemas.microsoft.com/office/drawing/2014/main" id="{72487E1D-0E1C-1D4A-A97F-1109EB0CA1D2}"/>
              </a:ext>
            </a:extLst>
          </p:cNvPr>
          <p:cNvSpPr txBox="1"/>
          <p:nvPr/>
        </p:nvSpPr>
        <p:spPr>
          <a:xfrm>
            <a:off x="6512463" y="4321240"/>
            <a:ext cx="1999265" cy="307777"/>
          </a:xfrm>
          <a:prstGeom prst="rect">
            <a:avLst/>
          </a:prstGeom>
          <a:noFill/>
        </p:spPr>
        <p:txBody>
          <a:bodyPr wrap="none" rtlCol="0">
            <a:spAutoFit/>
          </a:bodyPr>
          <a:lstStyle/>
          <a:p>
            <a:r>
              <a:rPr lang="en-US" sz="1400">
                <a:solidFill>
                  <a:srgbClr val="8D3C1E"/>
                </a:solidFill>
              </a:rPr>
              <a:t>Better score estimation!</a:t>
            </a:r>
          </a:p>
        </p:txBody>
      </p:sp>
      <p:sp>
        <p:nvSpPr>
          <p:cNvPr id="41" name="TextBox 40">
            <a:extLst>
              <a:ext uri="{FF2B5EF4-FFF2-40B4-BE49-F238E27FC236}">
                <a16:creationId xmlns:a16="http://schemas.microsoft.com/office/drawing/2014/main" id="{0ECACDD6-A0B1-CD4C-9F3F-B5936BD14FCB}"/>
              </a:ext>
            </a:extLst>
          </p:cNvPr>
          <p:cNvSpPr txBox="1"/>
          <p:nvPr/>
        </p:nvSpPr>
        <p:spPr>
          <a:xfrm>
            <a:off x="7293032" y="1220803"/>
            <a:ext cx="3556326" cy="261610"/>
          </a:xfrm>
          <a:prstGeom prst="rect">
            <a:avLst/>
          </a:prstGeom>
          <a:noFill/>
        </p:spPr>
        <p:txBody>
          <a:bodyPr wrap="square" rtlCol="0">
            <a:spAutoFit/>
          </a:bodyPr>
          <a:lstStyle/>
          <a:p>
            <a:r>
              <a:rPr lang="en-US" sz="1050"/>
              <a:t>(Red encodes error) </a:t>
            </a:r>
          </a:p>
        </p:txBody>
      </p:sp>
    </p:spTree>
    <p:extLst>
      <p:ext uri="{BB962C8B-B14F-4D97-AF65-F5344CB8AC3E}">
        <p14:creationId xmlns:p14="http://schemas.microsoft.com/office/powerpoint/2010/main" val="179555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051E39-57E1-D548-9C7C-DAF07E618364}"/>
              </a:ext>
            </a:extLst>
          </p:cNvPr>
          <p:cNvPicPr>
            <a:picLocks noChangeAspect="1"/>
          </p:cNvPicPr>
          <p:nvPr/>
        </p:nvPicPr>
        <p:blipFill>
          <a:blip r:embed="rId3"/>
          <a:stretch>
            <a:fillRect/>
          </a:stretch>
        </p:blipFill>
        <p:spPr>
          <a:xfrm>
            <a:off x="525781" y="1114473"/>
            <a:ext cx="8464642" cy="2812031"/>
          </a:xfrm>
          <a:prstGeom prst="rect">
            <a:avLst/>
          </a:prstGeom>
        </p:spPr>
      </p:pic>
      <p:sp>
        <p:nvSpPr>
          <p:cNvPr id="2" name="Title 1">
            <a:extLst>
              <a:ext uri="{FF2B5EF4-FFF2-40B4-BE49-F238E27FC236}">
                <a16:creationId xmlns:a16="http://schemas.microsoft.com/office/drawing/2014/main" id="{8657201B-7B73-594E-B5F0-89A775D33BA5}"/>
              </a:ext>
            </a:extLst>
          </p:cNvPr>
          <p:cNvSpPr>
            <a:spLocks noGrp="1"/>
          </p:cNvSpPr>
          <p:nvPr>
            <p:ph type="title"/>
          </p:nvPr>
        </p:nvSpPr>
        <p:spPr/>
        <p:txBody>
          <a:bodyPr/>
          <a:lstStyle/>
          <a:p>
            <a:r>
              <a:rPr lang="en-US"/>
              <a:t>Using multiple noise scales</a:t>
            </a:r>
          </a:p>
        </p:txBody>
      </p:sp>
      <p:grpSp>
        <p:nvGrpSpPr>
          <p:cNvPr id="49" name="Group 48">
            <a:extLst>
              <a:ext uri="{FF2B5EF4-FFF2-40B4-BE49-F238E27FC236}">
                <a16:creationId xmlns:a16="http://schemas.microsoft.com/office/drawing/2014/main" id="{86979468-1C20-D944-8CBA-9A31D7051122}"/>
              </a:ext>
            </a:extLst>
          </p:cNvPr>
          <p:cNvGrpSpPr/>
          <p:nvPr/>
        </p:nvGrpSpPr>
        <p:grpSpPr>
          <a:xfrm>
            <a:off x="6625223" y="1801206"/>
            <a:ext cx="103237" cy="179994"/>
            <a:chOff x="5505083" y="2792700"/>
            <a:chExt cx="103237" cy="179994"/>
          </a:xfrm>
        </p:grpSpPr>
        <p:sp>
          <p:nvSpPr>
            <p:cNvPr id="9" name="Oval 8">
              <a:extLst>
                <a:ext uri="{FF2B5EF4-FFF2-40B4-BE49-F238E27FC236}">
                  <a16:creationId xmlns:a16="http://schemas.microsoft.com/office/drawing/2014/main" id="{2AAA9F9E-587B-DD47-9567-FAA2BB0346A2}"/>
                </a:ext>
              </a:extLst>
            </p:cNvPr>
            <p:cNvSpPr/>
            <p:nvPr/>
          </p:nvSpPr>
          <p:spPr>
            <a:xfrm>
              <a:off x="5505083" y="2792700"/>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core6">
              <a:extLst>
                <a:ext uri="{FF2B5EF4-FFF2-40B4-BE49-F238E27FC236}">
                  <a16:creationId xmlns:a16="http://schemas.microsoft.com/office/drawing/2014/main" id="{1BAF77C5-9CA2-194C-90C8-CD6C42D90919}"/>
                </a:ext>
              </a:extLst>
            </p:cNvPr>
            <p:cNvCxnSpPr>
              <a:cxnSpLocks/>
            </p:cNvCxnSpPr>
            <p:nvPr/>
          </p:nvCxnSpPr>
          <p:spPr>
            <a:xfrm>
              <a:off x="5535657" y="2838607"/>
              <a:ext cx="72663" cy="134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0" name="Group 49">
            <a:extLst>
              <a:ext uri="{FF2B5EF4-FFF2-40B4-BE49-F238E27FC236}">
                <a16:creationId xmlns:a16="http://schemas.microsoft.com/office/drawing/2014/main" id="{C1C9346C-EF50-674F-A04F-AB8F6B87798A}"/>
              </a:ext>
            </a:extLst>
          </p:cNvPr>
          <p:cNvGrpSpPr/>
          <p:nvPr/>
        </p:nvGrpSpPr>
        <p:grpSpPr>
          <a:xfrm>
            <a:off x="7363162" y="2200950"/>
            <a:ext cx="299711" cy="315262"/>
            <a:chOff x="6158479" y="2437297"/>
            <a:chExt cx="299711" cy="315262"/>
          </a:xfrm>
        </p:grpSpPr>
        <p:sp>
          <p:nvSpPr>
            <p:cNvPr id="10" name="Oval 9">
              <a:extLst>
                <a:ext uri="{FF2B5EF4-FFF2-40B4-BE49-F238E27FC236}">
                  <a16:creationId xmlns:a16="http://schemas.microsoft.com/office/drawing/2014/main" id="{AC0C64A5-7DD8-CE47-8A03-C3DD10D015F3}"/>
                </a:ext>
              </a:extLst>
            </p:cNvPr>
            <p:cNvSpPr/>
            <p:nvPr/>
          </p:nvSpPr>
          <p:spPr>
            <a:xfrm>
              <a:off x="6412283" y="243729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core6">
              <a:extLst>
                <a:ext uri="{FF2B5EF4-FFF2-40B4-BE49-F238E27FC236}">
                  <a16:creationId xmlns:a16="http://schemas.microsoft.com/office/drawing/2014/main" id="{8D1E8FF6-4D72-A149-8952-7A1A36CBEC64}"/>
                </a:ext>
              </a:extLst>
            </p:cNvPr>
            <p:cNvCxnSpPr>
              <a:cxnSpLocks/>
            </p:cNvCxnSpPr>
            <p:nvPr/>
          </p:nvCxnSpPr>
          <p:spPr>
            <a:xfrm flipH="1">
              <a:off x="6158479" y="2467964"/>
              <a:ext cx="261424" cy="284595"/>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grpSp>
      <p:grpSp>
        <p:nvGrpSpPr>
          <p:cNvPr id="51" name="Group 50">
            <a:extLst>
              <a:ext uri="{FF2B5EF4-FFF2-40B4-BE49-F238E27FC236}">
                <a16:creationId xmlns:a16="http://schemas.microsoft.com/office/drawing/2014/main" id="{6E4B2885-93EB-7944-A104-B3A4125A31E7}"/>
              </a:ext>
            </a:extLst>
          </p:cNvPr>
          <p:cNvGrpSpPr/>
          <p:nvPr/>
        </p:nvGrpSpPr>
        <p:grpSpPr>
          <a:xfrm>
            <a:off x="8204907" y="1776810"/>
            <a:ext cx="284071" cy="794940"/>
            <a:chOff x="7107623" y="1642357"/>
            <a:chExt cx="284070" cy="794940"/>
          </a:xfrm>
        </p:grpSpPr>
        <p:sp>
          <p:nvSpPr>
            <p:cNvPr id="11" name="Oval 10">
              <a:extLst>
                <a:ext uri="{FF2B5EF4-FFF2-40B4-BE49-F238E27FC236}">
                  <a16:creationId xmlns:a16="http://schemas.microsoft.com/office/drawing/2014/main" id="{0C03BC8B-5D81-7B46-8AF8-7E190C5CF278}"/>
                </a:ext>
              </a:extLst>
            </p:cNvPr>
            <p:cNvSpPr/>
            <p:nvPr/>
          </p:nvSpPr>
          <p:spPr>
            <a:xfrm>
              <a:off x="7107623" y="164235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core6">
              <a:extLst>
                <a:ext uri="{FF2B5EF4-FFF2-40B4-BE49-F238E27FC236}">
                  <a16:creationId xmlns:a16="http://schemas.microsoft.com/office/drawing/2014/main" id="{A906D519-B67E-8F46-B2B5-3D83C16A0CCA}"/>
                </a:ext>
              </a:extLst>
            </p:cNvPr>
            <p:cNvCxnSpPr>
              <a:cxnSpLocks/>
            </p:cNvCxnSpPr>
            <p:nvPr/>
          </p:nvCxnSpPr>
          <p:spPr>
            <a:xfrm>
              <a:off x="7141386" y="1695697"/>
              <a:ext cx="250307" cy="741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6" name="Group 45">
            <a:extLst>
              <a:ext uri="{FF2B5EF4-FFF2-40B4-BE49-F238E27FC236}">
                <a16:creationId xmlns:a16="http://schemas.microsoft.com/office/drawing/2014/main" id="{F3CC64A3-020F-5F41-87EC-0C208DEE00D9}"/>
              </a:ext>
            </a:extLst>
          </p:cNvPr>
          <p:cNvGrpSpPr/>
          <p:nvPr/>
        </p:nvGrpSpPr>
        <p:grpSpPr>
          <a:xfrm>
            <a:off x="993853" y="3303898"/>
            <a:ext cx="303898" cy="342454"/>
            <a:chOff x="2233892" y="2861546"/>
            <a:chExt cx="303898" cy="342454"/>
          </a:xfrm>
        </p:grpSpPr>
        <p:sp>
          <p:nvSpPr>
            <p:cNvPr id="6" name="Oval 5">
              <a:extLst>
                <a:ext uri="{FF2B5EF4-FFF2-40B4-BE49-F238E27FC236}">
                  <a16:creationId xmlns:a16="http://schemas.microsoft.com/office/drawing/2014/main" id="{8CDE5FE3-7770-E74D-BAF3-9AF01B764FE2}"/>
                </a:ext>
              </a:extLst>
            </p:cNvPr>
            <p:cNvSpPr/>
            <p:nvPr/>
          </p:nvSpPr>
          <p:spPr>
            <a:xfrm>
              <a:off x="2491883" y="306594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core6">
              <a:extLst>
                <a:ext uri="{FF2B5EF4-FFF2-40B4-BE49-F238E27FC236}">
                  <a16:creationId xmlns:a16="http://schemas.microsoft.com/office/drawing/2014/main" id="{A64711CC-98C7-8140-A573-51885A040542}"/>
                </a:ext>
              </a:extLst>
            </p:cNvPr>
            <p:cNvCxnSpPr>
              <a:cxnSpLocks/>
              <a:stCxn id="6" idx="3"/>
            </p:cNvCxnSpPr>
            <p:nvPr/>
          </p:nvCxnSpPr>
          <p:spPr>
            <a:xfrm flipH="1">
              <a:off x="2282400" y="3105131"/>
              <a:ext cx="216206" cy="988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2" name="?3" descr="Question mark">
              <a:extLst>
                <a:ext uri="{FF2B5EF4-FFF2-40B4-BE49-F238E27FC236}">
                  <a16:creationId xmlns:a16="http://schemas.microsoft.com/office/drawing/2014/main" id="{18187F7D-E436-5A4A-8D80-E3FA9C730F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33892" y="2861546"/>
              <a:ext cx="250308" cy="250308"/>
            </a:xfrm>
            <a:prstGeom prst="rect">
              <a:avLst/>
            </a:prstGeom>
          </p:spPr>
        </p:pic>
      </p:grpSp>
      <p:grpSp>
        <p:nvGrpSpPr>
          <p:cNvPr id="47" name="Group 46">
            <a:extLst>
              <a:ext uri="{FF2B5EF4-FFF2-40B4-BE49-F238E27FC236}">
                <a16:creationId xmlns:a16="http://schemas.microsoft.com/office/drawing/2014/main" id="{14A3C1C0-72B4-124F-B677-EC768DEEB29A}"/>
              </a:ext>
            </a:extLst>
          </p:cNvPr>
          <p:cNvGrpSpPr/>
          <p:nvPr/>
        </p:nvGrpSpPr>
        <p:grpSpPr>
          <a:xfrm>
            <a:off x="1258567" y="2121683"/>
            <a:ext cx="407790" cy="340223"/>
            <a:chOff x="2779200" y="2270181"/>
            <a:chExt cx="407790" cy="340223"/>
          </a:xfrm>
        </p:grpSpPr>
        <p:sp>
          <p:nvSpPr>
            <p:cNvPr id="7" name="Oval 6">
              <a:extLst>
                <a:ext uri="{FF2B5EF4-FFF2-40B4-BE49-F238E27FC236}">
                  <a16:creationId xmlns:a16="http://schemas.microsoft.com/office/drawing/2014/main" id="{4EFDA7D1-2257-E647-BD65-FF7162BF72AA}"/>
                </a:ext>
              </a:extLst>
            </p:cNvPr>
            <p:cNvSpPr/>
            <p:nvPr/>
          </p:nvSpPr>
          <p:spPr>
            <a:xfrm>
              <a:off x="3141083" y="256449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core6">
              <a:extLst>
                <a:ext uri="{FF2B5EF4-FFF2-40B4-BE49-F238E27FC236}">
                  <a16:creationId xmlns:a16="http://schemas.microsoft.com/office/drawing/2014/main" id="{D9DE1668-B0F9-D24B-A6BB-E2423E9E9508}"/>
                </a:ext>
              </a:extLst>
            </p:cNvPr>
            <p:cNvCxnSpPr>
              <a:cxnSpLocks/>
              <a:stCxn id="7" idx="5"/>
            </p:cNvCxnSpPr>
            <p:nvPr/>
          </p:nvCxnSpPr>
          <p:spPr>
            <a:xfrm flipH="1" flipV="1">
              <a:off x="2779200" y="2437297"/>
              <a:ext cx="401067" cy="1663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3" name="?3" descr="Question mark">
              <a:extLst>
                <a:ext uri="{FF2B5EF4-FFF2-40B4-BE49-F238E27FC236}">
                  <a16:creationId xmlns:a16="http://schemas.microsoft.com/office/drawing/2014/main" id="{11CEF431-9B3E-3F42-8B61-2504EB5E9CC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33321" y="2270181"/>
              <a:ext cx="250308" cy="250308"/>
            </a:xfrm>
            <a:prstGeom prst="rect">
              <a:avLst/>
            </a:prstGeom>
          </p:spPr>
        </p:pic>
      </p:grpSp>
      <p:grpSp>
        <p:nvGrpSpPr>
          <p:cNvPr id="48" name="Group 47">
            <a:extLst>
              <a:ext uri="{FF2B5EF4-FFF2-40B4-BE49-F238E27FC236}">
                <a16:creationId xmlns:a16="http://schemas.microsoft.com/office/drawing/2014/main" id="{13AD987D-9A89-6446-A7BA-6988E546637E}"/>
              </a:ext>
            </a:extLst>
          </p:cNvPr>
          <p:cNvGrpSpPr/>
          <p:nvPr/>
        </p:nvGrpSpPr>
        <p:grpSpPr>
          <a:xfrm>
            <a:off x="2684025" y="2113926"/>
            <a:ext cx="346466" cy="325026"/>
            <a:chOff x="3747083" y="1713343"/>
            <a:chExt cx="346466" cy="325026"/>
          </a:xfrm>
        </p:grpSpPr>
        <p:sp>
          <p:nvSpPr>
            <p:cNvPr id="8" name="Oval 7">
              <a:extLst>
                <a:ext uri="{FF2B5EF4-FFF2-40B4-BE49-F238E27FC236}">
                  <a16:creationId xmlns:a16="http://schemas.microsoft.com/office/drawing/2014/main" id="{C820B0B1-12A0-5248-8BF1-9CCDDDF8DECA}"/>
                </a:ext>
              </a:extLst>
            </p:cNvPr>
            <p:cNvSpPr/>
            <p:nvPr/>
          </p:nvSpPr>
          <p:spPr>
            <a:xfrm>
              <a:off x="3747083" y="183849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core6">
              <a:extLst>
                <a:ext uri="{FF2B5EF4-FFF2-40B4-BE49-F238E27FC236}">
                  <a16:creationId xmlns:a16="http://schemas.microsoft.com/office/drawing/2014/main" id="{68037E34-6BF4-C04E-BA32-22C346FF79A0}"/>
                </a:ext>
              </a:extLst>
            </p:cNvPr>
            <p:cNvCxnSpPr>
              <a:cxnSpLocks/>
              <a:stCxn id="8" idx="5"/>
            </p:cNvCxnSpPr>
            <p:nvPr/>
          </p:nvCxnSpPr>
          <p:spPr>
            <a:xfrm>
              <a:off x="3786267" y="1877681"/>
              <a:ext cx="189988" cy="1606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4" name="?3" descr="Question mark">
              <a:extLst>
                <a:ext uri="{FF2B5EF4-FFF2-40B4-BE49-F238E27FC236}">
                  <a16:creationId xmlns:a16="http://schemas.microsoft.com/office/drawing/2014/main" id="{431AB079-E6D3-D24F-809B-75F15E984F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43241" y="1713343"/>
              <a:ext cx="250308" cy="250308"/>
            </a:xfrm>
            <a:prstGeom prst="rect">
              <a:avLst/>
            </a:prstGeom>
          </p:spPr>
        </p:pic>
      </p:grpSp>
      <p:grpSp>
        <p:nvGrpSpPr>
          <p:cNvPr id="39" name="Group 38">
            <a:extLst>
              <a:ext uri="{FF2B5EF4-FFF2-40B4-BE49-F238E27FC236}">
                <a16:creationId xmlns:a16="http://schemas.microsoft.com/office/drawing/2014/main" id="{C9533F95-67B7-784E-B531-79240388A92B}"/>
              </a:ext>
            </a:extLst>
          </p:cNvPr>
          <p:cNvGrpSpPr/>
          <p:nvPr/>
        </p:nvGrpSpPr>
        <p:grpSpPr>
          <a:xfrm>
            <a:off x="4140390" y="1421047"/>
            <a:ext cx="297240" cy="802856"/>
            <a:chOff x="2714363" y="2061577"/>
            <a:chExt cx="297240" cy="802856"/>
          </a:xfrm>
        </p:grpSpPr>
        <p:sp>
          <p:nvSpPr>
            <p:cNvPr id="40" name="Oval 39">
              <a:extLst>
                <a:ext uri="{FF2B5EF4-FFF2-40B4-BE49-F238E27FC236}">
                  <a16:creationId xmlns:a16="http://schemas.microsoft.com/office/drawing/2014/main" id="{84D6498E-B819-8044-8B9F-05C7BF86F913}"/>
                </a:ext>
              </a:extLst>
            </p:cNvPr>
            <p:cNvSpPr/>
            <p:nvPr/>
          </p:nvSpPr>
          <p:spPr>
            <a:xfrm>
              <a:off x="2714363" y="206157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core6">
              <a:extLst>
                <a:ext uri="{FF2B5EF4-FFF2-40B4-BE49-F238E27FC236}">
                  <a16:creationId xmlns:a16="http://schemas.microsoft.com/office/drawing/2014/main" id="{16162898-9E5D-5447-A73B-E5E7D0F47958}"/>
                </a:ext>
              </a:extLst>
            </p:cNvPr>
            <p:cNvCxnSpPr>
              <a:cxnSpLocks/>
              <a:stCxn id="40" idx="5"/>
            </p:cNvCxnSpPr>
            <p:nvPr/>
          </p:nvCxnSpPr>
          <p:spPr>
            <a:xfrm>
              <a:off x="2753547" y="2100761"/>
              <a:ext cx="258056" cy="7636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2" name="Group 51">
            <a:extLst>
              <a:ext uri="{FF2B5EF4-FFF2-40B4-BE49-F238E27FC236}">
                <a16:creationId xmlns:a16="http://schemas.microsoft.com/office/drawing/2014/main" id="{146393B5-1B32-0941-8E6E-28E78E74D1DD}"/>
              </a:ext>
            </a:extLst>
          </p:cNvPr>
          <p:cNvGrpSpPr/>
          <p:nvPr/>
        </p:nvGrpSpPr>
        <p:grpSpPr>
          <a:xfrm>
            <a:off x="5586654" y="1829975"/>
            <a:ext cx="352716" cy="401642"/>
            <a:chOff x="3708796" y="1838497"/>
            <a:chExt cx="352716" cy="401642"/>
          </a:xfrm>
        </p:grpSpPr>
        <p:sp>
          <p:nvSpPr>
            <p:cNvPr id="53" name="Oval 52">
              <a:extLst>
                <a:ext uri="{FF2B5EF4-FFF2-40B4-BE49-F238E27FC236}">
                  <a16:creationId xmlns:a16="http://schemas.microsoft.com/office/drawing/2014/main" id="{CDA039A2-CA6D-FE41-9E33-D98EF09BBEA8}"/>
                </a:ext>
              </a:extLst>
            </p:cNvPr>
            <p:cNvSpPr/>
            <p:nvPr/>
          </p:nvSpPr>
          <p:spPr>
            <a:xfrm>
              <a:off x="3747083" y="183849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core6">
              <a:extLst>
                <a:ext uri="{FF2B5EF4-FFF2-40B4-BE49-F238E27FC236}">
                  <a16:creationId xmlns:a16="http://schemas.microsoft.com/office/drawing/2014/main" id="{9315A029-415F-E140-A1B1-5134939A07C8}"/>
                </a:ext>
              </a:extLst>
            </p:cNvPr>
            <p:cNvCxnSpPr>
              <a:cxnSpLocks/>
            </p:cNvCxnSpPr>
            <p:nvPr/>
          </p:nvCxnSpPr>
          <p:spPr>
            <a:xfrm flipH="1">
              <a:off x="3708796" y="1884404"/>
              <a:ext cx="61240" cy="3557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5" name="?3" descr="Question mark">
              <a:extLst>
                <a:ext uri="{FF2B5EF4-FFF2-40B4-BE49-F238E27FC236}">
                  <a16:creationId xmlns:a16="http://schemas.microsoft.com/office/drawing/2014/main" id="{C6A4B2BE-5E59-4E40-AF1F-27A7937B5F2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11204" y="1922678"/>
              <a:ext cx="250308" cy="250308"/>
            </a:xfrm>
            <a:prstGeom prst="rect">
              <a:avLst/>
            </a:prstGeom>
          </p:spPr>
        </p:pic>
      </p:grpSp>
      <p:cxnSp>
        <p:nvCxnSpPr>
          <p:cNvPr id="56" name="score6">
            <a:extLst>
              <a:ext uri="{FF2B5EF4-FFF2-40B4-BE49-F238E27FC236}">
                <a16:creationId xmlns:a16="http://schemas.microsoft.com/office/drawing/2014/main" id="{1CAFAD78-F867-CD4B-B8F6-42AB28CE85DE}"/>
              </a:ext>
            </a:extLst>
          </p:cNvPr>
          <p:cNvCxnSpPr>
            <a:cxnSpLocks/>
            <a:stCxn id="53" idx="4"/>
          </p:cNvCxnSpPr>
          <p:nvPr/>
        </p:nvCxnSpPr>
        <p:spPr>
          <a:xfrm flipH="1">
            <a:off x="5329791" y="1875882"/>
            <a:ext cx="318104" cy="3480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284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65CF-34F7-1442-A5D6-326C470EE1CC}"/>
              </a:ext>
            </a:extLst>
          </p:cNvPr>
          <p:cNvSpPr>
            <a:spLocks noGrp="1"/>
          </p:cNvSpPr>
          <p:nvPr>
            <p:ph type="title"/>
          </p:nvPr>
        </p:nvSpPr>
        <p:spPr/>
        <p:txBody>
          <a:bodyPr/>
          <a:lstStyle/>
          <a:p>
            <a:r>
              <a:rPr lang="en-US"/>
              <a:t>Annealed Langevin Dynamics: Joint Scores to Samples</a:t>
            </a:r>
          </a:p>
        </p:txBody>
      </p:sp>
      <p:sp>
        <p:nvSpPr>
          <p:cNvPr id="3" name="Content Placeholder 2">
            <a:extLst>
              <a:ext uri="{FF2B5EF4-FFF2-40B4-BE49-F238E27FC236}">
                <a16:creationId xmlns:a16="http://schemas.microsoft.com/office/drawing/2014/main" id="{942E958E-EFB8-6047-9605-CAB506B0A422}"/>
              </a:ext>
            </a:extLst>
          </p:cNvPr>
          <p:cNvSpPr>
            <a:spLocks noGrp="1"/>
          </p:cNvSpPr>
          <p:nvPr>
            <p:ph sz="quarter" idx="10"/>
          </p:nvPr>
        </p:nvSpPr>
        <p:spPr>
          <a:xfrm>
            <a:off x="955677" y="908685"/>
            <a:ext cx="8093073" cy="3759042"/>
          </a:xfrm>
        </p:spPr>
        <p:txBody>
          <a:bodyPr/>
          <a:lstStyle/>
          <a:p>
            <a:pPr>
              <a:buFont typeface="Arial" panose="020B0604020202020204" pitchFamily="34" charset="0"/>
              <a:buChar char="•"/>
            </a:pPr>
            <a:r>
              <a:rPr lang="en-US"/>
              <a:t>Sample using                                  sequentially with Langevin dynamics.</a:t>
            </a:r>
          </a:p>
          <a:p>
            <a:pPr>
              <a:buFont typeface="Arial" panose="020B0604020202020204" pitchFamily="34" charset="0"/>
              <a:buChar char="•"/>
            </a:pPr>
            <a:r>
              <a:rPr lang="en-US"/>
              <a:t>Anneal down the noise level.</a:t>
            </a:r>
          </a:p>
          <a:p>
            <a:pPr>
              <a:buFont typeface="Arial" panose="020B0604020202020204" pitchFamily="34" charset="0"/>
              <a:buChar char="•"/>
            </a:pPr>
            <a:r>
              <a:rPr lang="en-US"/>
              <a:t>Samples used as initialization for the next level.</a:t>
            </a:r>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6ED5D2D9-B82F-7846-A1A7-5AEAC203EBEE}"/>
              </a:ext>
            </a:extLst>
          </p:cNvPr>
          <p:cNvPicPr>
            <a:picLocks noChangeAspect="1"/>
          </p:cNvPicPr>
          <p:nvPr/>
        </p:nvPicPr>
        <p:blipFill>
          <a:blip r:embed="rId9"/>
          <a:stretch>
            <a:fillRect/>
          </a:stretch>
        </p:blipFill>
        <p:spPr>
          <a:xfrm>
            <a:off x="2802399" y="1017421"/>
            <a:ext cx="2109553" cy="227792"/>
          </a:xfrm>
          <a:prstGeom prst="rect">
            <a:avLst/>
          </a:prstGeom>
        </p:spPr>
      </p:pic>
      <p:pic>
        <p:nvPicPr>
          <p:cNvPr id="5" name="lengevin1.mp4" descr="langevin1.mp4">
            <a:hlinkClick r:id="" action="ppaction://media"/>
            <a:extLst>
              <a:ext uri="{FF2B5EF4-FFF2-40B4-BE49-F238E27FC236}">
                <a16:creationId xmlns:a16="http://schemas.microsoft.com/office/drawing/2014/main" id="{311CFD95-16C4-E546-8646-A6D5124221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2011" t="11569" r="19557" b="10523"/>
          <a:stretch/>
        </p:blipFill>
        <p:spPr>
          <a:xfrm>
            <a:off x="653021" y="2118307"/>
            <a:ext cx="2549420" cy="2549420"/>
          </a:xfrm>
          <a:prstGeom prst="rect">
            <a:avLst/>
          </a:prstGeom>
        </p:spPr>
      </p:pic>
      <p:pic>
        <p:nvPicPr>
          <p:cNvPr id="6" name="langevin2.mp4">
            <a:hlinkClick r:id="" action="ppaction://media"/>
            <a:extLst>
              <a:ext uri="{FF2B5EF4-FFF2-40B4-BE49-F238E27FC236}">
                <a16:creationId xmlns:a16="http://schemas.microsoft.com/office/drawing/2014/main" id="{2C704F12-7B91-054A-A5D8-FB2759B9AEA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2274" t="11892" r="19624" b="10523"/>
          <a:stretch/>
        </p:blipFill>
        <p:spPr>
          <a:xfrm>
            <a:off x="3505097" y="2118307"/>
            <a:ext cx="2545552" cy="2549420"/>
          </a:xfrm>
          <a:prstGeom prst="rect">
            <a:avLst/>
          </a:prstGeom>
        </p:spPr>
      </p:pic>
      <p:pic>
        <p:nvPicPr>
          <p:cNvPr id="7" name="langevin3.mp4">
            <a:hlinkClick r:id="" action="ppaction://media"/>
            <a:extLst>
              <a:ext uri="{FF2B5EF4-FFF2-40B4-BE49-F238E27FC236}">
                <a16:creationId xmlns:a16="http://schemas.microsoft.com/office/drawing/2014/main" id="{433DF5FE-88C0-134E-B1FC-99E9E5B3CF29}"/>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22184" t="11891" r="19802" b="10994"/>
          <a:stretch/>
        </p:blipFill>
        <p:spPr>
          <a:xfrm>
            <a:off x="6353305" y="2118307"/>
            <a:ext cx="2545552" cy="2537803"/>
          </a:xfrm>
          <a:prstGeom prst="rect">
            <a:avLst/>
          </a:prstGeom>
        </p:spPr>
      </p:pic>
      <p:pic>
        <p:nvPicPr>
          <p:cNvPr id="8" name="Picture 7">
            <a:extLst>
              <a:ext uri="{FF2B5EF4-FFF2-40B4-BE49-F238E27FC236}">
                <a16:creationId xmlns:a16="http://schemas.microsoft.com/office/drawing/2014/main" id="{2CCBC0CC-3202-104E-B673-E283E6E275D2}"/>
              </a:ext>
            </a:extLst>
          </p:cNvPr>
          <p:cNvPicPr>
            <a:picLocks noChangeAspect="1"/>
          </p:cNvPicPr>
          <p:nvPr/>
        </p:nvPicPr>
        <p:blipFill>
          <a:blip r:embed="rId13"/>
          <a:stretch>
            <a:fillRect/>
          </a:stretch>
        </p:blipFill>
        <p:spPr>
          <a:xfrm>
            <a:off x="1798502" y="4695114"/>
            <a:ext cx="258458" cy="177690"/>
          </a:xfrm>
          <a:prstGeom prst="rect">
            <a:avLst/>
          </a:prstGeom>
        </p:spPr>
      </p:pic>
      <p:pic>
        <p:nvPicPr>
          <p:cNvPr id="9" name="Picture 8">
            <a:extLst>
              <a:ext uri="{FF2B5EF4-FFF2-40B4-BE49-F238E27FC236}">
                <a16:creationId xmlns:a16="http://schemas.microsoft.com/office/drawing/2014/main" id="{C988F1EB-01AE-F744-84EF-D0BC94D94DA2}"/>
              </a:ext>
            </a:extLst>
          </p:cNvPr>
          <p:cNvPicPr>
            <a:picLocks noChangeAspect="1"/>
          </p:cNvPicPr>
          <p:nvPr/>
        </p:nvPicPr>
        <p:blipFill>
          <a:blip r:embed="rId14"/>
          <a:stretch>
            <a:fillRect/>
          </a:stretch>
        </p:blipFill>
        <p:spPr>
          <a:xfrm>
            <a:off x="4646574" y="4667727"/>
            <a:ext cx="266535" cy="177690"/>
          </a:xfrm>
          <a:prstGeom prst="rect">
            <a:avLst/>
          </a:prstGeom>
        </p:spPr>
      </p:pic>
      <p:pic>
        <p:nvPicPr>
          <p:cNvPr id="10" name="Picture 9">
            <a:extLst>
              <a:ext uri="{FF2B5EF4-FFF2-40B4-BE49-F238E27FC236}">
                <a16:creationId xmlns:a16="http://schemas.microsoft.com/office/drawing/2014/main" id="{F89F762F-5834-B44C-9F79-07A9E7BA4B4A}"/>
              </a:ext>
            </a:extLst>
          </p:cNvPr>
          <p:cNvPicPr>
            <a:picLocks noChangeAspect="1"/>
          </p:cNvPicPr>
          <p:nvPr/>
        </p:nvPicPr>
        <p:blipFill>
          <a:blip r:embed="rId15"/>
          <a:stretch>
            <a:fillRect/>
          </a:stretch>
        </p:blipFill>
        <p:spPr>
          <a:xfrm>
            <a:off x="7652868" y="4695377"/>
            <a:ext cx="266535" cy="177690"/>
          </a:xfrm>
          <a:prstGeom prst="rect">
            <a:avLst/>
          </a:prstGeom>
        </p:spPr>
      </p:pic>
      <p:pic>
        <p:nvPicPr>
          <p:cNvPr id="12" name="Picture 11">
            <a:extLst>
              <a:ext uri="{FF2B5EF4-FFF2-40B4-BE49-F238E27FC236}">
                <a16:creationId xmlns:a16="http://schemas.microsoft.com/office/drawing/2014/main" id="{B4BDD8E1-9944-B747-8216-8DE7B2BC7B5F}"/>
              </a:ext>
            </a:extLst>
          </p:cNvPr>
          <p:cNvPicPr>
            <a:picLocks noChangeAspect="1"/>
          </p:cNvPicPr>
          <p:nvPr/>
        </p:nvPicPr>
        <p:blipFill>
          <a:blip r:embed="rId16"/>
          <a:stretch>
            <a:fillRect/>
          </a:stretch>
        </p:blipFill>
        <p:spPr>
          <a:xfrm>
            <a:off x="3512531" y="2122490"/>
            <a:ext cx="2542581" cy="2537803"/>
          </a:xfrm>
          <a:prstGeom prst="rect">
            <a:avLst/>
          </a:prstGeom>
        </p:spPr>
      </p:pic>
      <p:pic>
        <p:nvPicPr>
          <p:cNvPr id="14" name="Picture 13">
            <a:extLst>
              <a:ext uri="{FF2B5EF4-FFF2-40B4-BE49-F238E27FC236}">
                <a16:creationId xmlns:a16="http://schemas.microsoft.com/office/drawing/2014/main" id="{FC011BC6-4B9B-BE4A-9195-D6E24FE56E86}"/>
              </a:ext>
            </a:extLst>
          </p:cNvPr>
          <p:cNvPicPr>
            <a:picLocks noChangeAspect="1"/>
          </p:cNvPicPr>
          <p:nvPr/>
        </p:nvPicPr>
        <p:blipFill>
          <a:blip r:embed="rId17"/>
          <a:stretch>
            <a:fillRect/>
          </a:stretch>
        </p:blipFill>
        <p:spPr>
          <a:xfrm>
            <a:off x="6357243" y="2118711"/>
            <a:ext cx="2566170" cy="2547019"/>
          </a:xfrm>
          <a:prstGeom prst="rect">
            <a:avLst/>
          </a:prstGeom>
        </p:spPr>
      </p:pic>
    </p:spTree>
    <p:extLst>
      <p:ext uri="{BB962C8B-B14F-4D97-AF65-F5344CB8AC3E}">
        <p14:creationId xmlns:p14="http://schemas.microsoft.com/office/powerpoint/2010/main" val="10931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0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0.31493 0.00123 L -2.77778E-7 7.40741E-7 " pathEditMode="relative" rAng="0" ptsTypes="AA">
                                      <p:cBhvr>
                                        <p:cTn id="18" dur="500" fill="hold"/>
                                        <p:tgtEl>
                                          <p:spTgt spid="12"/>
                                        </p:tgtEl>
                                        <p:attrNameLst>
                                          <p:attrName>ppt_x</p:attrName>
                                          <p:attrName>ppt_y</p:attrName>
                                        </p:attrNameLst>
                                      </p:cBhvr>
                                      <p:rCtr x="15747" y="-6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00"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0.3125 -0.00031 L 8.33333E-7 -3.82716E-6 " pathEditMode="relative" rAng="0" ptsTypes="AA">
                                      <p:cBhvr>
                                        <p:cTn id="36" dur="500" fill="hold"/>
                                        <p:tgtEl>
                                          <p:spTgt spid="14"/>
                                        </p:tgtEl>
                                        <p:attrNameLst>
                                          <p:attrName>ppt_x</p:attrName>
                                          <p:attrName>ppt_y</p:attrName>
                                        </p:attrNameLst>
                                      </p:cBhvr>
                                      <p:rCtr x="15694" y="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
                                        </p:tgtEl>
                                      </p:cBhvr>
                                    </p:cmd>
                                  </p:childTnLst>
                                </p:cTn>
                              </p:par>
                            </p:childTnLst>
                          </p:cTn>
                        </p:par>
                      </p:childTnLst>
                    </p:cTn>
                  </p:par>
                </p:childTnLst>
              </p:cTn>
              <p:nextCondLst>
                <p:cond evt="onClick" delay="0">
                  <p:tgtEl>
                    <p:spTgt spid="6"/>
                  </p:tgtEl>
                </p:cond>
              </p:nextCondLst>
            </p:seq>
            <p:video>
              <p:cMediaNode vol="80000">
                <p:cTn id="55" fill="hold" display="0">
                  <p:stCondLst>
                    <p:cond delay="indefinite"/>
                  </p:stCondLst>
                </p:cTn>
                <p:tgtEl>
                  <p:spTgt spid="6"/>
                </p:tgtEl>
              </p:cMediaNode>
            </p:vide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7"/>
                                        </p:tgtEl>
                                      </p:cBhvr>
                                    </p:cmd>
                                  </p:childTnLst>
                                </p:cTn>
                              </p:par>
                            </p:childTnLst>
                          </p:cTn>
                        </p:par>
                      </p:childTnLst>
                    </p:cTn>
                  </p:par>
                </p:childTnLst>
              </p:cTn>
              <p:nextCondLst>
                <p:cond evt="onClick" delay="0">
                  <p:tgtEl>
                    <p:spTgt spid="7"/>
                  </p:tgtEl>
                </p:cond>
              </p:nextCondLst>
            </p:seq>
            <p:video>
              <p:cMediaNode vol="80000">
                <p:cTn id="61"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2EB1-43F3-E748-87C6-AD51BE1350E6}"/>
              </a:ext>
            </a:extLst>
          </p:cNvPr>
          <p:cNvSpPr>
            <a:spLocks noGrp="1"/>
          </p:cNvSpPr>
          <p:nvPr>
            <p:ph type="title"/>
          </p:nvPr>
        </p:nvSpPr>
        <p:spPr/>
        <p:txBody>
          <a:bodyPr/>
          <a:lstStyle/>
          <a:p>
            <a:r>
              <a:rPr lang="en-US"/>
              <a:t>Annealed Langevin dynamics</a:t>
            </a:r>
          </a:p>
        </p:txBody>
      </p:sp>
      <p:pic>
        <p:nvPicPr>
          <p:cNvPr id="5" name="Content Placeholder 4">
            <a:extLst>
              <a:ext uri="{FF2B5EF4-FFF2-40B4-BE49-F238E27FC236}">
                <a16:creationId xmlns:a16="http://schemas.microsoft.com/office/drawing/2014/main" id="{2841F7C7-404A-8641-B1AF-373C37161C92}"/>
              </a:ext>
            </a:extLst>
          </p:cNvPr>
          <p:cNvPicPr>
            <a:picLocks noGrp="1" noChangeAspect="1"/>
          </p:cNvPicPr>
          <p:nvPr>
            <p:ph sz="quarter" idx="10"/>
          </p:nvPr>
        </p:nvPicPr>
        <p:blipFill>
          <a:blip r:embed="rId2"/>
          <a:stretch>
            <a:fillRect/>
          </a:stretch>
        </p:blipFill>
        <p:spPr>
          <a:xfrm>
            <a:off x="1737467" y="847566"/>
            <a:ext cx="5321424" cy="4086094"/>
          </a:xfrm>
        </p:spPr>
      </p:pic>
    </p:spTree>
    <p:extLst>
      <p:ext uri="{BB962C8B-B14F-4D97-AF65-F5344CB8AC3E}">
        <p14:creationId xmlns:p14="http://schemas.microsoft.com/office/powerpoint/2010/main" val="1708413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855B-42FB-1644-B36B-37442C8B8D4B}"/>
              </a:ext>
            </a:extLst>
          </p:cNvPr>
          <p:cNvSpPr>
            <a:spLocks noGrp="1"/>
          </p:cNvSpPr>
          <p:nvPr>
            <p:ph type="title"/>
          </p:nvPr>
        </p:nvSpPr>
        <p:spPr/>
        <p:txBody>
          <a:bodyPr/>
          <a:lstStyle/>
          <a:p>
            <a:r>
              <a:rPr lang="en-US"/>
              <a:t>Comparison to the vanilla Langevin dynamics</a:t>
            </a:r>
          </a:p>
        </p:txBody>
      </p:sp>
      <p:pic>
        <p:nvPicPr>
          <p:cNvPr id="5" name="Content Placeholder 4">
            <a:extLst>
              <a:ext uri="{FF2B5EF4-FFF2-40B4-BE49-F238E27FC236}">
                <a16:creationId xmlns:a16="http://schemas.microsoft.com/office/drawing/2014/main" id="{5732FE7C-F73B-0F4B-B19E-EB72E92EA684}"/>
              </a:ext>
            </a:extLst>
          </p:cNvPr>
          <p:cNvPicPr>
            <a:picLocks noGrp="1" noChangeAspect="1"/>
          </p:cNvPicPr>
          <p:nvPr>
            <p:ph sz="quarter" idx="10"/>
          </p:nvPr>
        </p:nvPicPr>
        <p:blipFill>
          <a:blip r:embed="rId7"/>
          <a:stretch>
            <a:fillRect/>
          </a:stretch>
        </p:blipFill>
        <p:spPr>
          <a:xfrm>
            <a:off x="955675" y="1456484"/>
            <a:ext cx="7700963" cy="2662332"/>
          </a:xfrm>
        </p:spPr>
      </p:pic>
      <p:pic>
        <p:nvPicPr>
          <p:cNvPr id="8" name="langevin.mp4">
            <a:hlinkClick r:id="" action="ppaction://media"/>
            <a:extLst>
              <a:ext uri="{FF2B5EF4-FFF2-40B4-BE49-F238E27FC236}">
                <a16:creationId xmlns:a16="http://schemas.microsoft.com/office/drawing/2014/main" id="{0EB4D266-E15C-A546-A25B-6EB1C3E8CA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2022" t="11658" r="19289" b="10236"/>
          <a:stretch/>
        </p:blipFill>
        <p:spPr>
          <a:xfrm>
            <a:off x="944110" y="1045043"/>
            <a:ext cx="3386589" cy="3380282"/>
          </a:xfrm>
          <a:prstGeom prst="rect">
            <a:avLst/>
          </a:prstGeom>
        </p:spPr>
      </p:pic>
      <p:pic>
        <p:nvPicPr>
          <p:cNvPr id="9" name="anneal_langevin.mp4">
            <a:hlinkClick r:id="" action="ppaction://media"/>
            <a:extLst>
              <a:ext uri="{FF2B5EF4-FFF2-40B4-BE49-F238E27FC236}">
                <a16:creationId xmlns:a16="http://schemas.microsoft.com/office/drawing/2014/main" id="{4B4FD4B9-AB44-3C40-9C98-4B5D675E389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1803" t="11220" r="19399" b="10383"/>
          <a:stretch/>
        </p:blipFill>
        <p:spPr>
          <a:xfrm>
            <a:off x="5199946" y="1043402"/>
            <a:ext cx="3381923" cy="3381923"/>
          </a:xfrm>
          <a:prstGeom prst="rect">
            <a:avLst/>
          </a:prstGeom>
        </p:spPr>
      </p:pic>
      <p:sp>
        <p:nvSpPr>
          <p:cNvPr id="10" name="TextBox 9">
            <a:extLst>
              <a:ext uri="{FF2B5EF4-FFF2-40B4-BE49-F238E27FC236}">
                <a16:creationId xmlns:a16="http://schemas.microsoft.com/office/drawing/2014/main" id="{98618C1C-DD14-B940-B240-6EDE535C88DD}"/>
              </a:ext>
            </a:extLst>
          </p:cNvPr>
          <p:cNvSpPr txBox="1"/>
          <p:nvPr/>
        </p:nvSpPr>
        <p:spPr>
          <a:xfrm>
            <a:off x="1558977" y="4438137"/>
            <a:ext cx="2039341" cy="369332"/>
          </a:xfrm>
          <a:prstGeom prst="rect">
            <a:avLst/>
          </a:prstGeom>
          <a:noFill/>
        </p:spPr>
        <p:txBody>
          <a:bodyPr wrap="none" rtlCol="0">
            <a:spAutoFit/>
          </a:bodyPr>
          <a:lstStyle/>
          <a:p>
            <a:r>
              <a:rPr lang="en-US">
                <a:solidFill>
                  <a:schemeClr val="bg2"/>
                </a:solidFill>
              </a:rPr>
              <a:t>Langevin dynamics</a:t>
            </a:r>
          </a:p>
        </p:txBody>
      </p:sp>
      <p:sp>
        <p:nvSpPr>
          <p:cNvPr id="11" name="TextBox 10">
            <a:extLst>
              <a:ext uri="{FF2B5EF4-FFF2-40B4-BE49-F238E27FC236}">
                <a16:creationId xmlns:a16="http://schemas.microsoft.com/office/drawing/2014/main" id="{E49982F1-D5BB-0244-B8E8-8A1214E4F088}"/>
              </a:ext>
            </a:extLst>
          </p:cNvPr>
          <p:cNvSpPr txBox="1"/>
          <p:nvPr/>
        </p:nvSpPr>
        <p:spPr>
          <a:xfrm>
            <a:off x="5394343" y="4438137"/>
            <a:ext cx="2993127" cy="369332"/>
          </a:xfrm>
          <a:prstGeom prst="rect">
            <a:avLst/>
          </a:prstGeom>
          <a:noFill/>
        </p:spPr>
        <p:txBody>
          <a:bodyPr wrap="none" rtlCol="0">
            <a:spAutoFit/>
          </a:bodyPr>
          <a:lstStyle/>
          <a:p>
            <a:r>
              <a:rPr lang="en-US">
                <a:solidFill>
                  <a:schemeClr val="bg2"/>
                </a:solidFill>
              </a:rPr>
              <a:t>Annealed Langevin dynamics</a:t>
            </a:r>
          </a:p>
        </p:txBody>
      </p:sp>
    </p:spTree>
    <p:extLst>
      <p:ext uri="{BB962C8B-B14F-4D97-AF65-F5344CB8AC3E}">
        <p14:creationId xmlns:p14="http://schemas.microsoft.com/office/powerpoint/2010/main" val="8064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md type="call" cmd="stop">
                                      <p:cBhvr>
                                        <p:cTn id="17" dur="1">
                                          <p:stCondLst>
                                            <p:cond delay="0"/>
                                          </p:stCondLst>
                                        </p:cTn>
                                        <p:tgtEl>
                                          <p:spTgt spid="9"/>
                                        </p:tgtEl>
                                      </p:cBhvr>
                                    </p:cmd>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md type="call" cmd="stop">
                                      <p:cBhvr>
                                        <p:cTn id="20" dur="1">
                                          <p:stCondLst>
                                            <p:cond delay="0"/>
                                          </p:stCondLst>
                                        </p:cTn>
                                        <p:tgtEl>
                                          <p:spTgt spid="8"/>
                                        </p:tgtEl>
                                      </p:cBhvr>
                                    </p:cmd>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B7B2-3B61-7E4A-B7CF-2482BA2C02B7}"/>
              </a:ext>
            </a:extLst>
          </p:cNvPr>
          <p:cNvSpPr>
            <a:spLocks noGrp="1"/>
          </p:cNvSpPr>
          <p:nvPr>
            <p:ph type="title"/>
          </p:nvPr>
        </p:nvSpPr>
        <p:spPr/>
        <p:txBody>
          <a:bodyPr/>
          <a:lstStyle/>
          <a:p>
            <a:r>
              <a:rPr lang="en-US"/>
              <a:t>Joint Score Estimation via </a:t>
            </a:r>
            <a:br>
              <a:rPr lang="en-US"/>
            </a:br>
            <a:r>
              <a:rPr lang="en-US"/>
              <a:t>Noise Conditional Score Networks</a:t>
            </a:r>
          </a:p>
        </p:txBody>
      </p:sp>
      <p:pic>
        <p:nvPicPr>
          <p:cNvPr id="5" name="s1">
            <a:extLst>
              <a:ext uri="{FF2B5EF4-FFF2-40B4-BE49-F238E27FC236}">
                <a16:creationId xmlns:a16="http://schemas.microsoft.com/office/drawing/2014/main" id="{7EBC3A0B-411A-4941-8FB6-68AAB3839379}"/>
              </a:ext>
            </a:extLst>
          </p:cNvPr>
          <p:cNvPicPr>
            <a:picLocks noGrp="1" noChangeAspect="1"/>
          </p:cNvPicPr>
          <p:nvPr>
            <p:ph sz="quarter" idx="10"/>
          </p:nvPr>
        </p:nvPicPr>
        <p:blipFill rotWithShape="1">
          <a:blip r:embed="rId3"/>
          <a:srcRect l="19664" t="7248" r="19731" b="11945"/>
          <a:stretch/>
        </p:blipFill>
        <p:spPr>
          <a:xfrm>
            <a:off x="802037" y="3177581"/>
            <a:ext cx="1704813" cy="1704813"/>
          </a:xfrm>
          <a:prstGeom prst="rect">
            <a:avLst/>
          </a:prstGeom>
        </p:spPr>
      </p:pic>
      <p:pic>
        <p:nvPicPr>
          <p:cNvPr id="6" name="s2">
            <a:extLst>
              <a:ext uri="{FF2B5EF4-FFF2-40B4-BE49-F238E27FC236}">
                <a16:creationId xmlns:a16="http://schemas.microsoft.com/office/drawing/2014/main" id="{27F6A49E-9C1C-F942-9B72-FD6520620A16}"/>
              </a:ext>
            </a:extLst>
          </p:cNvPr>
          <p:cNvPicPr>
            <a:picLocks noChangeAspect="1"/>
          </p:cNvPicPr>
          <p:nvPr/>
        </p:nvPicPr>
        <p:blipFill rotWithShape="1">
          <a:blip r:embed="rId4"/>
          <a:srcRect l="19943" t="6990" r="19717" b="12618"/>
          <a:stretch/>
        </p:blipFill>
        <p:spPr>
          <a:xfrm>
            <a:off x="2876278" y="3177580"/>
            <a:ext cx="1706083" cy="1704813"/>
          </a:xfrm>
          <a:prstGeom prst="rect">
            <a:avLst/>
          </a:prstGeom>
        </p:spPr>
      </p:pic>
      <p:pic>
        <p:nvPicPr>
          <p:cNvPr id="9" name="s3">
            <a:extLst>
              <a:ext uri="{FF2B5EF4-FFF2-40B4-BE49-F238E27FC236}">
                <a16:creationId xmlns:a16="http://schemas.microsoft.com/office/drawing/2014/main" id="{1BA345A4-C07E-7D40-8286-AA2641F0443E}"/>
              </a:ext>
            </a:extLst>
          </p:cNvPr>
          <p:cNvPicPr>
            <a:picLocks noChangeAspect="1"/>
          </p:cNvPicPr>
          <p:nvPr/>
        </p:nvPicPr>
        <p:blipFill rotWithShape="1">
          <a:blip r:embed="rId5"/>
          <a:srcRect l="19944" t="6990" r="19811" b="12467"/>
          <a:stretch/>
        </p:blipFill>
        <p:spPr>
          <a:xfrm>
            <a:off x="5024046" y="3177580"/>
            <a:ext cx="1697066" cy="1701646"/>
          </a:xfrm>
          <a:prstGeom prst="rect">
            <a:avLst/>
          </a:prstGeom>
        </p:spPr>
      </p:pic>
      <p:grpSp>
        <p:nvGrpSpPr>
          <p:cNvPr id="10" name="ncsn">
            <a:extLst>
              <a:ext uri="{FF2B5EF4-FFF2-40B4-BE49-F238E27FC236}">
                <a16:creationId xmlns:a16="http://schemas.microsoft.com/office/drawing/2014/main" id="{2CA603F8-C1A7-CA44-ADB7-AC12DD692F48}"/>
              </a:ext>
            </a:extLst>
          </p:cNvPr>
          <p:cNvGrpSpPr/>
          <p:nvPr/>
        </p:nvGrpSpPr>
        <p:grpSpPr>
          <a:xfrm>
            <a:off x="6922445" y="2239028"/>
            <a:ext cx="1904675" cy="1484761"/>
            <a:chOff x="2840477" y="1357733"/>
            <a:chExt cx="1904675" cy="1484761"/>
          </a:xfrm>
        </p:grpSpPr>
        <p:grpSp>
          <p:nvGrpSpPr>
            <p:cNvPr id="11" name="Group 10">
              <a:extLst>
                <a:ext uri="{FF2B5EF4-FFF2-40B4-BE49-F238E27FC236}">
                  <a16:creationId xmlns:a16="http://schemas.microsoft.com/office/drawing/2014/main" id="{98C4814F-2944-434A-84F1-3A23DE7D2E9A}"/>
                </a:ext>
              </a:extLst>
            </p:cNvPr>
            <p:cNvGrpSpPr/>
            <p:nvPr/>
          </p:nvGrpSpPr>
          <p:grpSpPr>
            <a:xfrm>
              <a:off x="2840477" y="1357733"/>
              <a:ext cx="1904675" cy="1484761"/>
              <a:chOff x="2840477" y="1357733"/>
              <a:chExt cx="1904675" cy="1484761"/>
            </a:xfrm>
          </p:grpSpPr>
          <p:grpSp>
            <p:nvGrpSpPr>
              <p:cNvPr id="25" name="Group 24">
                <a:extLst>
                  <a:ext uri="{FF2B5EF4-FFF2-40B4-BE49-F238E27FC236}">
                    <a16:creationId xmlns:a16="http://schemas.microsoft.com/office/drawing/2014/main" id="{AB5126D2-A330-F740-A4AE-8C5D59D12F5E}"/>
                  </a:ext>
                </a:extLst>
              </p:cNvPr>
              <p:cNvGrpSpPr/>
              <p:nvPr/>
            </p:nvGrpSpPr>
            <p:grpSpPr>
              <a:xfrm>
                <a:off x="2840477" y="1357733"/>
                <a:ext cx="442498" cy="1484761"/>
                <a:chOff x="1741527" y="1459589"/>
                <a:chExt cx="533021" cy="1788505"/>
              </a:xfrm>
            </p:grpSpPr>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81392D53-DD0B-E442-BBFB-BE8392DEBEC7}"/>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33" name="Oval 32">
                      <a:extLst>
                        <a:ext uri="{FF2B5EF4-FFF2-40B4-BE49-F238E27FC236}">
                          <a16:creationId xmlns:a16="http://schemas.microsoft.com/office/drawing/2014/main" id="{81392D53-DD0B-E442-BBFB-BE8392DEBEC7}"/>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69823611-6B89-9944-AECC-DAD9915915D5}"/>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34" name="Oval 33">
                      <a:extLst>
                        <a:ext uri="{FF2B5EF4-FFF2-40B4-BE49-F238E27FC236}">
                          <a16:creationId xmlns:a16="http://schemas.microsoft.com/office/drawing/2014/main" id="{69823611-6B89-9944-AECC-DAD9915915D5}"/>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CA56B339-58FC-0447-A5BD-8D42557D4D39}"/>
                        </a:ext>
                      </a:extLst>
                    </p:cNvPr>
                    <p:cNvSpPr/>
                    <p:nvPr/>
                  </p:nvSpPr>
                  <p:spPr>
                    <a:xfrm>
                      <a:off x="1768868" y="2742414"/>
                      <a:ext cx="505680" cy="5056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r>
                              <a:rPr lang="en-US" b="0" i="1">
                                <a:latin typeface="Cambria Math" panose="02040503050406030204" pitchFamily="18" charset="0"/>
                              </a:rPr>
                              <m:t>𝜎</m:t>
                            </m:r>
                          </m:oMath>
                        </m:oMathPara>
                      </a14:m>
                      <a:endParaRPr lang="en-US"/>
                    </a:p>
                  </p:txBody>
                </p:sp>
              </mc:Choice>
              <mc:Fallback xmlns="">
                <p:sp>
                  <p:nvSpPr>
                    <p:cNvPr id="35" name="Oval 34">
                      <a:extLst>
                        <a:ext uri="{FF2B5EF4-FFF2-40B4-BE49-F238E27FC236}">
                          <a16:creationId xmlns:a16="http://schemas.microsoft.com/office/drawing/2014/main" id="{CA56B339-58FC-0447-A5BD-8D42557D4D39}"/>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8"/>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29448CC4-F3E4-4C4C-A699-2799AB5240CD}"/>
                  </a:ext>
                </a:extLst>
              </p:cNvPr>
              <p:cNvGrpSpPr/>
              <p:nvPr/>
            </p:nvGrpSpPr>
            <p:grpSpPr>
              <a:xfrm>
                <a:off x="4317917" y="1437115"/>
                <a:ext cx="427235" cy="1344635"/>
                <a:chOff x="4317917" y="1437115"/>
                <a:chExt cx="427235" cy="1344635"/>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46728387-2835-CF40-893D-0AEAD601E570}"/>
                        </a:ext>
                      </a:extLst>
                    </p:cNvPr>
                    <p:cNvSpPr/>
                    <p:nvPr/>
                  </p:nvSpPr>
                  <p:spPr>
                    <a:xfrm>
                      <a:off x="4326854" y="1437115"/>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30" name="Oval 29">
                      <a:extLst>
                        <a:ext uri="{FF2B5EF4-FFF2-40B4-BE49-F238E27FC236}">
                          <a16:creationId xmlns:a16="http://schemas.microsoft.com/office/drawing/2014/main" id="{46728387-2835-CF40-893D-0AEAD601E570}"/>
                        </a:ext>
                      </a:extLst>
                    </p:cNvPr>
                    <p:cNvSpPr>
                      <a:spLocks noRot="1" noChangeAspect="1" noMove="1" noResize="1" noEditPoints="1" noAdjustHandles="1" noChangeArrowheads="1" noChangeShapeType="1" noTextEdit="1"/>
                    </p:cNvSpPr>
                    <p:nvPr/>
                  </p:nvSpPr>
                  <p:spPr>
                    <a:xfrm>
                      <a:off x="4326854" y="1437115"/>
                      <a:ext cx="418298" cy="418296"/>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538B9994-E6C8-F746-8FF0-398EC07C1AEB}"/>
                        </a:ext>
                      </a:extLst>
                    </p:cNvPr>
                    <p:cNvSpPr/>
                    <p:nvPr/>
                  </p:nvSpPr>
                  <p:spPr>
                    <a:xfrm>
                      <a:off x="4317917" y="236345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31" name="Oval 30">
                      <a:extLst>
                        <a:ext uri="{FF2B5EF4-FFF2-40B4-BE49-F238E27FC236}">
                          <a16:creationId xmlns:a16="http://schemas.microsoft.com/office/drawing/2014/main" id="{538B9994-E6C8-F746-8FF0-398EC07C1AEB}"/>
                        </a:ext>
                      </a:extLst>
                    </p:cNvPr>
                    <p:cNvSpPr>
                      <a:spLocks noRot="1" noChangeAspect="1" noMove="1" noResize="1" noEditPoints="1" noAdjustHandles="1" noChangeArrowheads="1" noChangeShapeType="1" noTextEdit="1"/>
                    </p:cNvSpPr>
                    <p:nvPr/>
                  </p:nvSpPr>
                  <p:spPr>
                    <a:xfrm>
                      <a:off x="4317917" y="2363454"/>
                      <a:ext cx="418298" cy="418296"/>
                    </a:xfrm>
                    <a:prstGeom prst="ellipse">
                      <a:avLst/>
                    </a:prstGeom>
                    <a:blipFill>
                      <a:blip r:embed="rId10"/>
                      <a:stretch>
                        <a:fillRect/>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372AD86B-5435-7C49-A1DC-2B7234D736B0}"/>
                  </a:ext>
                </a:extLst>
              </p:cNvPr>
              <p:cNvGrpSpPr/>
              <p:nvPr/>
            </p:nvGrpSpPr>
            <p:grpSpPr>
              <a:xfrm>
                <a:off x="3594997" y="1601219"/>
                <a:ext cx="429139" cy="971383"/>
                <a:chOff x="3594997" y="1601219"/>
                <a:chExt cx="429139" cy="971383"/>
              </a:xfrm>
            </p:grpSpPr>
            <p:sp>
              <p:nvSpPr>
                <p:cNvPr id="28" name="Oval 27">
                  <a:extLst>
                    <a:ext uri="{FF2B5EF4-FFF2-40B4-BE49-F238E27FC236}">
                      <a16:creationId xmlns:a16="http://schemas.microsoft.com/office/drawing/2014/main" id="{E79730ED-44D0-4945-8F02-3BE021EAAF0F}"/>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D5F3333-C75A-0D45-902B-594E6D75CDE9}"/>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D68419B0-C9CD-1A45-838A-E75276B3FFAC}"/>
                </a:ext>
              </a:extLst>
            </p:cNvPr>
            <p:cNvGrpSpPr/>
            <p:nvPr/>
          </p:nvGrpSpPr>
          <p:grpSpPr>
            <a:xfrm>
              <a:off x="3254527" y="1564758"/>
              <a:ext cx="1072327" cy="1067838"/>
              <a:chOff x="3254527" y="1564758"/>
              <a:chExt cx="1072327" cy="1067838"/>
            </a:xfrm>
          </p:grpSpPr>
          <p:cxnSp>
            <p:nvCxnSpPr>
              <p:cNvPr id="13" name="Straight Connector 12">
                <a:extLst>
                  <a:ext uri="{FF2B5EF4-FFF2-40B4-BE49-F238E27FC236}">
                    <a16:creationId xmlns:a16="http://schemas.microsoft.com/office/drawing/2014/main" id="{6EC2A1BA-A383-2D4F-B073-DD64E5DFA71A}"/>
                  </a:ext>
                </a:extLst>
              </p:cNvPr>
              <p:cNvCxnSpPr>
                <a:stCxn id="33" idx="6"/>
                <a:endCxn id="28"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2FDCACA-E10F-0443-8925-A2678AB54D7D}"/>
                  </a:ext>
                </a:extLst>
              </p:cNvPr>
              <p:cNvCxnSpPr>
                <a:cxnSpLocks/>
                <a:stCxn id="33" idx="6"/>
                <a:endCxn id="29"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965D918-8164-D441-B115-EA0F0C72A407}"/>
                  </a:ext>
                </a:extLst>
              </p:cNvPr>
              <p:cNvCxnSpPr>
                <a:cxnSpLocks/>
                <a:stCxn id="34" idx="6"/>
                <a:endCxn id="28"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2C8C4E-3619-3C4A-A7FA-FF2947E17CEF}"/>
                  </a:ext>
                </a:extLst>
              </p:cNvPr>
              <p:cNvCxnSpPr>
                <a:cxnSpLocks/>
                <a:stCxn id="34" idx="6"/>
                <a:endCxn id="29"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7D270C-758F-E345-9741-06FD84966E12}"/>
                  </a:ext>
                </a:extLst>
              </p:cNvPr>
              <p:cNvCxnSpPr>
                <a:cxnSpLocks/>
                <a:stCxn id="35" idx="6"/>
                <a:endCxn id="28"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C1475D4-762B-9C48-A7FE-CDBB6A5014C8}"/>
                  </a:ext>
                </a:extLst>
              </p:cNvPr>
              <p:cNvCxnSpPr>
                <a:cxnSpLocks/>
                <a:stCxn id="35" idx="6"/>
                <a:endCxn id="29"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CC21BD-2861-2F48-B9B7-D2B3E547ECFF}"/>
                  </a:ext>
                </a:extLst>
              </p:cNvPr>
              <p:cNvCxnSpPr>
                <a:cxnSpLocks/>
                <a:stCxn id="28" idx="6"/>
                <a:endCxn id="30" idx="2"/>
              </p:cNvCxnSpPr>
              <p:nvPr/>
            </p:nvCxnSpPr>
            <p:spPr>
              <a:xfrm flipV="1">
                <a:off x="4009047" y="1646263"/>
                <a:ext cx="317807" cy="16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8375E02-690E-6A45-A10D-E710EB2C253B}"/>
                  </a:ext>
                </a:extLst>
              </p:cNvPr>
              <p:cNvCxnSpPr>
                <a:cxnSpLocks/>
                <a:stCxn id="28" idx="6"/>
                <a:endCxn id="31" idx="2"/>
              </p:cNvCxnSpPr>
              <p:nvPr/>
            </p:nvCxnSpPr>
            <p:spPr>
              <a:xfrm>
                <a:off x="4009047" y="1808243"/>
                <a:ext cx="308870" cy="7643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447DE1B-7D8F-064D-B0A2-E98A120C4E3C}"/>
                  </a:ext>
                </a:extLst>
              </p:cNvPr>
              <p:cNvCxnSpPr>
                <a:cxnSpLocks/>
                <a:stCxn id="29" idx="6"/>
                <a:endCxn id="30" idx="2"/>
              </p:cNvCxnSpPr>
              <p:nvPr/>
            </p:nvCxnSpPr>
            <p:spPr>
              <a:xfrm flipV="1">
                <a:off x="4024136" y="1646263"/>
                <a:ext cx="302718" cy="7193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095AEC7-2E47-F64C-831E-CA4DD5F1859B}"/>
                  </a:ext>
                </a:extLst>
              </p:cNvPr>
              <p:cNvCxnSpPr>
                <a:cxnSpLocks/>
                <a:stCxn id="29" idx="6"/>
                <a:endCxn id="31" idx="2"/>
              </p:cNvCxnSpPr>
              <p:nvPr/>
            </p:nvCxnSpPr>
            <p:spPr>
              <a:xfrm>
                <a:off x="4024136" y="2365578"/>
                <a:ext cx="293781" cy="207024"/>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57" name="p3">
            <a:extLst>
              <a:ext uri="{FF2B5EF4-FFF2-40B4-BE49-F238E27FC236}">
                <a16:creationId xmlns:a16="http://schemas.microsoft.com/office/drawing/2014/main" id="{A35EDCF4-2B88-8046-BA67-9C6B55E03619}"/>
              </a:ext>
            </a:extLst>
          </p:cNvPr>
          <p:cNvGrpSpPr/>
          <p:nvPr/>
        </p:nvGrpSpPr>
        <p:grpSpPr>
          <a:xfrm>
            <a:off x="5024046" y="1117022"/>
            <a:ext cx="1677763" cy="1955102"/>
            <a:chOff x="5024046" y="1117022"/>
            <a:chExt cx="1677763" cy="1955102"/>
          </a:xfrm>
        </p:grpSpPr>
        <p:pic>
          <p:nvPicPr>
            <p:cNvPr id="8" name="Picture 7">
              <a:extLst>
                <a:ext uri="{FF2B5EF4-FFF2-40B4-BE49-F238E27FC236}">
                  <a16:creationId xmlns:a16="http://schemas.microsoft.com/office/drawing/2014/main" id="{6C71927F-1955-594A-A74D-657C1755FF36}"/>
                </a:ext>
              </a:extLst>
            </p:cNvPr>
            <p:cNvPicPr>
              <a:picLocks noChangeAspect="1"/>
            </p:cNvPicPr>
            <p:nvPr/>
          </p:nvPicPr>
          <p:blipFill rotWithShape="1">
            <a:blip r:embed="rId11"/>
            <a:srcRect l="17345" t="3616" r="17118" b="9605"/>
            <a:stretch/>
          </p:blipFill>
          <p:spPr>
            <a:xfrm>
              <a:off x="5024046" y="1405932"/>
              <a:ext cx="1677763" cy="1666192"/>
            </a:xfrm>
            <a:prstGeom prst="rect">
              <a:avLst/>
            </a:prstGeom>
          </p:spPr>
        </p:pic>
        <p:pic>
          <p:nvPicPr>
            <p:cNvPr id="54" name="Picture 53">
              <a:extLst>
                <a:ext uri="{FF2B5EF4-FFF2-40B4-BE49-F238E27FC236}">
                  <a16:creationId xmlns:a16="http://schemas.microsoft.com/office/drawing/2014/main" id="{9477E7AA-9DC9-DF49-93B8-83E22BFC7B05}"/>
                </a:ext>
              </a:extLst>
            </p:cNvPr>
            <p:cNvPicPr>
              <a:picLocks noChangeAspect="1"/>
            </p:cNvPicPr>
            <p:nvPr/>
          </p:nvPicPr>
          <p:blipFill>
            <a:blip r:embed="rId12"/>
            <a:stretch>
              <a:fillRect/>
            </a:stretch>
          </p:blipFill>
          <p:spPr>
            <a:xfrm>
              <a:off x="5705811" y="1117022"/>
              <a:ext cx="333536" cy="222357"/>
            </a:xfrm>
            <a:prstGeom prst="rect">
              <a:avLst/>
            </a:prstGeom>
          </p:spPr>
        </p:pic>
      </p:grpSp>
      <p:sp>
        <p:nvSpPr>
          <p:cNvPr id="58" name="TextBox 57">
            <a:extLst>
              <a:ext uri="{FF2B5EF4-FFF2-40B4-BE49-F238E27FC236}">
                <a16:creationId xmlns:a16="http://schemas.microsoft.com/office/drawing/2014/main" id="{F01F7AFB-FC48-7C44-9AAC-6C66C5475D66}"/>
              </a:ext>
            </a:extLst>
          </p:cNvPr>
          <p:cNvSpPr txBox="1"/>
          <p:nvPr/>
        </p:nvSpPr>
        <p:spPr>
          <a:xfrm>
            <a:off x="6809347" y="3789899"/>
            <a:ext cx="2179464" cy="923330"/>
          </a:xfrm>
          <a:prstGeom prst="rect">
            <a:avLst/>
          </a:prstGeom>
          <a:noFill/>
        </p:spPr>
        <p:txBody>
          <a:bodyPr wrap="square" rtlCol="0">
            <a:spAutoFit/>
          </a:bodyPr>
          <a:lstStyle/>
          <a:p>
            <a:pPr algn="ctr"/>
            <a:r>
              <a:rPr lang="en-US">
                <a:solidFill>
                  <a:schemeClr val="bg2"/>
                </a:solidFill>
              </a:rPr>
              <a:t>Noise Conditional Score Network</a:t>
            </a:r>
          </a:p>
          <a:p>
            <a:pPr algn="ctr"/>
            <a:r>
              <a:rPr lang="en-US">
                <a:solidFill>
                  <a:schemeClr val="bg2"/>
                </a:solidFill>
              </a:rPr>
              <a:t>(NCSN)</a:t>
            </a:r>
          </a:p>
        </p:txBody>
      </p:sp>
      <p:grpSp>
        <p:nvGrpSpPr>
          <p:cNvPr id="21" name="p1">
            <a:extLst>
              <a:ext uri="{FF2B5EF4-FFF2-40B4-BE49-F238E27FC236}">
                <a16:creationId xmlns:a16="http://schemas.microsoft.com/office/drawing/2014/main" id="{AB135840-C490-4644-93A8-7ECA02DD7FA1}"/>
              </a:ext>
            </a:extLst>
          </p:cNvPr>
          <p:cNvGrpSpPr/>
          <p:nvPr/>
        </p:nvGrpSpPr>
        <p:grpSpPr>
          <a:xfrm>
            <a:off x="823238" y="1113471"/>
            <a:ext cx="1662407" cy="1983622"/>
            <a:chOff x="823238" y="1113471"/>
            <a:chExt cx="1662407" cy="1983622"/>
          </a:xfrm>
        </p:grpSpPr>
        <p:pic>
          <p:nvPicPr>
            <p:cNvPr id="52" name="Picture 51">
              <a:extLst>
                <a:ext uri="{FF2B5EF4-FFF2-40B4-BE49-F238E27FC236}">
                  <a16:creationId xmlns:a16="http://schemas.microsoft.com/office/drawing/2014/main" id="{4422B1FC-93EB-AA4D-897D-A76126F7F082}"/>
                </a:ext>
              </a:extLst>
            </p:cNvPr>
            <p:cNvPicPr>
              <a:picLocks noChangeAspect="1"/>
            </p:cNvPicPr>
            <p:nvPr/>
          </p:nvPicPr>
          <p:blipFill>
            <a:blip r:embed="rId13"/>
            <a:stretch>
              <a:fillRect/>
            </a:stretch>
          </p:blipFill>
          <p:spPr>
            <a:xfrm>
              <a:off x="1490145" y="1113471"/>
              <a:ext cx="328595" cy="225909"/>
            </a:xfrm>
            <a:prstGeom prst="rect">
              <a:avLst/>
            </a:prstGeom>
          </p:spPr>
        </p:pic>
        <p:pic>
          <p:nvPicPr>
            <p:cNvPr id="3" name="Picture 2">
              <a:extLst>
                <a:ext uri="{FF2B5EF4-FFF2-40B4-BE49-F238E27FC236}">
                  <a16:creationId xmlns:a16="http://schemas.microsoft.com/office/drawing/2014/main" id="{5C24EF3C-74B2-624C-84AB-1ECA1E9DAC45}"/>
                </a:ext>
              </a:extLst>
            </p:cNvPr>
            <p:cNvPicPr>
              <a:picLocks noChangeAspect="1"/>
            </p:cNvPicPr>
            <p:nvPr/>
          </p:nvPicPr>
          <p:blipFill rotWithShape="1">
            <a:blip r:embed="rId14"/>
            <a:srcRect l="17897" t="5333" r="18662" b="9333"/>
            <a:stretch/>
          </p:blipFill>
          <p:spPr>
            <a:xfrm>
              <a:off x="823238" y="1420008"/>
              <a:ext cx="1662407" cy="1677085"/>
            </a:xfrm>
            <a:prstGeom prst="rect">
              <a:avLst/>
            </a:prstGeom>
          </p:spPr>
        </p:pic>
      </p:grpSp>
      <p:grpSp>
        <p:nvGrpSpPr>
          <p:cNvPr id="32" name="p2">
            <a:extLst>
              <a:ext uri="{FF2B5EF4-FFF2-40B4-BE49-F238E27FC236}">
                <a16:creationId xmlns:a16="http://schemas.microsoft.com/office/drawing/2014/main" id="{46A74149-61E9-0F49-B5E1-279644DE589F}"/>
              </a:ext>
            </a:extLst>
          </p:cNvPr>
          <p:cNvGrpSpPr/>
          <p:nvPr/>
        </p:nvGrpSpPr>
        <p:grpSpPr>
          <a:xfrm>
            <a:off x="2891067" y="1113471"/>
            <a:ext cx="1673209" cy="1986273"/>
            <a:chOff x="2918241" y="1113470"/>
            <a:chExt cx="1673209" cy="1986273"/>
          </a:xfrm>
        </p:grpSpPr>
        <p:pic>
          <p:nvPicPr>
            <p:cNvPr id="53" name="Picture 52">
              <a:extLst>
                <a:ext uri="{FF2B5EF4-FFF2-40B4-BE49-F238E27FC236}">
                  <a16:creationId xmlns:a16="http://schemas.microsoft.com/office/drawing/2014/main" id="{8AE94F50-6CBB-D044-A32A-A182C404806A}"/>
                </a:ext>
              </a:extLst>
            </p:cNvPr>
            <p:cNvPicPr>
              <a:picLocks noChangeAspect="1"/>
            </p:cNvPicPr>
            <p:nvPr/>
          </p:nvPicPr>
          <p:blipFill>
            <a:blip r:embed="rId15"/>
            <a:stretch>
              <a:fillRect/>
            </a:stretch>
          </p:blipFill>
          <p:spPr>
            <a:xfrm>
              <a:off x="3559887" y="1113470"/>
              <a:ext cx="338864" cy="225909"/>
            </a:xfrm>
            <a:prstGeom prst="rect">
              <a:avLst/>
            </a:prstGeom>
          </p:spPr>
        </p:pic>
        <p:pic>
          <p:nvPicPr>
            <p:cNvPr id="24" name="Picture 23">
              <a:extLst>
                <a:ext uri="{FF2B5EF4-FFF2-40B4-BE49-F238E27FC236}">
                  <a16:creationId xmlns:a16="http://schemas.microsoft.com/office/drawing/2014/main" id="{725BFBA2-E51C-9343-9361-717CEF3D10B8}"/>
                </a:ext>
              </a:extLst>
            </p:cNvPr>
            <p:cNvPicPr>
              <a:picLocks noChangeAspect="1"/>
            </p:cNvPicPr>
            <p:nvPr/>
          </p:nvPicPr>
          <p:blipFill rotWithShape="1">
            <a:blip r:embed="rId16"/>
            <a:srcRect l="17590" t="5060" r="18662" b="9470"/>
            <a:stretch/>
          </p:blipFill>
          <p:spPr>
            <a:xfrm>
              <a:off x="2918241" y="1417216"/>
              <a:ext cx="1673209" cy="1682527"/>
            </a:xfrm>
            <a:prstGeom prst="rect">
              <a:avLst/>
            </a:prstGeom>
          </p:spPr>
        </p:pic>
      </p:grpSp>
    </p:spTree>
    <p:extLst>
      <p:ext uri="{BB962C8B-B14F-4D97-AF65-F5344CB8AC3E}">
        <p14:creationId xmlns:p14="http://schemas.microsoft.com/office/powerpoint/2010/main" val="32626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CC17-5035-6E49-9F21-02CF8AFD8F4D}"/>
              </a:ext>
            </a:extLst>
          </p:cNvPr>
          <p:cNvSpPr>
            <a:spLocks noGrp="1"/>
          </p:cNvSpPr>
          <p:nvPr>
            <p:ph type="title"/>
          </p:nvPr>
        </p:nvSpPr>
        <p:spPr/>
        <p:txBody>
          <a:bodyPr/>
          <a:lstStyle/>
          <a:p>
            <a:r>
              <a:rPr lang="en-US"/>
              <a:t>Training noise conditional score networks</a:t>
            </a:r>
          </a:p>
        </p:txBody>
      </p:sp>
      <p:sp>
        <p:nvSpPr>
          <p:cNvPr id="3" name="Content Placeholder 2">
            <a:extLst>
              <a:ext uri="{FF2B5EF4-FFF2-40B4-BE49-F238E27FC236}">
                <a16:creationId xmlns:a16="http://schemas.microsoft.com/office/drawing/2014/main" id="{B8AECF60-6974-0D4B-9CAE-2668C111FE1F}"/>
              </a:ext>
            </a:extLst>
          </p:cNvPr>
          <p:cNvSpPr>
            <a:spLocks noGrp="1"/>
          </p:cNvSpPr>
          <p:nvPr>
            <p:ph sz="quarter" idx="10"/>
          </p:nvPr>
        </p:nvSpPr>
        <p:spPr/>
        <p:txBody>
          <a:bodyPr/>
          <a:lstStyle/>
          <a:p>
            <a:pPr>
              <a:buFont typeface="Arial" panose="020B0604020202020204" pitchFamily="34" charset="0"/>
              <a:buChar char="•"/>
            </a:pPr>
            <a:r>
              <a:rPr lang="en-US"/>
              <a:t>Which score matching loss?</a:t>
            </a:r>
          </a:p>
          <a:p>
            <a:pPr lvl="2">
              <a:buFont typeface="Arial" panose="020B0604020202020204" pitchFamily="34" charset="0"/>
              <a:buChar char="•"/>
            </a:pPr>
            <a:r>
              <a:rPr lang="en-US"/>
              <a:t>Sliced score matching?</a:t>
            </a:r>
          </a:p>
          <a:p>
            <a:pPr lvl="2">
              <a:buFont typeface="Arial" panose="020B0604020202020204" pitchFamily="34" charset="0"/>
              <a:buChar char="•"/>
            </a:pPr>
            <a:r>
              <a:rPr lang="en-US"/>
              <a:t>Denoising score matching?</a:t>
            </a:r>
          </a:p>
          <a:p>
            <a:pPr>
              <a:buFont typeface="Arial" panose="020B0604020202020204" pitchFamily="34" charset="0"/>
              <a:buChar char="•"/>
            </a:pPr>
            <a:r>
              <a:rPr lang="en-US"/>
              <a:t>Denoising score matching is naturally suitable, since the goal is to estimate the score of perturbed data distributions.</a:t>
            </a:r>
          </a:p>
          <a:p>
            <a:pPr>
              <a:buFont typeface="Arial" panose="020B0604020202020204" pitchFamily="34" charset="0"/>
              <a:buChar char="•"/>
            </a:pPr>
            <a:r>
              <a:rPr lang="en-US"/>
              <a:t>Weighted combination of denoising score matching losses</a:t>
            </a:r>
          </a:p>
          <a:p>
            <a:pPr marL="0" indent="0"/>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814CC1BC-7D5E-E54D-BB73-3673213A3732}"/>
              </a:ext>
            </a:extLst>
          </p:cNvPr>
          <p:cNvPicPr>
            <a:picLocks noChangeAspect="1"/>
          </p:cNvPicPr>
          <p:nvPr/>
        </p:nvPicPr>
        <p:blipFill>
          <a:blip r:embed="rId2"/>
          <a:stretch>
            <a:fillRect/>
          </a:stretch>
        </p:blipFill>
        <p:spPr>
          <a:xfrm>
            <a:off x="2844800" y="2852954"/>
            <a:ext cx="3618345" cy="528111"/>
          </a:xfrm>
          <a:prstGeom prst="rect">
            <a:avLst/>
          </a:prstGeom>
        </p:spPr>
      </p:pic>
      <p:pic>
        <p:nvPicPr>
          <p:cNvPr id="6" name="Picture 5">
            <a:extLst>
              <a:ext uri="{FF2B5EF4-FFF2-40B4-BE49-F238E27FC236}">
                <a16:creationId xmlns:a16="http://schemas.microsoft.com/office/drawing/2014/main" id="{84B16917-E9EB-0145-B37E-3C762016C3D3}"/>
              </a:ext>
            </a:extLst>
          </p:cNvPr>
          <p:cNvPicPr>
            <a:picLocks noChangeAspect="1"/>
          </p:cNvPicPr>
          <p:nvPr/>
        </p:nvPicPr>
        <p:blipFill>
          <a:blip r:embed="rId3"/>
          <a:srcRect/>
          <a:stretch/>
        </p:blipFill>
        <p:spPr>
          <a:xfrm>
            <a:off x="2075944" y="3442184"/>
            <a:ext cx="5564089" cy="531668"/>
          </a:xfrm>
          <a:prstGeom prst="rect">
            <a:avLst/>
          </a:prstGeom>
        </p:spPr>
      </p:pic>
      <p:pic>
        <p:nvPicPr>
          <p:cNvPr id="7" name="Picture 6">
            <a:extLst>
              <a:ext uri="{FF2B5EF4-FFF2-40B4-BE49-F238E27FC236}">
                <a16:creationId xmlns:a16="http://schemas.microsoft.com/office/drawing/2014/main" id="{93CC8CC7-6E92-2846-9A2F-1E0CFEB2C500}"/>
              </a:ext>
            </a:extLst>
          </p:cNvPr>
          <p:cNvPicPr>
            <a:picLocks noChangeAspect="1"/>
          </p:cNvPicPr>
          <p:nvPr/>
        </p:nvPicPr>
        <p:blipFill>
          <a:blip r:embed="rId4"/>
          <a:srcRect/>
          <a:stretch/>
        </p:blipFill>
        <p:spPr>
          <a:xfrm>
            <a:off x="2075944" y="4152437"/>
            <a:ext cx="4933526" cy="515290"/>
          </a:xfrm>
          <a:prstGeom prst="rect">
            <a:avLst/>
          </a:prstGeom>
        </p:spPr>
      </p:pic>
    </p:spTree>
    <p:extLst>
      <p:ext uri="{BB962C8B-B14F-4D97-AF65-F5344CB8AC3E}">
        <p14:creationId xmlns:p14="http://schemas.microsoft.com/office/powerpoint/2010/main" val="17046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5863-D17E-D649-AB25-924EE983BEEB}"/>
              </a:ext>
            </a:extLst>
          </p:cNvPr>
          <p:cNvSpPr>
            <a:spLocks noGrp="1"/>
          </p:cNvSpPr>
          <p:nvPr>
            <p:ph type="title"/>
          </p:nvPr>
        </p:nvSpPr>
        <p:spPr/>
        <p:txBody>
          <a:bodyPr/>
          <a:lstStyle/>
          <a:p>
            <a:r>
              <a:rPr lang="en-US"/>
              <a:t>Choosing noise scales</a:t>
            </a:r>
          </a:p>
        </p:txBody>
      </p:sp>
      <p:sp>
        <p:nvSpPr>
          <p:cNvPr id="10" name="Content Placeholder 2">
            <a:extLst>
              <a:ext uri="{FF2B5EF4-FFF2-40B4-BE49-F238E27FC236}">
                <a16:creationId xmlns:a16="http://schemas.microsoft.com/office/drawing/2014/main" id="{592C199B-ED27-F846-83AA-4ECAF4FB522B}"/>
              </a:ext>
            </a:extLst>
          </p:cNvPr>
          <p:cNvSpPr>
            <a:spLocks noGrp="1"/>
          </p:cNvSpPr>
          <p:nvPr>
            <p:ph sz="quarter" idx="10"/>
          </p:nvPr>
        </p:nvSpPr>
        <p:spPr>
          <a:xfrm>
            <a:off x="955683" y="908685"/>
            <a:ext cx="7700963" cy="4127442"/>
          </a:xfrm>
        </p:spPr>
        <p:txBody>
          <a:bodyPr>
            <a:normAutofit/>
          </a:bodyPr>
          <a:lstStyle/>
          <a:p>
            <a:pPr>
              <a:buFont typeface="Arial" panose="020B0604020202020204" pitchFamily="34" charset="0"/>
              <a:buChar char="•"/>
            </a:pPr>
            <a:r>
              <a:rPr lang="en-US" dirty="0"/>
              <a:t>Maximum noise scale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Minimum noise scale:        should be sufficiently small </a:t>
            </a:r>
            <a:r>
              <a:rPr lang="en-US" dirty="0" smtClean="0"/>
              <a:t>so that noise in </a:t>
            </a:r>
            <a:r>
              <a:rPr lang="en-US" dirty="0"/>
              <a:t>final </a:t>
            </a:r>
            <a:r>
              <a:rPr lang="en-US" dirty="0" smtClean="0"/>
              <a:t>samples is negligible.</a:t>
            </a:r>
            <a:endParaRPr lang="en-US" dirty="0"/>
          </a:p>
        </p:txBody>
      </p:sp>
      <p:pic>
        <p:nvPicPr>
          <p:cNvPr id="14" name="Picture 13">
            <a:extLst>
              <a:ext uri="{FF2B5EF4-FFF2-40B4-BE49-F238E27FC236}">
                <a16:creationId xmlns:a16="http://schemas.microsoft.com/office/drawing/2014/main" id="{FDCF303C-5536-BE40-BB42-30A8C8FCD5DE}"/>
              </a:ext>
            </a:extLst>
          </p:cNvPr>
          <p:cNvPicPr>
            <a:picLocks noChangeAspect="1"/>
          </p:cNvPicPr>
          <p:nvPr/>
        </p:nvPicPr>
        <p:blipFill>
          <a:blip r:embed="rId3"/>
          <a:srcRect/>
          <a:stretch/>
        </p:blipFill>
        <p:spPr>
          <a:xfrm>
            <a:off x="2605675" y="1603276"/>
            <a:ext cx="4240534" cy="2462246"/>
          </a:xfrm>
          <a:prstGeom prst="rect">
            <a:avLst/>
          </a:prstGeom>
        </p:spPr>
      </p:pic>
      <p:sp>
        <p:nvSpPr>
          <p:cNvPr id="12" name="Oval 11">
            <a:extLst>
              <a:ext uri="{FF2B5EF4-FFF2-40B4-BE49-F238E27FC236}">
                <a16:creationId xmlns:a16="http://schemas.microsoft.com/office/drawing/2014/main" id="{F395B27C-5138-4943-B142-78C4FB716F70}"/>
              </a:ext>
            </a:extLst>
          </p:cNvPr>
          <p:cNvSpPr/>
          <p:nvPr/>
        </p:nvSpPr>
        <p:spPr>
          <a:xfrm>
            <a:off x="6333002" y="2834399"/>
            <a:ext cx="90768" cy="90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D152DB-A125-B94C-8E3C-3E54083C742D}"/>
              </a:ext>
            </a:extLst>
          </p:cNvPr>
          <p:cNvSpPr/>
          <p:nvPr/>
        </p:nvSpPr>
        <p:spPr>
          <a:xfrm>
            <a:off x="3078816" y="2196819"/>
            <a:ext cx="90768" cy="90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5914BB-92F7-584E-82A8-AAA2517C2C86}"/>
              </a:ext>
            </a:extLst>
          </p:cNvPr>
          <p:cNvPicPr>
            <a:picLocks noChangeAspect="1"/>
          </p:cNvPicPr>
          <p:nvPr/>
        </p:nvPicPr>
        <p:blipFill>
          <a:blip r:embed="rId4"/>
          <a:stretch>
            <a:fillRect/>
          </a:stretch>
        </p:blipFill>
        <p:spPr>
          <a:xfrm>
            <a:off x="3650671" y="4329221"/>
            <a:ext cx="322785" cy="188291"/>
          </a:xfrm>
          <a:prstGeom prst="rect">
            <a:avLst/>
          </a:prstGeom>
        </p:spPr>
      </p:pic>
      <p:pic>
        <p:nvPicPr>
          <p:cNvPr id="4" name="Picture 3">
            <a:extLst>
              <a:ext uri="{FF2B5EF4-FFF2-40B4-BE49-F238E27FC236}">
                <a16:creationId xmlns:a16="http://schemas.microsoft.com/office/drawing/2014/main" id="{8FDD4C9D-4268-CA48-A593-FBDB91E8DADC}"/>
              </a:ext>
            </a:extLst>
          </p:cNvPr>
          <p:cNvPicPr>
            <a:picLocks noChangeAspect="1"/>
          </p:cNvPicPr>
          <p:nvPr/>
        </p:nvPicPr>
        <p:blipFill>
          <a:blip r:embed="rId5"/>
          <a:stretch>
            <a:fillRect/>
          </a:stretch>
        </p:blipFill>
        <p:spPr>
          <a:xfrm>
            <a:off x="2171728" y="1351647"/>
            <a:ext cx="5403273" cy="219052"/>
          </a:xfrm>
          <a:prstGeom prst="rect">
            <a:avLst/>
          </a:prstGeom>
        </p:spPr>
      </p:pic>
    </p:spTree>
    <p:extLst>
      <p:ext uri="{BB962C8B-B14F-4D97-AF65-F5344CB8AC3E}">
        <p14:creationId xmlns:p14="http://schemas.microsoft.com/office/powerpoint/2010/main" val="361759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3.33333E-6 -2.46914E-6 L 3.33333E-6 0.00031 C 0.01232 0.00185 0.01458 0.00309 0.0283 -2.46914E-6 C 0.03038 -0.00061 0.03229 -0.00216 0.0342 -0.00339 C 0.04739 -0.01234 0.03975 -0.00864 0.04791 -0.01234 C 0.0493 -0.01173 0.05086 -0.01203 0.05191 -0.01049 C 0.05382 -0.00771 0.05503 -0.00339 0.05677 -2.46914E-6 C 0.05764 0.00185 0.05868 0.0034 0.05972 0.00525 C 0.06041 0.00741 0.06076 0.01019 0.06163 0.01204 C 0.06336 0.01605 0.06562 0.01914 0.06753 0.02253 C 0.06892 0.025 0.07031 0.02685 0.07152 0.02963 C 0.08003 0.04969 0.06823 0.02253 0.0783 0.04352 C 0.08177 0.05093 0.0783 0.04753 0.08316 0.05062 C 0.0835 0.05155 0.0875 0.06482 0.0901 0.05741 C 0.09114 0.05432 0.08819 0.04692 0.08819 0.04722 C 0.08906 0.04105 0.08941 0.03488 0.09097 0.02963 C 0.09166 0.02747 0.09913 0.02006 0.09982 0.01914 C 0.11892 -0.00247 0.09201 0.02655 0.11267 0.00679 C 0.11527 0.00432 0.11771 0.00093 0.12048 -0.00185 C 0.1217 -0.00308 0.12309 -0.00401 0.1243 -0.00524 C 0.12534 -0.00617 0.12621 -0.00771 0.12725 -0.00864 C 0.13541 -0.01605 0.12482 -0.00401 0.13316 -0.01389 C 0.13455 -0.01234 0.13593 -0.0108 0.13715 -0.00864 C 0.13854 -0.00648 0.13941 -0.0037 0.14097 -0.00185 C 0.14253 -2.46914E-6 0.14427 0.00031 0.146 0.00185 C 0.15243 0.00679 0.14705 0.00401 0.15382 0.00679 C 0.15538 0.00587 0.15781 0.00618 0.15868 0.0034 C 0.16007 -0.00185 0.1592 -0.00833 0.15972 -0.01389 C 0.15989 -0.01759 0.16024 -0.02099 0.16059 -0.02438 C 0.16128 -0.0466 0.15156 -0.08055 0.16267 -0.09074 C 0.17239 -0.09969 0.21354 -0.0966 0.23507 -0.08364 C 0.23767 -0.0821 0.24027 -0.08024 0.24288 -0.07839 C 0.24531 -0.07685 0.24757 -0.075 0.24982 -0.07315 C 0.25173 -0.0716 0.25364 -0.06944 0.25573 -0.0679 C 0.25694 -0.06697 0.25833 -0.06697 0.25955 -0.06636 C 0.26527 -0.05957 0.25972 -0.06543 0.26545 -0.06111 C 0.26892 -0.05833 0.26944 -0.0574 0.27239 -0.05401 C 0.2717 -0.05247 0.27118 -0.05031 0.27031 -0.04876 C 0.26892 -0.04568 0.26545 -0.04012 0.26545 -0.03981 C 0.26354 -0.02963 0.26215 -0.025 0.26649 -0.01049 C 0.26788 -0.00555 0.2717 -0.00463 0.2743 -0.00185 C 0.27552 -0.00061 0.27708 0.00031 0.2783 0.00185 C 0.27899 0.00247 0.27934 0.00432 0.28021 0.00525 C 0.28298 0.00803 0.28593 0.00895 0.28906 0.0105 C 0.29027 0.01142 0.29149 0.01297 0.29288 0.01389 C 0.29409 0.01482 0.29548 0.01482 0.29687 0.01574 C 0.30295 0.01883 0.30173 0.01821 0.30659 0.02253 C 0.30729 0.02377 0.3085 0.02439 0.30868 0.02624 C 0.30885 0.02778 0.30816 0.02994 0.30764 0.03118 C 0.30607 0.0355 0.30399 0.03735 0.30173 0.04013 C 0.30243 0.05648 0.30017 0.05957 0.30659 0.0679 C 0.30746 0.06883 0.30868 0.06914 0.30955 0.06976 C 0.31146 0.07284 0.31198 0.07439 0.31441 0.07655 C 0.31545 0.07747 0.31649 0.07778 0.31736 0.0784 C 0.31875 0.08025 0.32014 0.08179 0.32135 0.08364 C 0.32274 0.0858 0.32534 0.09043 0.32534 0.09074 C 0.32396 0.09229 0.32291 0.09476 0.32135 0.09568 C 0.31892 0.09753 0.31354 0.09939 0.31354 0.09969 C 0.31215 0.10031 0.31076 0.10124 0.30955 0.10278 C 0.30885 0.10371 0.30711 0.10494 0.30764 0.10618 C 0.30902 0.1105 0.31302 0.11142 0.31545 0.11327 C 0.31684 0.1142 0.31805 0.11574 0.31944 0.11667 C 0.32517 0.12099 0.32413 0.11945 0.32916 0.12192 C 0.33021 0.12253 0.33107 0.12315 0.33211 0.12377 C 0.33368 0.12439 0.33541 0.12469 0.33698 0.12531 C 0.33906 0.12624 0.34097 0.12778 0.34288 0.12901 C 0.34392 0.12963 0.34479 0.13025 0.34583 0.13056 C 0.34722 0.13118 0.34843 0.13179 0.34982 0.13241 C 0.3559 0.1358 0.35555 0.1321 0.35555 0.13766 L 0.35555 0.13951 " pathEditMode="relative" rAng="0" ptsTypes="AAAAAAAAAAAAAAAAAAAAAAAAAAAAAAAAAAAAAAAAAAAAAAAAAAAAAAAAAAAAAAAAAAAAAA">
                                      <p:cBhvr>
                                        <p:cTn id="20" dur="1000" fill="hold"/>
                                        <p:tgtEl>
                                          <p:spTgt spid="9"/>
                                        </p:tgtEl>
                                        <p:attrNameLst>
                                          <p:attrName>ppt_x</p:attrName>
                                          <p:attrName>ppt_y</p:attrName>
                                        </p:attrNameLst>
                                      </p:cBhvr>
                                      <p:rCtr x="17778" y="2160"/>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0" presetClass="path" presetSubtype="0" accel="50000" decel="50000" fill="hold" grpId="1" nodeType="withEffect">
                                  <p:stCondLst>
                                    <p:cond delay="0"/>
                                  </p:stCondLst>
                                  <p:childTnLst>
                                    <p:animMotion origin="layout" path="M 4.16667E-6 3.45679E-6 L 4.16667E-6 0.00031 C -0.00365 0.00617 -0.00712 0.01296 -0.01094 0.01913 C -0.01511 0.02623 -0.01684 0.02685 -0.02171 0.03302 C -0.02657 0.03919 -0.03091 0.04691 -0.03542 0.05401 C -0.03698 0.05617 -0.03889 0.05833 -0.04028 0.0608 C -0.04202 0.06419 -0.04341 0.06821 -0.04514 0.07129 C -0.04601 0.07284 -0.04723 0.07345 -0.04809 0.07469 C -0.04879 0.07592 -0.04948 0.07716 -0.05018 0.07839 C -0.06302 0.05555 -0.05504 0.0679 -0.09914 0.08179 C -0.10886 0.08487 -0.13924 0.11666 -0.14427 0.12191 C -0.15469 0.13302 -0.16563 0.14259 -0.1757 0.15493 C -0.17987 0.16018 -0.18421 0.16512 -0.18837 0.17068 C -0.20816 0.1966 -0.19219 0.17747 -0.20105 0.18827 C -0.19983 0.18919 -0.19862 0.19074 -0.19723 0.19166 C -0.19601 0.19259 -0.19445 0.19228 -0.19323 0.19352 C -0.1915 0.19475 -0.19011 0.19753 -0.18837 0.19876 C -0.18421 0.20123 -0.17987 0.20185 -0.1757 0.20401 C -0.16355 0.20926 -0.17414 0.20586 -0.16181 0.20926 C -0.13455 0.20185 -0.13525 0.20833 -0.11285 0.17777 C -0.10868 0.17191 -0.10452 0.16543 -0.10018 0.16018 L -0.09427 0.15339 C -0.09809 0.15216 -0.10209 0.14969 -0.10608 0.14969 C -0.11546 0.14969 -0.125 0.15092 -0.13438 0.15339 C -0.17535 0.16419 -0.15365 0.16142 -0.17362 0.16913 C -0.18351 0.17253 -0.19323 0.17685 -0.20313 0.17932 C -0.23941 0.18889 -0.22518 0.18611 -0.24532 0.18981 C -0.25799 0.18827 -0.27084 0.18703 -0.28351 0.18456 C -0.28907 0.18364 -0.3 0.17561 -0.304 0.17253 C -0.30799 0.16944 -0.31181 0.16635 -0.3158 0.16389 C -0.31875 0.16172 -0.32171 0.16049 -0.32466 0.15864 C -0.33629 0.15031 -0.33924 0.14722 -0.35018 0.13765 C -0.35487 0.13333 -0.35313 0.13611 -0.35608 0.13055 C -0.35643 0.12901 -0.35695 0.12716 -0.35695 0.12531 C -0.35695 0.11018 -0.3573 0.1037 -0.35417 0.09228 C -0.35348 0.09043 -0.35278 0.08889 -0.35209 0.08703 C -0.34966 0.07963 -0.35174 0.07993 -0.34914 0.07993 L -0.35018 0.08364 " pathEditMode="relative" rAng="0" ptsTypes="AAAAAAAAAAAAAAAAAAAAAAAAAAAAAAAAAAAAAA">
                                      <p:cBhvr>
                                        <p:cTn id="28" dur="1000" fill="hold"/>
                                        <p:tgtEl>
                                          <p:spTgt spid="12"/>
                                        </p:tgtEl>
                                        <p:attrNameLst>
                                          <p:attrName>ppt_x</p:attrName>
                                          <p:attrName>ppt_y</p:attrName>
                                        </p:attrNameLst>
                                      </p:cBhvr>
                                      <p:rCtr x="-17865" y="10463"/>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9" grpId="0" animBg="1"/>
      <p:bldP spid="9" grpId="1" animBg="1"/>
      <p:bldP spid="9"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26A4E-B1B4-3C4A-82B9-483513DFC384}"/>
              </a:ext>
            </a:extLst>
          </p:cNvPr>
          <p:cNvSpPr>
            <a:spLocks noGrp="1"/>
          </p:cNvSpPr>
          <p:nvPr>
            <p:ph type="title"/>
          </p:nvPr>
        </p:nvSpPr>
        <p:spPr/>
        <p:txBody>
          <a:bodyPr/>
          <a:lstStyle/>
          <a:p>
            <a:r>
              <a:rPr lang="en-US"/>
              <a:t>Summary</a:t>
            </a:r>
          </a:p>
        </p:txBody>
      </p:sp>
      <p:pic>
        <p:nvPicPr>
          <p:cNvPr id="5" name="Content Placeholder 4">
            <a:extLst>
              <a:ext uri="{FF2B5EF4-FFF2-40B4-BE49-F238E27FC236}">
                <a16:creationId xmlns:a16="http://schemas.microsoft.com/office/drawing/2014/main" id="{537F8181-D578-594F-9CEA-39CC0BF8B7DB}"/>
              </a:ext>
            </a:extLst>
          </p:cNvPr>
          <p:cNvPicPr>
            <a:picLocks noGrp="1" noChangeAspect="1"/>
          </p:cNvPicPr>
          <p:nvPr>
            <p:ph sz="quarter" idx="10"/>
          </p:nvPr>
        </p:nvPicPr>
        <p:blipFill>
          <a:blip r:embed="rId3"/>
          <a:stretch>
            <a:fillRect/>
          </a:stretch>
        </p:blipFill>
        <p:spPr>
          <a:xfrm>
            <a:off x="898087" y="1199863"/>
            <a:ext cx="7677955" cy="2743773"/>
          </a:xfrm>
        </p:spPr>
      </p:pic>
    </p:spTree>
    <p:extLst>
      <p:ext uri="{BB962C8B-B14F-4D97-AF65-F5344CB8AC3E}">
        <p14:creationId xmlns:p14="http://schemas.microsoft.com/office/powerpoint/2010/main" val="2598757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C3AE0B-2091-DE47-82E4-869BA9A0C141}"/>
              </a:ext>
            </a:extLst>
          </p:cNvPr>
          <p:cNvGrpSpPr/>
          <p:nvPr/>
        </p:nvGrpSpPr>
        <p:grpSpPr>
          <a:xfrm>
            <a:off x="5279883" y="732185"/>
            <a:ext cx="3815626" cy="3573791"/>
            <a:chOff x="2664187" y="1001310"/>
            <a:chExt cx="3815626" cy="3573791"/>
          </a:xfrm>
        </p:grpSpPr>
        <p:pic>
          <p:nvPicPr>
            <p:cNvPr id="5" name="Picture 4">
              <a:extLst>
                <a:ext uri="{FF2B5EF4-FFF2-40B4-BE49-F238E27FC236}">
                  <a16:creationId xmlns:a16="http://schemas.microsoft.com/office/drawing/2014/main" id="{27D69D17-A335-414E-BE3B-44913303A56B}"/>
                </a:ext>
              </a:extLst>
            </p:cNvPr>
            <p:cNvPicPr>
              <a:picLocks noChangeAspect="1"/>
            </p:cNvPicPr>
            <p:nvPr/>
          </p:nvPicPr>
          <p:blipFill>
            <a:blip r:embed="rId3"/>
            <a:stretch>
              <a:fillRect/>
            </a:stretch>
          </p:blipFill>
          <p:spPr>
            <a:xfrm>
              <a:off x="2664187" y="1001310"/>
              <a:ext cx="3815626" cy="3573791"/>
            </a:xfrm>
            <a:prstGeom prst="rect">
              <a:avLst/>
            </a:prstGeom>
          </p:spPr>
        </p:pic>
        <p:pic>
          <p:nvPicPr>
            <p:cNvPr id="6" name="Picture 5">
              <a:extLst>
                <a:ext uri="{FF2B5EF4-FFF2-40B4-BE49-F238E27FC236}">
                  <a16:creationId xmlns:a16="http://schemas.microsoft.com/office/drawing/2014/main" id="{F33A27B5-E968-4642-BF26-BEEC693F3963}"/>
                </a:ext>
              </a:extLst>
            </p:cNvPr>
            <p:cNvPicPr>
              <a:picLocks noChangeAspect="1"/>
            </p:cNvPicPr>
            <p:nvPr/>
          </p:nvPicPr>
          <p:blipFill>
            <a:blip r:embed="rId4"/>
            <a:stretch>
              <a:fillRect/>
            </a:stretch>
          </p:blipFill>
          <p:spPr>
            <a:xfrm>
              <a:off x="5691255" y="2978246"/>
              <a:ext cx="260096" cy="178816"/>
            </a:xfrm>
            <a:prstGeom prst="rect">
              <a:avLst/>
            </a:prstGeom>
          </p:spPr>
        </p:pic>
        <p:pic>
          <p:nvPicPr>
            <p:cNvPr id="7" name="Picture 6">
              <a:extLst>
                <a:ext uri="{FF2B5EF4-FFF2-40B4-BE49-F238E27FC236}">
                  <a16:creationId xmlns:a16="http://schemas.microsoft.com/office/drawing/2014/main" id="{C6DCAC3F-1FDC-4348-AE4F-404C8C0B24AA}"/>
                </a:ext>
              </a:extLst>
            </p:cNvPr>
            <p:cNvPicPr>
              <a:picLocks noChangeAspect="1"/>
            </p:cNvPicPr>
            <p:nvPr/>
          </p:nvPicPr>
          <p:blipFill>
            <a:blip r:embed="rId5"/>
            <a:stretch>
              <a:fillRect/>
            </a:stretch>
          </p:blipFill>
          <p:spPr>
            <a:xfrm>
              <a:off x="5055526" y="2939820"/>
              <a:ext cx="268224" cy="178816"/>
            </a:xfrm>
            <a:prstGeom prst="rect">
              <a:avLst/>
            </a:prstGeom>
          </p:spPr>
        </p:pic>
        <p:pic>
          <p:nvPicPr>
            <p:cNvPr id="8" name="Picture 7">
              <a:extLst>
                <a:ext uri="{FF2B5EF4-FFF2-40B4-BE49-F238E27FC236}">
                  <a16:creationId xmlns:a16="http://schemas.microsoft.com/office/drawing/2014/main" id="{53D056D4-9718-1442-9E67-EEAA58942FA6}"/>
                </a:ext>
              </a:extLst>
            </p:cNvPr>
            <p:cNvPicPr>
              <a:picLocks noChangeAspect="1"/>
            </p:cNvPicPr>
            <p:nvPr/>
          </p:nvPicPr>
          <p:blipFill>
            <a:blip r:embed="rId6"/>
            <a:stretch>
              <a:fillRect/>
            </a:stretch>
          </p:blipFill>
          <p:spPr>
            <a:xfrm>
              <a:off x="4500616" y="2888838"/>
              <a:ext cx="268224" cy="178816"/>
            </a:xfrm>
            <a:prstGeom prst="rect">
              <a:avLst/>
            </a:prstGeom>
          </p:spPr>
        </p:pic>
      </p:grpSp>
      <p:sp>
        <p:nvSpPr>
          <p:cNvPr id="2" name="Title 1">
            <a:extLst>
              <a:ext uri="{FF2B5EF4-FFF2-40B4-BE49-F238E27FC236}">
                <a16:creationId xmlns:a16="http://schemas.microsoft.com/office/drawing/2014/main" id="{B5496B59-A2E0-704F-AF3E-0F84AC59A7FC}"/>
              </a:ext>
            </a:extLst>
          </p:cNvPr>
          <p:cNvSpPr>
            <a:spLocks noGrp="1"/>
          </p:cNvSpPr>
          <p:nvPr>
            <p:ph type="title"/>
          </p:nvPr>
        </p:nvSpPr>
        <p:spPr/>
        <p:txBody>
          <a:bodyPr/>
          <a:lstStyle/>
          <a:p>
            <a:r>
              <a:rPr lang="en-US"/>
              <a:t>Choosing noise scales</a:t>
            </a:r>
          </a:p>
        </p:txBody>
      </p:sp>
      <p:sp>
        <p:nvSpPr>
          <p:cNvPr id="3" name="Content Placeholder 2">
            <a:extLst>
              <a:ext uri="{FF2B5EF4-FFF2-40B4-BE49-F238E27FC236}">
                <a16:creationId xmlns:a16="http://schemas.microsoft.com/office/drawing/2014/main" id="{3EF6D21C-517B-C84D-9311-CB33939F3534}"/>
              </a:ext>
            </a:extLst>
          </p:cNvPr>
          <p:cNvSpPr>
            <a:spLocks noGrp="1"/>
          </p:cNvSpPr>
          <p:nvPr>
            <p:ph sz="quarter" idx="10"/>
          </p:nvPr>
        </p:nvSpPr>
        <p:spPr>
          <a:xfrm>
            <a:off x="955684" y="908685"/>
            <a:ext cx="4198208" cy="3759042"/>
          </a:xfrm>
        </p:spPr>
        <p:txBody>
          <a:bodyPr/>
          <a:lstStyle/>
          <a:p>
            <a:pPr>
              <a:buFont typeface="Arial" panose="020B0604020202020204" pitchFamily="34" charset="0"/>
              <a:buChar char="•"/>
            </a:pPr>
            <a:r>
              <a:rPr lang="en-US" b="1"/>
              <a:t>Key intuition:</a:t>
            </a:r>
            <a:r>
              <a:rPr lang="en-US"/>
              <a:t> adjacent noise scales should have sufficient overlap to facilitate transitioning across noise scales in annealed Langevin dynamics.</a:t>
            </a:r>
          </a:p>
          <a:p>
            <a:pPr>
              <a:buFont typeface="Arial" panose="020B0604020202020204" pitchFamily="34" charset="0"/>
              <a:buChar char="•"/>
            </a:pPr>
            <a:r>
              <a:rPr lang="en-US"/>
              <a:t>A geometric progression with sufficient length.</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11" name="Freeform 10">
            <a:extLst>
              <a:ext uri="{FF2B5EF4-FFF2-40B4-BE49-F238E27FC236}">
                <a16:creationId xmlns:a16="http://schemas.microsoft.com/office/drawing/2014/main" id="{4027D32A-C30C-874C-830B-FE2A820F370A}"/>
              </a:ext>
            </a:extLst>
          </p:cNvPr>
          <p:cNvSpPr/>
          <p:nvPr/>
        </p:nvSpPr>
        <p:spPr>
          <a:xfrm>
            <a:off x="7018135" y="2026956"/>
            <a:ext cx="956706" cy="568325"/>
          </a:xfrm>
          <a:custGeom>
            <a:avLst/>
            <a:gdLst>
              <a:gd name="connsiteX0" fmla="*/ 454276 w 956706"/>
              <a:gd name="connsiteY0" fmla="*/ 0 h 568325"/>
              <a:gd name="connsiteX1" fmla="*/ 454276 w 956706"/>
              <a:gd name="connsiteY1" fmla="*/ 0 h 568325"/>
              <a:gd name="connsiteX2" fmla="*/ 409826 w 956706"/>
              <a:gd name="connsiteY2" fmla="*/ 25400 h 568325"/>
              <a:gd name="connsiteX3" fmla="*/ 400301 w 956706"/>
              <a:gd name="connsiteY3" fmla="*/ 31750 h 568325"/>
              <a:gd name="connsiteX4" fmla="*/ 393951 w 956706"/>
              <a:gd name="connsiteY4" fmla="*/ 41275 h 568325"/>
              <a:gd name="connsiteX5" fmla="*/ 384426 w 956706"/>
              <a:gd name="connsiteY5" fmla="*/ 44450 h 568325"/>
              <a:gd name="connsiteX6" fmla="*/ 378076 w 956706"/>
              <a:gd name="connsiteY6" fmla="*/ 63500 h 568325"/>
              <a:gd name="connsiteX7" fmla="*/ 371726 w 956706"/>
              <a:gd name="connsiteY7" fmla="*/ 73025 h 568325"/>
              <a:gd name="connsiteX8" fmla="*/ 368551 w 956706"/>
              <a:gd name="connsiteY8" fmla="*/ 82550 h 568325"/>
              <a:gd name="connsiteX9" fmla="*/ 346326 w 956706"/>
              <a:gd name="connsiteY9" fmla="*/ 111125 h 568325"/>
              <a:gd name="connsiteX10" fmla="*/ 339976 w 956706"/>
              <a:gd name="connsiteY10" fmla="*/ 120650 h 568325"/>
              <a:gd name="connsiteX11" fmla="*/ 330451 w 956706"/>
              <a:gd name="connsiteY11" fmla="*/ 130175 h 568325"/>
              <a:gd name="connsiteX12" fmla="*/ 308226 w 956706"/>
              <a:gd name="connsiteY12" fmla="*/ 155575 h 568325"/>
              <a:gd name="connsiteX13" fmla="*/ 298701 w 956706"/>
              <a:gd name="connsiteY13" fmla="*/ 174625 h 568325"/>
              <a:gd name="connsiteX14" fmla="*/ 295526 w 956706"/>
              <a:gd name="connsiteY14" fmla="*/ 184150 h 568325"/>
              <a:gd name="connsiteX15" fmla="*/ 289176 w 956706"/>
              <a:gd name="connsiteY15" fmla="*/ 193675 h 568325"/>
              <a:gd name="connsiteX16" fmla="*/ 282826 w 956706"/>
              <a:gd name="connsiteY16" fmla="*/ 212725 h 568325"/>
              <a:gd name="connsiteX17" fmla="*/ 257426 w 956706"/>
              <a:gd name="connsiteY17" fmla="*/ 250825 h 568325"/>
              <a:gd name="connsiteX18" fmla="*/ 251076 w 956706"/>
              <a:gd name="connsiteY18" fmla="*/ 260350 h 568325"/>
              <a:gd name="connsiteX19" fmla="*/ 241551 w 956706"/>
              <a:gd name="connsiteY19" fmla="*/ 266700 h 568325"/>
              <a:gd name="connsiteX20" fmla="*/ 225676 w 956706"/>
              <a:gd name="connsiteY20" fmla="*/ 295275 h 568325"/>
              <a:gd name="connsiteX21" fmla="*/ 219326 w 956706"/>
              <a:gd name="connsiteY21" fmla="*/ 304800 h 568325"/>
              <a:gd name="connsiteX22" fmla="*/ 209801 w 956706"/>
              <a:gd name="connsiteY22" fmla="*/ 314325 h 568325"/>
              <a:gd name="connsiteX23" fmla="*/ 190751 w 956706"/>
              <a:gd name="connsiteY23" fmla="*/ 342900 h 568325"/>
              <a:gd name="connsiteX24" fmla="*/ 159001 w 956706"/>
              <a:gd name="connsiteY24" fmla="*/ 390525 h 568325"/>
              <a:gd name="connsiteX25" fmla="*/ 152651 w 956706"/>
              <a:gd name="connsiteY25" fmla="*/ 400050 h 568325"/>
              <a:gd name="connsiteX26" fmla="*/ 149476 w 956706"/>
              <a:gd name="connsiteY26" fmla="*/ 409575 h 568325"/>
              <a:gd name="connsiteX27" fmla="*/ 139951 w 956706"/>
              <a:gd name="connsiteY27" fmla="*/ 419100 h 568325"/>
              <a:gd name="connsiteX28" fmla="*/ 133601 w 956706"/>
              <a:gd name="connsiteY28" fmla="*/ 428625 h 568325"/>
              <a:gd name="connsiteX29" fmla="*/ 124076 w 956706"/>
              <a:gd name="connsiteY29" fmla="*/ 431800 h 568325"/>
              <a:gd name="connsiteX30" fmla="*/ 120901 w 956706"/>
              <a:gd name="connsiteY30" fmla="*/ 441325 h 568325"/>
              <a:gd name="connsiteX31" fmla="*/ 111376 w 956706"/>
              <a:gd name="connsiteY31" fmla="*/ 444500 h 568325"/>
              <a:gd name="connsiteX32" fmla="*/ 101851 w 956706"/>
              <a:gd name="connsiteY32" fmla="*/ 450850 h 568325"/>
              <a:gd name="connsiteX33" fmla="*/ 76451 w 956706"/>
              <a:gd name="connsiteY33" fmla="*/ 473075 h 568325"/>
              <a:gd name="connsiteX34" fmla="*/ 66926 w 956706"/>
              <a:gd name="connsiteY34" fmla="*/ 476250 h 568325"/>
              <a:gd name="connsiteX35" fmla="*/ 47876 w 956706"/>
              <a:gd name="connsiteY35" fmla="*/ 488950 h 568325"/>
              <a:gd name="connsiteX36" fmla="*/ 28826 w 956706"/>
              <a:gd name="connsiteY36" fmla="*/ 495300 h 568325"/>
              <a:gd name="connsiteX37" fmla="*/ 19301 w 956706"/>
              <a:gd name="connsiteY37" fmla="*/ 498475 h 568325"/>
              <a:gd name="connsiteX38" fmla="*/ 9776 w 956706"/>
              <a:gd name="connsiteY38" fmla="*/ 508000 h 568325"/>
              <a:gd name="connsiteX39" fmla="*/ 9776 w 956706"/>
              <a:gd name="connsiteY39" fmla="*/ 514350 h 568325"/>
              <a:gd name="connsiteX40" fmla="*/ 57401 w 956706"/>
              <a:gd name="connsiteY40" fmla="*/ 511175 h 568325"/>
              <a:gd name="connsiteX41" fmla="*/ 73276 w 956706"/>
              <a:gd name="connsiteY41" fmla="*/ 508000 h 568325"/>
              <a:gd name="connsiteX42" fmla="*/ 139951 w 956706"/>
              <a:gd name="connsiteY42" fmla="*/ 511175 h 568325"/>
              <a:gd name="connsiteX43" fmla="*/ 209801 w 956706"/>
              <a:gd name="connsiteY43" fmla="*/ 517525 h 568325"/>
              <a:gd name="connsiteX44" fmla="*/ 228851 w 956706"/>
              <a:gd name="connsiteY44" fmla="*/ 520700 h 568325"/>
              <a:gd name="connsiteX45" fmla="*/ 238376 w 956706"/>
              <a:gd name="connsiteY45" fmla="*/ 523875 h 568325"/>
              <a:gd name="connsiteX46" fmla="*/ 276476 w 956706"/>
              <a:gd name="connsiteY46" fmla="*/ 527050 h 568325"/>
              <a:gd name="connsiteX47" fmla="*/ 470151 w 956706"/>
              <a:gd name="connsiteY47" fmla="*/ 527050 h 568325"/>
              <a:gd name="connsiteX48" fmla="*/ 479676 w 956706"/>
              <a:gd name="connsiteY48" fmla="*/ 530225 h 568325"/>
              <a:gd name="connsiteX49" fmla="*/ 505076 w 956706"/>
              <a:gd name="connsiteY49" fmla="*/ 536575 h 568325"/>
              <a:gd name="connsiteX50" fmla="*/ 517776 w 956706"/>
              <a:gd name="connsiteY50" fmla="*/ 539750 h 568325"/>
              <a:gd name="connsiteX51" fmla="*/ 536826 w 956706"/>
              <a:gd name="connsiteY51" fmla="*/ 546100 h 568325"/>
              <a:gd name="connsiteX52" fmla="*/ 546351 w 956706"/>
              <a:gd name="connsiteY52" fmla="*/ 549275 h 568325"/>
              <a:gd name="connsiteX53" fmla="*/ 600326 w 956706"/>
              <a:gd name="connsiteY53" fmla="*/ 552450 h 568325"/>
              <a:gd name="connsiteX54" fmla="*/ 619376 w 956706"/>
              <a:gd name="connsiteY54" fmla="*/ 555625 h 568325"/>
              <a:gd name="connsiteX55" fmla="*/ 635251 w 956706"/>
              <a:gd name="connsiteY55" fmla="*/ 558800 h 568325"/>
              <a:gd name="connsiteX56" fmla="*/ 832101 w 956706"/>
              <a:gd name="connsiteY56" fmla="*/ 565150 h 568325"/>
              <a:gd name="connsiteX57" fmla="*/ 927351 w 956706"/>
              <a:gd name="connsiteY57" fmla="*/ 568325 h 568325"/>
              <a:gd name="connsiteX58" fmla="*/ 955926 w 956706"/>
              <a:gd name="connsiteY58" fmla="*/ 565150 h 568325"/>
              <a:gd name="connsiteX59" fmla="*/ 943226 w 956706"/>
              <a:gd name="connsiteY59" fmla="*/ 561975 h 568325"/>
              <a:gd name="connsiteX60" fmla="*/ 924176 w 956706"/>
              <a:gd name="connsiteY60" fmla="*/ 549275 h 568325"/>
              <a:gd name="connsiteX61" fmla="*/ 908301 w 956706"/>
              <a:gd name="connsiteY61" fmla="*/ 536575 h 568325"/>
              <a:gd name="connsiteX62" fmla="*/ 889251 w 956706"/>
              <a:gd name="connsiteY62" fmla="*/ 523875 h 568325"/>
              <a:gd name="connsiteX63" fmla="*/ 870201 w 956706"/>
              <a:gd name="connsiteY63" fmla="*/ 508000 h 568325"/>
              <a:gd name="connsiteX64" fmla="*/ 857501 w 956706"/>
              <a:gd name="connsiteY64" fmla="*/ 488950 h 568325"/>
              <a:gd name="connsiteX65" fmla="*/ 847976 w 956706"/>
              <a:gd name="connsiteY65" fmla="*/ 482600 h 568325"/>
              <a:gd name="connsiteX66" fmla="*/ 838451 w 956706"/>
              <a:gd name="connsiteY66" fmla="*/ 479425 h 568325"/>
              <a:gd name="connsiteX67" fmla="*/ 819401 w 956706"/>
              <a:gd name="connsiteY67" fmla="*/ 466725 h 568325"/>
              <a:gd name="connsiteX68" fmla="*/ 800351 w 956706"/>
              <a:gd name="connsiteY68" fmla="*/ 454025 h 568325"/>
              <a:gd name="connsiteX69" fmla="*/ 790826 w 956706"/>
              <a:gd name="connsiteY69" fmla="*/ 447675 h 568325"/>
              <a:gd name="connsiteX70" fmla="*/ 778126 w 956706"/>
              <a:gd name="connsiteY70" fmla="*/ 428625 h 568325"/>
              <a:gd name="connsiteX71" fmla="*/ 771776 w 956706"/>
              <a:gd name="connsiteY71" fmla="*/ 419100 h 568325"/>
              <a:gd name="connsiteX72" fmla="*/ 755901 w 956706"/>
              <a:gd name="connsiteY72" fmla="*/ 390525 h 568325"/>
              <a:gd name="connsiteX73" fmla="*/ 746376 w 956706"/>
              <a:gd name="connsiteY73" fmla="*/ 384175 h 568325"/>
              <a:gd name="connsiteX74" fmla="*/ 730501 w 956706"/>
              <a:gd name="connsiteY74" fmla="*/ 355600 h 568325"/>
              <a:gd name="connsiteX75" fmla="*/ 724151 w 956706"/>
              <a:gd name="connsiteY75" fmla="*/ 346075 h 568325"/>
              <a:gd name="connsiteX76" fmla="*/ 717801 w 956706"/>
              <a:gd name="connsiteY76" fmla="*/ 336550 h 568325"/>
              <a:gd name="connsiteX77" fmla="*/ 708276 w 956706"/>
              <a:gd name="connsiteY77" fmla="*/ 330200 h 568325"/>
              <a:gd name="connsiteX78" fmla="*/ 705101 w 956706"/>
              <a:gd name="connsiteY78" fmla="*/ 320675 h 568325"/>
              <a:gd name="connsiteX79" fmla="*/ 692401 w 956706"/>
              <a:gd name="connsiteY79" fmla="*/ 301625 h 568325"/>
              <a:gd name="connsiteX80" fmla="*/ 689226 w 956706"/>
              <a:gd name="connsiteY80" fmla="*/ 292100 h 568325"/>
              <a:gd name="connsiteX81" fmla="*/ 676526 w 956706"/>
              <a:gd name="connsiteY81" fmla="*/ 273050 h 568325"/>
              <a:gd name="connsiteX82" fmla="*/ 667001 w 956706"/>
              <a:gd name="connsiteY82" fmla="*/ 254000 h 568325"/>
              <a:gd name="connsiteX83" fmla="*/ 663826 w 956706"/>
              <a:gd name="connsiteY83" fmla="*/ 244475 h 568325"/>
              <a:gd name="connsiteX84" fmla="*/ 651126 w 956706"/>
              <a:gd name="connsiteY84" fmla="*/ 225425 h 568325"/>
              <a:gd name="connsiteX85" fmla="*/ 641601 w 956706"/>
              <a:gd name="connsiteY85" fmla="*/ 206375 h 568325"/>
              <a:gd name="connsiteX86" fmla="*/ 635251 w 956706"/>
              <a:gd name="connsiteY86" fmla="*/ 187325 h 568325"/>
              <a:gd name="connsiteX87" fmla="*/ 628901 w 956706"/>
              <a:gd name="connsiteY87" fmla="*/ 177800 h 568325"/>
              <a:gd name="connsiteX88" fmla="*/ 625726 w 956706"/>
              <a:gd name="connsiteY88" fmla="*/ 168275 h 568325"/>
              <a:gd name="connsiteX89" fmla="*/ 613026 w 956706"/>
              <a:gd name="connsiteY89" fmla="*/ 149225 h 568325"/>
              <a:gd name="connsiteX90" fmla="*/ 593976 w 956706"/>
              <a:gd name="connsiteY90" fmla="*/ 120650 h 568325"/>
              <a:gd name="connsiteX91" fmla="*/ 587626 w 956706"/>
              <a:gd name="connsiteY91" fmla="*/ 111125 h 568325"/>
              <a:gd name="connsiteX92" fmla="*/ 574926 w 956706"/>
              <a:gd name="connsiteY92" fmla="*/ 95250 h 568325"/>
              <a:gd name="connsiteX93" fmla="*/ 568576 w 956706"/>
              <a:gd name="connsiteY93" fmla="*/ 85725 h 568325"/>
              <a:gd name="connsiteX94" fmla="*/ 559051 w 956706"/>
              <a:gd name="connsiteY94" fmla="*/ 79375 h 568325"/>
              <a:gd name="connsiteX95" fmla="*/ 546351 w 956706"/>
              <a:gd name="connsiteY95" fmla="*/ 63500 h 568325"/>
              <a:gd name="connsiteX96" fmla="*/ 533651 w 956706"/>
              <a:gd name="connsiteY96" fmla="*/ 47625 h 568325"/>
              <a:gd name="connsiteX97" fmla="*/ 517776 w 956706"/>
              <a:gd name="connsiteY97" fmla="*/ 28575 h 568325"/>
              <a:gd name="connsiteX98" fmla="*/ 479676 w 956706"/>
              <a:gd name="connsiteY98" fmla="*/ 9525 h 568325"/>
              <a:gd name="connsiteX99" fmla="*/ 460626 w 956706"/>
              <a:gd name="connsiteY99" fmla="*/ 3175 h 568325"/>
              <a:gd name="connsiteX100" fmla="*/ 451101 w 956706"/>
              <a:gd name="connsiteY100" fmla="*/ 0 h 568325"/>
              <a:gd name="connsiteX101" fmla="*/ 454276 w 956706"/>
              <a:gd name="connsiteY101"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6706" h="568325">
                <a:moveTo>
                  <a:pt x="454276" y="0"/>
                </a:moveTo>
                <a:lnTo>
                  <a:pt x="454276" y="0"/>
                </a:lnTo>
                <a:cubicBezTo>
                  <a:pt x="422050" y="16113"/>
                  <a:pt x="436752" y="7449"/>
                  <a:pt x="409826" y="25400"/>
                </a:cubicBezTo>
                <a:lnTo>
                  <a:pt x="400301" y="31750"/>
                </a:lnTo>
                <a:cubicBezTo>
                  <a:pt x="398184" y="34925"/>
                  <a:pt x="396931" y="38891"/>
                  <a:pt x="393951" y="41275"/>
                </a:cubicBezTo>
                <a:cubicBezTo>
                  <a:pt x="391338" y="43366"/>
                  <a:pt x="386371" y="41727"/>
                  <a:pt x="384426" y="44450"/>
                </a:cubicBezTo>
                <a:cubicBezTo>
                  <a:pt x="380535" y="49897"/>
                  <a:pt x="381789" y="57931"/>
                  <a:pt x="378076" y="63500"/>
                </a:cubicBezTo>
                <a:cubicBezTo>
                  <a:pt x="375959" y="66675"/>
                  <a:pt x="373433" y="69612"/>
                  <a:pt x="371726" y="73025"/>
                </a:cubicBezTo>
                <a:cubicBezTo>
                  <a:pt x="370229" y="76018"/>
                  <a:pt x="370176" y="79624"/>
                  <a:pt x="368551" y="82550"/>
                </a:cubicBezTo>
                <a:cubicBezTo>
                  <a:pt x="352502" y="111439"/>
                  <a:pt x="361753" y="92613"/>
                  <a:pt x="346326" y="111125"/>
                </a:cubicBezTo>
                <a:cubicBezTo>
                  <a:pt x="343883" y="114056"/>
                  <a:pt x="342419" y="117719"/>
                  <a:pt x="339976" y="120650"/>
                </a:cubicBezTo>
                <a:cubicBezTo>
                  <a:pt x="337101" y="124099"/>
                  <a:pt x="333208" y="126631"/>
                  <a:pt x="330451" y="130175"/>
                </a:cubicBezTo>
                <a:cubicBezTo>
                  <a:pt x="310505" y="155819"/>
                  <a:pt x="326665" y="143282"/>
                  <a:pt x="308226" y="155575"/>
                </a:cubicBezTo>
                <a:cubicBezTo>
                  <a:pt x="300246" y="179516"/>
                  <a:pt x="311011" y="150006"/>
                  <a:pt x="298701" y="174625"/>
                </a:cubicBezTo>
                <a:cubicBezTo>
                  <a:pt x="297204" y="177618"/>
                  <a:pt x="297023" y="181157"/>
                  <a:pt x="295526" y="184150"/>
                </a:cubicBezTo>
                <a:cubicBezTo>
                  <a:pt x="293819" y="187563"/>
                  <a:pt x="290726" y="190188"/>
                  <a:pt x="289176" y="193675"/>
                </a:cubicBezTo>
                <a:cubicBezTo>
                  <a:pt x="286458" y="199792"/>
                  <a:pt x="286539" y="207156"/>
                  <a:pt x="282826" y="212725"/>
                </a:cubicBezTo>
                <a:lnTo>
                  <a:pt x="257426" y="250825"/>
                </a:lnTo>
                <a:cubicBezTo>
                  <a:pt x="255309" y="254000"/>
                  <a:pt x="254251" y="258233"/>
                  <a:pt x="251076" y="260350"/>
                </a:cubicBezTo>
                <a:lnTo>
                  <a:pt x="241551" y="266700"/>
                </a:lnTo>
                <a:cubicBezTo>
                  <a:pt x="235963" y="283465"/>
                  <a:pt x="240232" y="273440"/>
                  <a:pt x="225676" y="295275"/>
                </a:cubicBezTo>
                <a:cubicBezTo>
                  <a:pt x="223559" y="298450"/>
                  <a:pt x="222024" y="302102"/>
                  <a:pt x="219326" y="304800"/>
                </a:cubicBezTo>
                <a:cubicBezTo>
                  <a:pt x="216151" y="307975"/>
                  <a:pt x="212558" y="310781"/>
                  <a:pt x="209801" y="314325"/>
                </a:cubicBezTo>
                <a:lnTo>
                  <a:pt x="190751" y="342900"/>
                </a:lnTo>
                <a:lnTo>
                  <a:pt x="159001" y="390525"/>
                </a:lnTo>
                <a:cubicBezTo>
                  <a:pt x="156884" y="393700"/>
                  <a:pt x="153858" y="396430"/>
                  <a:pt x="152651" y="400050"/>
                </a:cubicBezTo>
                <a:cubicBezTo>
                  <a:pt x="151593" y="403225"/>
                  <a:pt x="151332" y="406790"/>
                  <a:pt x="149476" y="409575"/>
                </a:cubicBezTo>
                <a:cubicBezTo>
                  <a:pt x="146985" y="413311"/>
                  <a:pt x="142826" y="415651"/>
                  <a:pt x="139951" y="419100"/>
                </a:cubicBezTo>
                <a:cubicBezTo>
                  <a:pt x="137508" y="422031"/>
                  <a:pt x="136581" y="426241"/>
                  <a:pt x="133601" y="428625"/>
                </a:cubicBezTo>
                <a:cubicBezTo>
                  <a:pt x="130988" y="430716"/>
                  <a:pt x="127251" y="430742"/>
                  <a:pt x="124076" y="431800"/>
                </a:cubicBezTo>
                <a:cubicBezTo>
                  <a:pt x="123018" y="434975"/>
                  <a:pt x="123268" y="438958"/>
                  <a:pt x="120901" y="441325"/>
                </a:cubicBezTo>
                <a:cubicBezTo>
                  <a:pt x="118534" y="443692"/>
                  <a:pt x="114369" y="443003"/>
                  <a:pt x="111376" y="444500"/>
                </a:cubicBezTo>
                <a:cubicBezTo>
                  <a:pt x="107963" y="446207"/>
                  <a:pt x="105026" y="448733"/>
                  <a:pt x="101851" y="450850"/>
                </a:cubicBezTo>
                <a:cubicBezTo>
                  <a:pt x="94443" y="461962"/>
                  <a:pt x="92326" y="467783"/>
                  <a:pt x="76451" y="473075"/>
                </a:cubicBezTo>
                <a:cubicBezTo>
                  <a:pt x="73276" y="474133"/>
                  <a:pt x="69852" y="474625"/>
                  <a:pt x="66926" y="476250"/>
                </a:cubicBezTo>
                <a:cubicBezTo>
                  <a:pt x="60255" y="479956"/>
                  <a:pt x="55116" y="486537"/>
                  <a:pt x="47876" y="488950"/>
                </a:cubicBezTo>
                <a:lnTo>
                  <a:pt x="28826" y="495300"/>
                </a:lnTo>
                <a:lnTo>
                  <a:pt x="19301" y="498475"/>
                </a:lnTo>
                <a:cubicBezTo>
                  <a:pt x="16126" y="501650"/>
                  <a:pt x="13512" y="505509"/>
                  <a:pt x="9776" y="508000"/>
                </a:cubicBezTo>
                <a:cubicBezTo>
                  <a:pt x="1309" y="513644"/>
                  <a:pt x="-7157" y="508706"/>
                  <a:pt x="9776" y="514350"/>
                </a:cubicBezTo>
                <a:cubicBezTo>
                  <a:pt x="25651" y="513292"/>
                  <a:pt x="41570" y="512758"/>
                  <a:pt x="57401" y="511175"/>
                </a:cubicBezTo>
                <a:cubicBezTo>
                  <a:pt x="62771" y="510638"/>
                  <a:pt x="67880" y="508000"/>
                  <a:pt x="73276" y="508000"/>
                </a:cubicBezTo>
                <a:cubicBezTo>
                  <a:pt x="95526" y="508000"/>
                  <a:pt x="117726" y="510117"/>
                  <a:pt x="139951" y="511175"/>
                </a:cubicBezTo>
                <a:cubicBezTo>
                  <a:pt x="177922" y="518769"/>
                  <a:pt x="135665" y="511078"/>
                  <a:pt x="209801" y="517525"/>
                </a:cubicBezTo>
                <a:cubicBezTo>
                  <a:pt x="216214" y="518083"/>
                  <a:pt x="222567" y="519303"/>
                  <a:pt x="228851" y="520700"/>
                </a:cubicBezTo>
                <a:cubicBezTo>
                  <a:pt x="232118" y="521426"/>
                  <a:pt x="235059" y="523433"/>
                  <a:pt x="238376" y="523875"/>
                </a:cubicBezTo>
                <a:cubicBezTo>
                  <a:pt x="251008" y="525559"/>
                  <a:pt x="263776" y="525992"/>
                  <a:pt x="276476" y="527050"/>
                </a:cubicBezTo>
                <a:cubicBezTo>
                  <a:pt x="368217" y="523992"/>
                  <a:pt x="377500" y="521600"/>
                  <a:pt x="470151" y="527050"/>
                </a:cubicBezTo>
                <a:cubicBezTo>
                  <a:pt x="473492" y="527247"/>
                  <a:pt x="476447" y="529344"/>
                  <a:pt x="479676" y="530225"/>
                </a:cubicBezTo>
                <a:cubicBezTo>
                  <a:pt x="488096" y="532521"/>
                  <a:pt x="496609" y="534458"/>
                  <a:pt x="505076" y="536575"/>
                </a:cubicBezTo>
                <a:cubicBezTo>
                  <a:pt x="509309" y="537633"/>
                  <a:pt x="513636" y="538370"/>
                  <a:pt x="517776" y="539750"/>
                </a:cubicBezTo>
                <a:lnTo>
                  <a:pt x="536826" y="546100"/>
                </a:lnTo>
                <a:cubicBezTo>
                  <a:pt x="540001" y="547158"/>
                  <a:pt x="543010" y="549078"/>
                  <a:pt x="546351" y="549275"/>
                </a:cubicBezTo>
                <a:lnTo>
                  <a:pt x="600326" y="552450"/>
                </a:lnTo>
                <a:lnTo>
                  <a:pt x="619376" y="555625"/>
                </a:lnTo>
                <a:cubicBezTo>
                  <a:pt x="624685" y="556590"/>
                  <a:pt x="629879" y="558288"/>
                  <a:pt x="635251" y="558800"/>
                </a:cubicBezTo>
                <a:cubicBezTo>
                  <a:pt x="691208" y="564129"/>
                  <a:pt x="793775" y="564141"/>
                  <a:pt x="832101" y="565150"/>
                </a:cubicBezTo>
                <a:lnTo>
                  <a:pt x="927351" y="568325"/>
                </a:lnTo>
                <a:cubicBezTo>
                  <a:pt x="936876" y="567267"/>
                  <a:pt x="947028" y="568709"/>
                  <a:pt x="955926" y="565150"/>
                </a:cubicBezTo>
                <a:cubicBezTo>
                  <a:pt x="959978" y="563529"/>
                  <a:pt x="947129" y="563926"/>
                  <a:pt x="943226" y="561975"/>
                </a:cubicBezTo>
                <a:cubicBezTo>
                  <a:pt x="936400" y="558562"/>
                  <a:pt x="930135" y="554043"/>
                  <a:pt x="924176" y="549275"/>
                </a:cubicBezTo>
                <a:cubicBezTo>
                  <a:pt x="918884" y="545042"/>
                  <a:pt x="913782" y="540561"/>
                  <a:pt x="908301" y="536575"/>
                </a:cubicBezTo>
                <a:cubicBezTo>
                  <a:pt x="902129" y="532086"/>
                  <a:pt x="894647" y="529271"/>
                  <a:pt x="889251" y="523875"/>
                </a:cubicBezTo>
                <a:cubicBezTo>
                  <a:pt x="877028" y="511652"/>
                  <a:pt x="883462" y="516841"/>
                  <a:pt x="870201" y="508000"/>
                </a:cubicBezTo>
                <a:cubicBezTo>
                  <a:pt x="865968" y="501650"/>
                  <a:pt x="863851" y="493183"/>
                  <a:pt x="857501" y="488950"/>
                </a:cubicBezTo>
                <a:cubicBezTo>
                  <a:pt x="854326" y="486833"/>
                  <a:pt x="851389" y="484307"/>
                  <a:pt x="847976" y="482600"/>
                </a:cubicBezTo>
                <a:cubicBezTo>
                  <a:pt x="844983" y="481103"/>
                  <a:pt x="841377" y="481050"/>
                  <a:pt x="838451" y="479425"/>
                </a:cubicBezTo>
                <a:cubicBezTo>
                  <a:pt x="831780" y="475719"/>
                  <a:pt x="825751" y="470958"/>
                  <a:pt x="819401" y="466725"/>
                </a:cubicBezTo>
                <a:lnTo>
                  <a:pt x="800351" y="454025"/>
                </a:lnTo>
                <a:lnTo>
                  <a:pt x="790826" y="447675"/>
                </a:lnTo>
                <a:lnTo>
                  <a:pt x="778126" y="428625"/>
                </a:lnTo>
                <a:cubicBezTo>
                  <a:pt x="776009" y="425450"/>
                  <a:pt x="772983" y="422720"/>
                  <a:pt x="771776" y="419100"/>
                </a:cubicBezTo>
                <a:cubicBezTo>
                  <a:pt x="768467" y="409174"/>
                  <a:pt x="765259" y="396763"/>
                  <a:pt x="755901" y="390525"/>
                </a:cubicBezTo>
                <a:lnTo>
                  <a:pt x="746376" y="384175"/>
                </a:lnTo>
                <a:cubicBezTo>
                  <a:pt x="740788" y="367410"/>
                  <a:pt x="745057" y="377435"/>
                  <a:pt x="730501" y="355600"/>
                </a:cubicBezTo>
                <a:lnTo>
                  <a:pt x="724151" y="346075"/>
                </a:lnTo>
                <a:cubicBezTo>
                  <a:pt x="722034" y="342900"/>
                  <a:pt x="720976" y="338667"/>
                  <a:pt x="717801" y="336550"/>
                </a:cubicBezTo>
                <a:lnTo>
                  <a:pt x="708276" y="330200"/>
                </a:lnTo>
                <a:cubicBezTo>
                  <a:pt x="707218" y="327025"/>
                  <a:pt x="706726" y="323601"/>
                  <a:pt x="705101" y="320675"/>
                </a:cubicBezTo>
                <a:cubicBezTo>
                  <a:pt x="701395" y="314004"/>
                  <a:pt x="694814" y="308865"/>
                  <a:pt x="692401" y="301625"/>
                </a:cubicBezTo>
                <a:cubicBezTo>
                  <a:pt x="691343" y="298450"/>
                  <a:pt x="690851" y="295026"/>
                  <a:pt x="689226" y="292100"/>
                </a:cubicBezTo>
                <a:cubicBezTo>
                  <a:pt x="685520" y="285429"/>
                  <a:pt x="678939" y="280290"/>
                  <a:pt x="676526" y="273050"/>
                </a:cubicBezTo>
                <a:cubicBezTo>
                  <a:pt x="668546" y="249109"/>
                  <a:pt x="679311" y="278619"/>
                  <a:pt x="667001" y="254000"/>
                </a:cubicBezTo>
                <a:cubicBezTo>
                  <a:pt x="665504" y="251007"/>
                  <a:pt x="665451" y="247401"/>
                  <a:pt x="663826" y="244475"/>
                </a:cubicBezTo>
                <a:cubicBezTo>
                  <a:pt x="660120" y="237804"/>
                  <a:pt x="653539" y="232665"/>
                  <a:pt x="651126" y="225425"/>
                </a:cubicBezTo>
                <a:cubicBezTo>
                  <a:pt x="639547" y="190687"/>
                  <a:pt x="658014" y="243304"/>
                  <a:pt x="641601" y="206375"/>
                </a:cubicBezTo>
                <a:cubicBezTo>
                  <a:pt x="638883" y="200258"/>
                  <a:pt x="638964" y="192894"/>
                  <a:pt x="635251" y="187325"/>
                </a:cubicBezTo>
                <a:cubicBezTo>
                  <a:pt x="633134" y="184150"/>
                  <a:pt x="630608" y="181213"/>
                  <a:pt x="628901" y="177800"/>
                </a:cubicBezTo>
                <a:cubicBezTo>
                  <a:pt x="627404" y="174807"/>
                  <a:pt x="627351" y="171201"/>
                  <a:pt x="625726" y="168275"/>
                </a:cubicBezTo>
                <a:cubicBezTo>
                  <a:pt x="622020" y="161604"/>
                  <a:pt x="617259" y="155575"/>
                  <a:pt x="613026" y="149225"/>
                </a:cubicBezTo>
                <a:lnTo>
                  <a:pt x="593976" y="120650"/>
                </a:lnTo>
                <a:cubicBezTo>
                  <a:pt x="591859" y="117475"/>
                  <a:pt x="588833" y="114745"/>
                  <a:pt x="587626" y="111125"/>
                </a:cubicBezTo>
                <a:cubicBezTo>
                  <a:pt x="583244" y="97980"/>
                  <a:pt x="587236" y="103456"/>
                  <a:pt x="574926" y="95250"/>
                </a:cubicBezTo>
                <a:cubicBezTo>
                  <a:pt x="572809" y="92075"/>
                  <a:pt x="571274" y="88423"/>
                  <a:pt x="568576" y="85725"/>
                </a:cubicBezTo>
                <a:cubicBezTo>
                  <a:pt x="565878" y="83027"/>
                  <a:pt x="561435" y="82355"/>
                  <a:pt x="559051" y="79375"/>
                </a:cubicBezTo>
                <a:cubicBezTo>
                  <a:pt x="541524" y="57467"/>
                  <a:pt x="573648" y="81698"/>
                  <a:pt x="546351" y="63500"/>
                </a:cubicBezTo>
                <a:cubicBezTo>
                  <a:pt x="540170" y="44957"/>
                  <a:pt x="548012" y="61986"/>
                  <a:pt x="533651" y="47625"/>
                </a:cubicBezTo>
                <a:cubicBezTo>
                  <a:pt x="515307" y="29281"/>
                  <a:pt x="541182" y="46780"/>
                  <a:pt x="517776" y="28575"/>
                </a:cubicBezTo>
                <a:cubicBezTo>
                  <a:pt x="499312" y="14214"/>
                  <a:pt x="500568" y="16489"/>
                  <a:pt x="479676" y="9525"/>
                </a:cubicBezTo>
                <a:lnTo>
                  <a:pt x="460626" y="3175"/>
                </a:lnTo>
                <a:lnTo>
                  <a:pt x="451101" y="0"/>
                </a:lnTo>
                <a:cubicBezTo>
                  <a:pt x="423601" y="3438"/>
                  <a:pt x="453747" y="0"/>
                  <a:pt x="454276" y="0"/>
                </a:cubicBezTo>
                <a:close/>
              </a:path>
            </a:pathLst>
          </a:custGeom>
          <a:solidFill>
            <a:srgbClr val="E7A43D">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72B1A1C-7972-1945-8F5C-664D5A84CF61}"/>
              </a:ext>
            </a:extLst>
          </p:cNvPr>
          <p:cNvSpPr/>
          <p:nvPr/>
        </p:nvSpPr>
        <p:spPr>
          <a:xfrm>
            <a:off x="7047996" y="2277781"/>
            <a:ext cx="1714584" cy="374650"/>
          </a:xfrm>
          <a:custGeom>
            <a:avLst/>
            <a:gdLst>
              <a:gd name="connsiteX0" fmla="*/ 815975 w 1714584"/>
              <a:gd name="connsiteY0" fmla="*/ 0 h 374650"/>
              <a:gd name="connsiteX1" fmla="*/ 815975 w 1714584"/>
              <a:gd name="connsiteY1" fmla="*/ 0 h 374650"/>
              <a:gd name="connsiteX2" fmla="*/ 787400 w 1714584"/>
              <a:gd name="connsiteY2" fmla="*/ 3175 h 374650"/>
              <a:gd name="connsiteX3" fmla="*/ 701675 w 1714584"/>
              <a:gd name="connsiteY3" fmla="*/ 9525 h 374650"/>
              <a:gd name="connsiteX4" fmla="*/ 669925 w 1714584"/>
              <a:gd name="connsiteY4" fmla="*/ 19050 h 374650"/>
              <a:gd name="connsiteX5" fmla="*/ 660400 w 1714584"/>
              <a:gd name="connsiteY5" fmla="*/ 22225 h 374650"/>
              <a:gd name="connsiteX6" fmla="*/ 650875 w 1714584"/>
              <a:gd name="connsiteY6" fmla="*/ 28575 h 374650"/>
              <a:gd name="connsiteX7" fmla="*/ 631825 w 1714584"/>
              <a:gd name="connsiteY7" fmla="*/ 34925 h 374650"/>
              <a:gd name="connsiteX8" fmla="*/ 612775 w 1714584"/>
              <a:gd name="connsiteY8" fmla="*/ 41275 h 374650"/>
              <a:gd name="connsiteX9" fmla="*/ 603250 w 1714584"/>
              <a:gd name="connsiteY9" fmla="*/ 44450 h 374650"/>
              <a:gd name="connsiteX10" fmla="*/ 593725 w 1714584"/>
              <a:gd name="connsiteY10" fmla="*/ 47625 h 374650"/>
              <a:gd name="connsiteX11" fmla="*/ 574675 w 1714584"/>
              <a:gd name="connsiteY11" fmla="*/ 57150 h 374650"/>
              <a:gd name="connsiteX12" fmla="*/ 565150 w 1714584"/>
              <a:gd name="connsiteY12" fmla="*/ 63500 h 374650"/>
              <a:gd name="connsiteX13" fmla="*/ 546100 w 1714584"/>
              <a:gd name="connsiteY13" fmla="*/ 69850 h 374650"/>
              <a:gd name="connsiteX14" fmla="*/ 536575 w 1714584"/>
              <a:gd name="connsiteY14" fmla="*/ 73025 h 374650"/>
              <a:gd name="connsiteX15" fmla="*/ 508000 w 1714584"/>
              <a:gd name="connsiteY15" fmla="*/ 85725 h 374650"/>
              <a:gd name="connsiteX16" fmla="*/ 488950 w 1714584"/>
              <a:gd name="connsiteY16" fmla="*/ 92075 h 374650"/>
              <a:gd name="connsiteX17" fmla="*/ 479425 w 1714584"/>
              <a:gd name="connsiteY17" fmla="*/ 95250 h 374650"/>
              <a:gd name="connsiteX18" fmla="*/ 460375 w 1714584"/>
              <a:gd name="connsiteY18" fmla="*/ 107950 h 374650"/>
              <a:gd name="connsiteX19" fmla="*/ 431800 w 1714584"/>
              <a:gd name="connsiteY19" fmla="*/ 130175 h 374650"/>
              <a:gd name="connsiteX20" fmla="*/ 422275 w 1714584"/>
              <a:gd name="connsiteY20" fmla="*/ 133350 h 374650"/>
              <a:gd name="connsiteX21" fmla="*/ 403225 w 1714584"/>
              <a:gd name="connsiteY21" fmla="*/ 146050 h 374650"/>
              <a:gd name="connsiteX22" fmla="*/ 384175 w 1714584"/>
              <a:gd name="connsiteY22" fmla="*/ 155575 h 374650"/>
              <a:gd name="connsiteX23" fmla="*/ 374650 w 1714584"/>
              <a:gd name="connsiteY23" fmla="*/ 158750 h 374650"/>
              <a:gd name="connsiteX24" fmla="*/ 355600 w 1714584"/>
              <a:gd name="connsiteY24" fmla="*/ 171450 h 374650"/>
              <a:gd name="connsiteX25" fmla="*/ 346075 w 1714584"/>
              <a:gd name="connsiteY25" fmla="*/ 174625 h 374650"/>
              <a:gd name="connsiteX26" fmla="*/ 336550 w 1714584"/>
              <a:gd name="connsiteY26" fmla="*/ 180975 h 374650"/>
              <a:gd name="connsiteX27" fmla="*/ 304800 w 1714584"/>
              <a:gd name="connsiteY27" fmla="*/ 190500 h 374650"/>
              <a:gd name="connsiteX28" fmla="*/ 285750 w 1714584"/>
              <a:gd name="connsiteY28" fmla="*/ 196850 h 374650"/>
              <a:gd name="connsiteX29" fmla="*/ 269875 w 1714584"/>
              <a:gd name="connsiteY29" fmla="*/ 200025 h 374650"/>
              <a:gd name="connsiteX30" fmla="*/ 260350 w 1714584"/>
              <a:gd name="connsiteY30" fmla="*/ 203200 h 374650"/>
              <a:gd name="connsiteX31" fmla="*/ 215900 w 1714584"/>
              <a:gd name="connsiteY31" fmla="*/ 212725 h 374650"/>
              <a:gd name="connsiteX32" fmla="*/ 196850 w 1714584"/>
              <a:gd name="connsiteY32" fmla="*/ 219075 h 374650"/>
              <a:gd name="connsiteX33" fmla="*/ 177800 w 1714584"/>
              <a:gd name="connsiteY33" fmla="*/ 225425 h 374650"/>
              <a:gd name="connsiteX34" fmla="*/ 168275 w 1714584"/>
              <a:gd name="connsiteY34" fmla="*/ 228600 h 374650"/>
              <a:gd name="connsiteX35" fmla="*/ 158750 w 1714584"/>
              <a:gd name="connsiteY35" fmla="*/ 231775 h 374650"/>
              <a:gd name="connsiteX36" fmla="*/ 133350 w 1714584"/>
              <a:gd name="connsiteY36" fmla="*/ 238125 h 374650"/>
              <a:gd name="connsiteX37" fmla="*/ 120650 w 1714584"/>
              <a:gd name="connsiteY37" fmla="*/ 241300 h 374650"/>
              <a:gd name="connsiteX38" fmla="*/ 111125 w 1714584"/>
              <a:gd name="connsiteY38" fmla="*/ 244475 h 374650"/>
              <a:gd name="connsiteX39" fmla="*/ 76200 w 1714584"/>
              <a:gd name="connsiteY39" fmla="*/ 250825 h 374650"/>
              <a:gd name="connsiteX40" fmla="*/ 53975 w 1714584"/>
              <a:gd name="connsiteY40" fmla="*/ 254000 h 374650"/>
              <a:gd name="connsiteX41" fmla="*/ 19050 w 1714584"/>
              <a:gd name="connsiteY41" fmla="*/ 257175 h 374650"/>
              <a:gd name="connsiteX42" fmla="*/ 0 w 1714584"/>
              <a:gd name="connsiteY42" fmla="*/ 260350 h 374650"/>
              <a:gd name="connsiteX43" fmla="*/ 41275 w 1714584"/>
              <a:gd name="connsiteY43" fmla="*/ 263525 h 374650"/>
              <a:gd name="connsiteX44" fmla="*/ 85725 w 1714584"/>
              <a:gd name="connsiteY44" fmla="*/ 276225 h 374650"/>
              <a:gd name="connsiteX45" fmla="*/ 101600 w 1714584"/>
              <a:gd name="connsiteY45" fmla="*/ 279400 h 374650"/>
              <a:gd name="connsiteX46" fmla="*/ 174625 w 1714584"/>
              <a:gd name="connsiteY46" fmla="*/ 276225 h 374650"/>
              <a:gd name="connsiteX47" fmla="*/ 222250 w 1714584"/>
              <a:gd name="connsiteY47" fmla="*/ 273050 h 374650"/>
              <a:gd name="connsiteX48" fmla="*/ 330200 w 1714584"/>
              <a:gd name="connsiteY48" fmla="*/ 276225 h 374650"/>
              <a:gd name="connsiteX49" fmla="*/ 381000 w 1714584"/>
              <a:gd name="connsiteY49" fmla="*/ 279400 h 374650"/>
              <a:gd name="connsiteX50" fmla="*/ 406400 w 1714584"/>
              <a:gd name="connsiteY50" fmla="*/ 282575 h 374650"/>
              <a:gd name="connsiteX51" fmla="*/ 450850 w 1714584"/>
              <a:gd name="connsiteY51" fmla="*/ 285750 h 374650"/>
              <a:gd name="connsiteX52" fmla="*/ 479425 w 1714584"/>
              <a:gd name="connsiteY52" fmla="*/ 288925 h 374650"/>
              <a:gd name="connsiteX53" fmla="*/ 555625 w 1714584"/>
              <a:gd name="connsiteY53" fmla="*/ 292100 h 374650"/>
              <a:gd name="connsiteX54" fmla="*/ 600075 w 1714584"/>
              <a:gd name="connsiteY54" fmla="*/ 295275 h 374650"/>
              <a:gd name="connsiteX55" fmla="*/ 609600 w 1714584"/>
              <a:gd name="connsiteY55" fmla="*/ 298450 h 374650"/>
              <a:gd name="connsiteX56" fmla="*/ 723900 w 1714584"/>
              <a:gd name="connsiteY56" fmla="*/ 304800 h 374650"/>
              <a:gd name="connsiteX57" fmla="*/ 762000 w 1714584"/>
              <a:gd name="connsiteY57" fmla="*/ 307975 h 374650"/>
              <a:gd name="connsiteX58" fmla="*/ 889000 w 1714584"/>
              <a:gd name="connsiteY58" fmla="*/ 311150 h 374650"/>
              <a:gd name="connsiteX59" fmla="*/ 927100 w 1714584"/>
              <a:gd name="connsiteY59" fmla="*/ 317500 h 374650"/>
              <a:gd name="connsiteX60" fmla="*/ 946150 w 1714584"/>
              <a:gd name="connsiteY60" fmla="*/ 320675 h 374650"/>
              <a:gd name="connsiteX61" fmla="*/ 1050925 w 1714584"/>
              <a:gd name="connsiteY61" fmla="*/ 323850 h 374650"/>
              <a:gd name="connsiteX62" fmla="*/ 1203325 w 1714584"/>
              <a:gd name="connsiteY62" fmla="*/ 330200 h 374650"/>
              <a:gd name="connsiteX63" fmla="*/ 1362075 w 1714584"/>
              <a:gd name="connsiteY63" fmla="*/ 333375 h 374650"/>
              <a:gd name="connsiteX64" fmla="*/ 1390650 w 1714584"/>
              <a:gd name="connsiteY64" fmla="*/ 339725 h 374650"/>
              <a:gd name="connsiteX65" fmla="*/ 1416050 w 1714584"/>
              <a:gd name="connsiteY65" fmla="*/ 346075 h 374650"/>
              <a:gd name="connsiteX66" fmla="*/ 1425575 w 1714584"/>
              <a:gd name="connsiteY66" fmla="*/ 349250 h 374650"/>
              <a:gd name="connsiteX67" fmla="*/ 1511300 w 1714584"/>
              <a:gd name="connsiteY67" fmla="*/ 355600 h 374650"/>
              <a:gd name="connsiteX68" fmla="*/ 1530350 w 1714584"/>
              <a:gd name="connsiteY68" fmla="*/ 358775 h 374650"/>
              <a:gd name="connsiteX69" fmla="*/ 1619250 w 1714584"/>
              <a:gd name="connsiteY69" fmla="*/ 365125 h 374650"/>
              <a:gd name="connsiteX70" fmla="*/ 1638300 w 1714584"/>
              <a:gd name="connsiteY70" fmla="*/ 368300 h 374650"/>
              <a:gd name="connsiteX71" fmla="*/ 1692275 w 1714584"/>
              <a:gd name="connsiteY71" fmla="*/ 374650 h 374650"/>
              <a:gd name="connsiteX72" fmla="*/ 1685925 w 1714584"/>
              <a:gd name="connsiteY72" fmla="*/ 368300 h 374650"/>
              <a:gd name="connsiteX73" fmla="*/ 1666875 w 1714584"/>
              <a:gd name="connsiteY73" fmla="*/ 361950 h 374650"/>
              <a:gd name="connsiteX74" fmla="*/ 1657350 w 1714584"/>
              <a:gd name="connsiteY74" fmla="*/ 358775 h 374650"/>
              <a:gd name="connsiteX75" fmla="*/ 1638300 w 1714584"/>
              <a:gd name="connsiteY75" fmla="*/ 355600 h 374650"/>
              <a:gd name="connsiteX76" fmla="*/ 1628775 w 1714584"/>
              <a:gd name="connsiteY76" fmla="*/ 358775 h 374650"/>
              <a:gd name="connsiteX77" fmla="*/ 1593850 w 1714584"/>
              <a:gd name="connsiteY77" fmla="*/ 349250 h 374650"/>
              <a:gd name="connsiteX78" fmla="*/ 1568450 w 1714584"/>
              <a:gd name="connsiteY78" fmla="*/ 342900 h 374650"/>
              <a:gd name="connsiteX79" fmla="*/ 1558925 w 1714584"/>
              <a:gd name="connsiteY79" fmla="*/ 339725 h 374650"/>
              <a:gd name="connsiteX80" fmla="*/ 1546225 w 1714584"/>
              <a:gd name="connsiteY80" fmla="*/ 336550 h 374650"/>
              <a:gd name="connsiteX81" fmla="*/ 1530350 w 1714584"/>
              <a:gd name="connsiteY81" fmla="*/ 333375 h 374650"/>
              <a:gd name="connsiteX82" fmla="*/ 1520825 w 1714584"/>
              <a:gd name="connsiteY82" fmla="*/ 330200 h 374650"/>
              <a:gd name="connsiteX83" fmla="*/ 1495425 w 1714584"/>
              <a:gd name="connsiteY83" fmla="*/ 323850 h 374650"/>
              <a:gd name="connsiteX84" fmla="*/ 1479550 w 1714584"/>
              <a:gd name="connsiteY84" fmla="*/ 320675 h 374650"/>
              <a:gd name="connsiteX85" fmla="*/ 1460500 w 1714584"/>
              <a:gd name="connsiteY85" fmla="*/ 314325 h 374650"/>
              <a:gd name="connsiteX86" fmla="*/ 1441450 w 1714584"/>
              <a:gd name="connsiteY86" fmla="*/ 307975 h 374650"/>
              <a:gd name="connsiteX87" fmla="*/ 1431925 w 1714584"/>
              <a:gd name="connsiteY87" fmla="*/ 304800 h 374650"/>
              <a:gd name="connsiteX88" fmla="*/ 1409700 w 1714584"/>
              <a:gd name="connsiteY88" fmla="*/ 298450 h 374650"/>
              <a:gd name="connsiteX89" fmla="*/ 1400175 w 1714584"/>
              <a:gd name="connsiteY89" fmla="*/ 292100 h 374650"/>
              <a:gd name="connsiteX90" fmla="*/ 1390650 w 1714584"/>
              <a:gd name="connsiteY90" fmla="*/ 288925 h 374650"/>
              <a:gd name="connsiteX91" fmla="*/ 1381125 w 1714584"/>
              <a:gd name="connsiteY91" fmla="*/ 282575 h 374650"/>
              <a:gd name="connsiteX92" fmla="*/ 1371600 w 1714584"/>
              <a:gd name="connsiteY92" fmla="*/ 279400 h 374650"/>
              <a:gd name="connsiteX93" fmla="*/ 1352550 w 1714584"/>
              <a:gd name="connsiteY93" fmla="*/ 266700 h 374650"/>
              <a:gd name="connsiteX94" fmla="*/ 1333500 w 1714584"/>
              <a:gd name="connsiteY94" fmla="*/ 260350 h 374650"/>
              <a:gd name="connsiteX95" fmla="*/ 1323975 w 1714584"/>
              <a:gd name="connsiteY95" fmla="*/ 257175 h 374650"/>
              <a:gd name="connsiteX96" fmla="*/ 1304925 w 1714584"/>
              <a:gd name="connsiteY96" fmla="*/ 244475 h 374650"/>
              <a:gd name="connsiteX97" fmla="*/ 1295400 w 1714584"/>
              <a:gd name="connsiteY97" fmla="*/ 238125 h 374650"/>
              <a:gd name="connsiteX98" fmla="*/ 1276350 w 1714584"/>
              <a:gd name="connsiteY98" fmla="*/ 228600 h 374650"/>
              <a:gd name="connsiteX99" fmla="*/ 1257300 w 1714584"/>
              <a:gd name="connsiteY99" fmla="*/ 222250 h 374650"/>
              <a:gd name="connsiteX100" fmla="*/ 1238250 w 1714584"/>
              <a:gd name="connsiteY100" fmla="*/ 212725 h 374650"/>
              <a:gd name="connsiteX101" fmla="*/ 1228725 w 1714584"/>
              <a:gd name="connsiteY101" fmla="*/ 206375 h 374650"/>
              <a:gd name="connsiteX102" fmla="*/ 1219200 w 1714584"/>
              <a:gd name="connsiteY102" fmla="*/ 203200 h 374650"/>
              <a:gd name="connsiteX103" fmla="*/ 1200150 w 1714584"/>
              <a:gd name="connsiteY103" fmla="*/ 190500 h 374650"/>
              <a:gd name="connsiteX104" fmla="*/ 1181100 w 1714584"/>
              <a:gd name="connsiteY104" fmla="*/ 184150 h 374650"/>
              <a:gd name="connsiteX105" fmla="*/ 1171575 w 1714584"/>
              <a:gd name="connsiteY105" fmla="*/ 180975 h 374650"/>
              <a:gd name="connsiteX106" fmla="*/ 1162050 w 1714584"/>
              <a:gd name="connsiteY106" fmla="*/ 174625 h 374650"/>
              <a:gd name="connsiteX107" fmla="*/ 1143000 w 1714584"/>
              <a:gd name="connsiteY107" fmla="*/ 168275 h 374650"/>
              <a:gd name="connsiteX108" fmla="*/ 1127125 w 1714584"/>
              <a:gd name="connsiteY108" fmla="*/ 152400 h 374650"/>
              <a:gd name="connsiteX109" fmla="*/ 1117600 w 1714584"/>
              <a:gd name="connsiteY109" fmla="*/ 142875 h 374650"/>
              <a:gd name="connsiteX110" fmla="*/ 1108075 w 1714584"/>
              <a:gd name="connsiteY110" fmla="*/ 139700 h 374650"/>
              <a:gd name="connsiteX111" fmla="*/ 1098550 w 1714584"/>
              <a:gd name="connsiteY111" fmla="*/ 133350 h 374650"/>
              <a:gd name="connsiteX112" fmla="*/ 1089025 w 1714584"/>
              <a:gd name="connsiteY112" fmla="*/ 130175 h 374650"/>
              <a:gd name="connsiteX113" fmla="*/ 1079500 w 1714584"/>
              <a:gd name="connsiteY113" fmla="*/ 123825 h 374650"/>
              <a:gd name="connsiteX114" fmla="*/ 1069975 w 1714584"/>
              <a:gd name="connsiteY114" fmla="*/ 120650 h 374650"/>
              <a:gd name="connsiteX115" fmla="*/ 1060450 w 1714584"/>
              <a:gd name="connsiteY115" fmla="*/ 114300 h 374650"/>
              <a:gd name="connsiteX116" fmla="*/ 1050925 w 1714584"/>
              <a:gd name="connsiteY116" fmla="*/ 111125 h 374650"/>
              <a:gd name="connsiteX117" fmla="*/ 1031875 w 1714584"/>
              <a:gd name="connsiteY117" fmla="*/ 98425 h 374650"/>
              <a:gd name="connsiteX118" fmla="*/ 1022350 w 1714584"/>
              <a:gd name="connsiteY118" fmla="*/ 92075 h 374650"/>
              <a:gd name="connsiteX119" fmla="*/ 1012825 w 1714584"/>
              <a:gd name="connsiteY119" fmla="*/ 88900 h 374650"/>
              <a:gd name="connsiteX120" fmla="*/ 984250 w 1714584"/>
              <a:gd name="connsiteY120" fmla="*/ 73025 h 374650"/>
              <a:gd name="connsiteX121" fmla="*/ 955675 w 1714584"/>
              <a:gd name="connsiteY121" fmla="*/ 50800 h 374650"/>
              <a:gd name="connsiteX122" fmla="*/ 946150 w 1714584"/>
              <a:gd name="connsiteY122" fmla="*/ 44450 h 374650"/>
              <a:gd name="connsiteX123" fmla="*/ 908050 w 1714584"/>
              <a:gd name="connsiteY123" fmla="*/ 31750 h 374650"/>
              <a:gd name="connsiteX124" fmla="*/ 879475 w 1714584"/>
              <a:gd name="connsiteY124" fmla="*/ 22225 h 374650"/>
              <a:gd name="connsiteX125" fmla="*/ 869950 w 1714584"/>
              <a:gd name="connsiteY125" fmla="*/ 19050 h 374650"/>
              <a:gd name="connsiteX126" fmla="*/ 850900 w 1714584"/>
              <a:gd name="connsiteY126" fmla="*/ 15875 h 374650"/>
              <a:gd name="connsiteX127" fmla="*/ 835025 w 1714584"/>
              <a:gd name="connsiteY127" fmla="*/ 12700 h 374650"/>
              <a:gd name="connsiteX128" fmla="*/ 815975 w 1714584"/>
              <a:gd name="connsiteY128"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714584" h="374650">
                <a:moveTo>
                  <a:pt x="815975" y="0"/>
                </a:moveTo>
                <a:lnTo>
                  <a:pt x="815975" y="0"/>
                </a:lnTo>
                <a:cubicBezTo>
                  <a:pt x="806450" y="1058"/>
                  <a:pt x="796962" y="2538"/>
                  <a:pt x="787400" y="3175"/>
                </a:cubicBezTo>
                <a:cubicBezTo>
                  <a:pt x="739276" y="6383"/>
                  <a:pt x="735445" y="2771"/>
                  <a:pt x="701675" y="9525"/>
                </a:cubicBezTo>
                <a:cubicBezTo>
                  <a:pt x="689679" y="11924"/>
                  <a:pt x="682074" y="15000"/>
                  <a:pt x="669925" y="19050"/>
                </a:cubicBezTo>
                <a:cubicBezTo>
                  <a:pt x="666750" y="20108"/>
                  <a:pt x="663185" y="20369"/>
                  <a:pt x="660400" y="22225"/>
                </a:cubicBezTo>
                <a:cubicBezTo>
                  <a:pt x="657225" y="24342"/>
                  <a:pt x="654362" y="27025"/>
                  <a:pt x="650875" y="28575"/>
                </a:cubicBezTo>
                <a:cubicBezTo>
                  <a:pt x="644758" y="31293"/>
                  <a:pt x="638175" y="32808"/>
                  <a:pt x="631825" y="34925"/>
                </a:cubicBezTo>
                <a:lnTo>
                  <a:pt x="612775" y="41275"/>
                </a:lnTo>
                <a:lnTo>
                  <a:pt x="603250" y="44450"/>
                </a:lnTo>
                <a:cubicBezTo>
                  <a:pt x="600075" y="45508"/>
                  <a:pt x="596510" y="45769"/>
                  <a:pt x="593725" y="47625"/>
                </a:cubicBezTo>
                <a:cubicBezTo>
                  <a:pt x="566428" y="65823"/>
                  <a:pt x="600965" y="44005"/>
                  <a:pt x="574675" y="57150"/>
                </a:cubicBezTo>
                <a:cubicBezTo>
                  <a:pt x="571262" y="58857"/>
                  <a:pt x="568637" y="61950"/>
                  <a:pt x="565150" y="63500"/>
                </a:cubicBezTo>
                <a:cubicBezTo>
                  <a:pt x="559033" y="66218"/>
                  <a:pt x="552450" y="67733"/>
                  <a:pt x="546100" y="69850"/>
                </a:cubicBezTo>
                <a:cubicBezTo>
                  <a:pt x="542925" y="70908"/>
                  <a:pt x="539360" y="71169"/>
                  <a:pt x="536575" y="73025"/>
                </a:cubicBezTo>
                <a:cubicBezTo>
                  <a:pt x="521481" y="83088"/>
                  <a:pt x="530670" y="78168"/>
                  <a:pt x="508000" y="85725"/>
                </a:cubicBezTo>
                <a:lnTo>
                  <a:pt x="488950" y="92075"/>
                </a:lnTo>
                <a:cubicBezTo>
                  <a:pt x="485775" y="93133"/>
                  <a:pt x="482210" y="93394"/>
                  <a:pt x="479425" y="95250"/>
                </a:cubicBezTo>
                <a:cubicBezTo>
                  <a:pt x="473075" y="99483"/>
                  <a:pt x="465771" y="102554"/>
                  <a:pt x="460375" y="107950"/>
                </a:cubicBezTo>
                <a:cubicBezTo>
                  <a:pt x="452157" y="116168"/>
                  <a:pt x="443193" y="126377"/>
                  <a:pt x="431800" y="130175"/>
                </a:cubicBezTo>
                <a:cubicBezTo>
                  <a:pt x="428625" y="131233"/>
                  <a:pt x="425201" y="131725"/>
                  <a:pt x="422275" y="133350"/>
                </a:cubicBezTo>
                <a:cubicBezTo>
                  <a:pt x="415604" y="137056"/>
                  <a:pt x="410465" y="143637"/>
                  <a:pt x="403225" y="146050"/>
                </a:cubicBezTo>
                <a:cubicBezTo>
                  <a:pt x="379284" y="154030"/>
                  <a:pt x="408794" y="143265"/>
                  <a:pt x="384175" y="155575"/>
                </a:cubicBezTo>
                <a:cubicBezTo>
                  <a:pt x="381182" y="157072"/>
                  <a:pt x="377576" y="157125"/>
                  <a:pt x="374650" y="158750"/>
                </a:cubicBezTo>
                <a:cubicBezTo>
                  <a:pt x="367979" y="162456"/>
                  <a:pt x="362840" y="169037"/>
                  <a:pt x="355600" y="171450"/>
                </a:cubicBezTo>
                <a:cubicBezTo>
                  <a:pt x="352425" y="172508"/>
                  <a:pt x="349068" y="173128"/>
                  <a:pt x="346075" y="174625"/>
                </a:cubicBezTo>
                <a:cubicBezTo>
                  <a:pt x="342662" y="176332"/>
                  <a:pt x="340037" y="179425"/>
                  <a:pt x="336550" y="180975"/>
                </a:cubicBezTo>
                <a:cubicBezTo>
                  <a:pt x="321007" y="187883"/>
                  <a:pt x="319008" y="186237"/>
                  <a:pt x="304800" y="190500"/>
                </a:cubicBezTo>
                <a:cubicBezTo>
                  <a:pt x="298389" y="192423"/>
                  <a:pt x="292314" y="195537"/>
                  <a:pt x="285750" y="196850"/>
                </a:cubicBezTo>
                <a:cubicBezTo>
                  <a:pt x="280458" y="197908"/>
                  <a:pt x="275110" y="198716"/>
                  <a:pt x="269875" y="200025"/>
                </a:cubicBezTo>
                <a:cubicBezTo>
                  <a:pt x="266628" y="200837"/>
                  <a:pt x="263611" y="202447"/>
                  <a:pt x="260350" y="203200"/>
                </a:cubicBezTo>
                <a:cubicBezTo>
                  <a:pt x="249699" y="205658"/>
                  <a:pt x="228810" y="208852"/>
                  <a:pt x="215900" y="212725"/>
                </a:cubicBezTo>
                <a:cubicBezTo>
                  <a:pt x="209489" y="214648"/>
                  <a:pt x="203200" y="216958"/>
                  <a:pt x="196850" y="219075"/>
                </a:cubicBezTo>
                <a:lnTo>
                  <a:pt x="177800" y="225425"/>
                </a:lnTo>
                <a:lnTo>
                  <a:pt x="168275" y="228600"/>
                </a:lnTo>
                <a:cubicBezTo>
                  <a:pt x="165100" y="229658"/>
                  <a:pt x="161997" y="230963"/>
                  <a:pt x="158750" y="231775"/>
                </a:cubicBezTo>
                <a:lnTo>
                  <a:pt x="133350" y="238125"/>
                </a:lnTo>
                <a:cubicBezTo>
                  <a:pt x="129117" y="239183"/>
                  <a:pt x="124790" y="239920"/>
                  <a:pt x="120650" y="241300"/>
                </a:cubicBezTo>
                <a:cubicBezTo>
                  <a:pt x="117475" y="242358"/>
                  <a:pt x="114372" y="243663"/>
                  <a:pt x="111125" y="244475"/>
                </a:cubicBezTo>
                <a:cubicBezTo>
                  <a:pt x="103199" y="246456"/>
                  <a:pt x="83560" y="249693"/>
                  <a:pt x="76200" y="250825"/>
                </a:cubicBezTo>
                <a:cubicBezTo>
                  <a:pt x="68803" y="251963"/>
                  <a:pt x="61413" y="253174"/>
                  <a:pt x="53975" y="254000"/>
                </a:cubicBezTo>
                <a:cubicBezTo>
                  <a:pt x="42357" y="255291"/>
                  <a:pt x="30660" y="255809"/>
                  <a:pt x="19050" y="257175"/>
                </a:cubicBezTo>
                <a:cubicBezTo>
                  <a:pt x="12657" y="257927"/>
                  <a:pt x="6350" y="259292"/>
                  <a:pt x="0" y="260350"/>
                </a:cubicBezTo>
                <a:cubicBezTo>
                  <a:pt x="13758" y="261408"/>
                  <a:pt x="27615" y="261574"/>
                  <a:pt x="41275" y="263525"/>
                </a:cubicBezTo>
                <a:cubicBezTo>
                  <a:pt x="96512" y="271416"/>
                  <a:pt x="40492" y="267178"/>
                  <a:pt x="85725" y="276225"/>
                </a:cubicBezTo>
                <a:lnTo>
                  <a:pt x="101600" y="279400"/>
                </a:lnTo>
                <a:lnTo>
                  <a:pt x="174625" y="276225"/>
                </a:lnTo>
                <a:cubicBezTo>
                  <a:pt x="190513" y="275389"/>
                  <a:pt x="206340" y="273050"/>
                  <a:pt x="222250" y="273050"/>
                </a:cubicBezTo>
                <a:cubicBezTo>
                  <a:pt x="258249" y="273050"/>
                  <a:pt x="294217" y="275167"/>
                  <a:pt x="330200" y="276225"/>
                </a:cubicBezTo>
                <a:cubicBezTo>
                  <a:pt x="347133" y="277283"/>
                  <a:pt x="364092" y="277991"/>
                  <a:pt x="381000" y="279400"/>
                </a:cubicBezTo>
                <a:cubicBezTo>
                  <a:pt x="389503" y="280109"/>
                  <a:pt x="397902" y="281802"/>
                  <a:pt x="406400" y="282575"/>
                </a:cubicBezTo>
                <a:cubicBezTo>
                  <a:pt x="421193" y="283920"/>
                  <a:pt x="436051" y="284463"/>
                  <a:pt x="450850" y="285750"/>
                </a:cubicBezTo>
                <a:cubicBezTo>
                  <a:pt x="460398" y="286580"/>
                  <a:pt x="469859" y="288345"/>
                  <a:pt x="479425" y="288925"/>
                </a:cubicBezTo>
                <a:cubicBezTo>
                  <a:pt x="504800" y="290463"/>
                  <a:pt x="530238" y="290764"/>
                  <a:pt x="555625" y="292100"/>
                </a:cubicBezTo>
                <a:cubicBezTo>
                  <a:pt x="570459" y="292881"/>
                  <a:pt x="585258" y="294217"/>
                  <a:pt x="600075" y="295275"/>
                </a:cubicBezTo>
                <a:cubicBezTo>
                  <a:pt x="603250" y="296333"/>
                  <a:pt x="606353" y="297638"/>
                  <a:pt x="609600" y="298450"/>
                </a:cubicBezTo>
                <a:cubicBezTo>
                  <a:pt x="646626" y="307707"/>
                  <a:pt x="687215" y="303617"/>
                  <a:pt x="723900" y="304800"/>
                </a:cubicBezTo>
                <a:cubicBezTo>
                  <a:pt x="736600" y="305858"/>
                  <a:pt x="749265" y="307485"/>
                  <a:pt x="762000" y="307975"/>
                </a:cubicBezTo>
                <a:cubicBezTo>
                  <a:pt x="804315" y="309603"/>
                  <a:pt x="846724" y="308711"/>
                  <a:pt x="889000" y="311150"/>
                </a:cubicBezTo>
                <a:cubicBezTo>
                  <a:pt x="901854" y="311892"/>
                  <a:pt x="914400" y="315383"/>
                  <a:pt x="927100" y="317500"/>
                </a:cubicBezTo>
                <a:cubicBezTo>
                  <a:pt x="933450" y="318558"/>
                  <a:pt x="939715" y="320480"/>
                  <a:pt x="946150" y="320675"/>
                </a:cubicBezTo>
                <a:lnTo>
                  <a:pt x="1050925" y="323850"/>
                </a:lnTo>
                <a:cubicBezTo>
                  <a:pt x="1111272" y="335919"/>
                  <a:pt x="1062797" y="327178"/>
                  <a:pt x="1203325" y="330200"/>
                </a:cubicBezTo>
                <a:lnTo>
                  <a:pt x="1362075" y="333375"/>
                </a:lnTo>
                <a:cubicBezTo>
                  <a:pt x="1401609" y="339964"/>
                  <a:pt x="1366085" y="333025"/>
                  <a:pt x="1390650" y="339725"/>
                </a:cubicBezTo>
                <a:cubicBezTo>
                  <a:pt x="1399070" y="342021"/>
                  <a:pt x="1407771" y="343315"/>
                  <a:pt x="1416050" y="346075"/>
                </a:cubicBezTo>
                <a:cubicBezTo>
                  <a:pt x="1419225" y="347133"/>
                  <a:pt x="1422262" y="348777"/>
                  <a:pt x="1425575" y="349250"/>
                </a:cubicBezTo>
                <a:cubicBezTo>
                  <a:pt x="1443896" y="351867"/>
                  <a:pt x="1497456" y="354735"/>
                  <a:pt x="1511300" y="355600"/>
                </a:cubicBezTo>
                <a:cubicBezTo>
                  <a:pt x="1517650" y="356658"/>
                  <a:pt x="1523957" y="358023"/>
                  <a:pt x="1530350" y="358775"/>
                </a:cubicBezTo>
                <a:cubicBezTo>
                  <a:pt x="1559190" y="362168"/>
                  <a:pt x="1590660" y="363443"/>
                  <a:pt x="1619250" y="365125"/>
                </a:cubicBezTo>
                <a:cubicBezTo>
                  <a:pt x="1625600" y="366183"/>
                  <a:pt x="1631927" y="367390"/>
                  <a:pt x="1638300" y="368300"/>
                </a:cubicBezTo>
                <a:cubicBezTo>
                  <a:pt x="1653573" y="370482"/>
                  <a:pt x="1677275" y="372983"/>
                  <a:pt x="1692275" y="374650"/>
                </a:cubicBezTo>
                <a:cubicBezTo>
                  <a:pt x="1731278" y="369078"/>
                  <a:pt x="1712601" y="373635"/>
                  <a:pt x="1685925" y="368300"/>
                </a:cubicBezTo>
                <a:cubicBezTo>
                  <a:pt x="1679361" y="366987"/>
                  <a:pt x="1673225" y="364067"/>
                  <a:pt x="1666875" y="361950"/>
                </a:cubicBezTo>
                <a:cubicBezTo>
                  <a:pt x="1663700" y="360892"/>
                  <a:pt x="1660651" y="359325"/>
                  <a:pt x="1657350" y="358775"/>
                </a:cubicBezTo>
                <a:lnTo>
                  <a:pt x="1638300" y="355600"/>
                </a:lnTo>
                <a:cubicBezTo>
                  <a:pt x="1635125" y="356658"/>
                  <a:pt x="1632122" y="358775"/>
                  <a:pt x="1628775" y="358775"/>
                </a:cubicBezTo>
                <a:cubicBezTo>
                  <a:pt x="1619800" y="358775"/>
                  <a:pt x="1601321" y="351740"/>
                  <a:pt x="1593850" y="349250"/>
                </a:cubicBezTo>
                <a:cubicBezTo>
                  <a:pt x="1572077" y="341992"/>
                  <a:pt x="1599101" y="350563"/>
                  <a:pt x="1568450" y="342900"/>
                </a:cubicBezTo>
                <a:cubicBezTo>
                  <a:pt x="1565203" y="342088"/>
                  <a:pt x="1562143" y="340644"/>
                  <a:pt x="1558925" y="339725"/>
                </a:cubicBezTo>
                <a:cubicBezTo>
                  <a:pt x="1554729" y="338526"/>
                  <a:pt x="1550485" y="337497"/>
                  <a:pt x="1546225" y="336550"/>
                </a:cubicBezTo>
                <a:cubicBezTo>
                  <a:pt x="1540957" y="335379"/>
                  <a:pt x="1535585" y="334684"/>
                  <a:pt x="1530350" y="333375"/>
                </a:cubicBezTo>
                <a:cubicBezTo>
                  <a:pt x="1527103" y="332563"/>
                  <a:pt x="1524054" y="331081"/>
                  <a:pt x="1520825" y="330200"/>
                </a:cubicBezTo>
                <a:cubicBezTo>
                  <a:pt x="1512405" y="327904"/>
                  <a:pt x="1503983" y="325562"/>
                  <a:pt x="1495425" y="323850"/>
                </a:cubicBezTo>
                <a:cubicBezTo>
                  <a:pt x="1490133" y="322792"/>
                  <a:pt x="1484756" y="322095"/>
                  <a:pt x="1479550" y="320675"/>
                </a:cubicBezTo>
                <a:cubicBezTo>
                  <a:pt x="1473092" y="318914"/>
                  <a:pt x="1466850" y="316442"/>
                  <a:pt x="1460500" y="314325"/>
                </a:cubicBezTo>
                <a:lnTo>
                  <a:pt x="1441450" y="307975"/>
                </a:lnTo>
                <a:cubicBezTo>
                  <a:pt x="1438275" y="306917"/>
                  <a:pt x="1435172" y="305612"/>
                  <a:pt x="1431925" y="304800"/>
                </a:cubicBezTo>
                <a:cubicBezTo>
                  <a:pt x="1427856" y="303783"/>
                  <a:pt x="1414255" y="300727"/>
                  <a:pt x="1409700" y="298450"/>
                </a:cubicBezTo>
                <a:cubicBezTo>
                  <a:pt x="1406287" y="296743"/>
                  <a:pt x="1403588" y="293807"/>
                  <a:pt x="1400175" y="292100"/>
                </a:cubicBezTo>
                <a:cubicBezTo>
                  <a:pt x="1397182" y="290603"/>
                  <a:pt x="1393643" y="290422"/>
                  <a:pt x="1390650" y="288925"/>
                </a:cubicBezTo>
                <a:cubicBezTo>
                  <a:pt x="1387237" y="287218"/>
                  <a:pt x="1384538" y="284282"/>
                  <a:pt x="1381125" y="282575"/>
                </a:cubicBezTo>
                <a:cubicBezTo>
                  <a:pt x="1378132" y="281078"/>
                  <a:pt x="1374526" y="281025"/>
                  <a:pt x="1371600" y="279400"/>
                </a:cubicBezTo>
                <a:cubicBezTo>
                  <a:pt x="1364929" y="275694"/>
                  <a:pt x="1359790" y="269113"/>
                  <a:pt x="1352550" y="266700"/>
                </a:cubicBezTo>
                <a:lnTo>
                  <a:pt x="1333500" y="260350"/>
                </a:lnTo>
                <a:cubicBezTo>
                  <a:pt x="1330325" y="259292"/>
                  <a:pt x="1326760" y="259031"/>
                  <a:pt x="1323975" y="257175"/>
                </a:cubicBezTo>
                <a:lnTo>
                  <a:pt x="1304925" y="244475"/>
                </a:lnTo>
                <a:cubicBezTo>
                  <a:pt x="1301750" y="242358"/>
                  <a:pt x="1299020" y="239332"/>
                  <a:pt x="1295400" y="238125"/>
                </a:cubicBezTo>
                <a:cubicBezTo>
                  <a:pt x="1260662" y="226546"/>
                  <a:pt x="1313279" y="245013"/>
                  <a:pt x="1276350" y="228600"/>
                </a:cubicBezTo>
                <a:cubicBezTo>
                  <a:pt x="1270233" y="225882"/>
                  <a:pt x="1262869" y="225963"/>
                  <a:pt x="1257300" y="222250"/>
                </a:cubicBezTo>
                <a:cubicBezTo>
                  <a:pt x="1230003" y="204052"/>
                  <a:pt x="1264540" y="225870"/>
                  <a:pt x="1238250" y="212725"/>
                </a:cubicBezTo>
                <a:cubicBezTo>
                  <a:pt x="1234837" y="211018"/>
                  <a:pt x="1232138" y="208082"/>
                  <a:pt x="1228725" y="206375"/>
                </a:cubicBezTo>
                <a:cubicBezTo>
                  <a:pt x="1225732" y="204878"/>
                  <a:pt x="1222126" y="204825"/>
                  <a:pt x="1219200" y="203200"/>
                </a:cubicBezTo>
                <a:cubicBezTo>
                  <a:pt x="1212529" y="199494"/>
                  <a:pt x="1207390" y="192913"/>
                  <a:pt x="1200150" y="190500"/>
                </a:cubicBezTo>
                <a:lnTo>
                  <a:pt x="1181100" y="184150"/>
                </a:lnTo>
                <a:cubicBezTo>
                  <a:pt x="1177925" y="183092"/>
                  <a:pt x="1174360" y="182831"/>
                  <a:pt x="1171575" y="180975"/>
                </a:cubicBezTo>
                <a:cubicBezTo>
                  <a:pt x="1168400" y="178858"/>
                  <a:pt x="1165537" y="176175"/>
                  <a:pt x="1162050" y="174625"/>
                </a:cubicBezTo>
                <a:cubicBezTo>
                  <a:pt x="1155933" y="171907"/>
                  <a:pt x="1143000" y="168275"/>
                  <a:pt x="1143000" y="168275"/>
                </a:cubicBezTo>
                <a:cubicBezTo>
                  <a:pt x="1131358" y="150813"/>
                  <a:pt x="1143000" y="165629"/>
                  <a:pt x="1127125" y="152400"/>
                </a:cubicBezTo>
                <a:cubicBezTo>
                  <a:pt x="1123676" y="149525"/>
                  <a:pt x="1121336" y="145366"/>
                  <a:pt x="1117600" y="142875"/>
                </a:cubicBezTo>
                <a:cubicBezTo>
                  <a:pt x="1114815" y="141019"/>
                  <a:pt x="1111068" y="141197"/>
                  <a:pt x="1108075" y="139700"/>
                </a:cubicBezTo>
                <a:cubicBezTo>
                  <a:pt x="1104662" y="137993"/>
                  <a:pt x="1101963" y="135057"/>
                  <a:pt x="1098550" y="133350"/>
                </a:cubicBezTo>
                <a:cubicBezTo>
                  <a:pt x="1095557" y="131853"/>
                  <a:pt x="1092018" y="131672"/>
                  <a:pt x="1089025" y="130175"/>
                </a:cubicBezTo>
                <a:cubicBezTo>
                  <a:pt x="1085612" y="128468"/>
                  <a:pt x="1082913" y="125532"/>
                  <a:pt x="1079500" y="123825"/>
                </a:cubicBezTo>
                <a:cubicBezTo>
                  <a:pt x="1076507" y="122328"/>
                  <a:pt x="1072968" y="122147"/>
                  <a:pt x="1069975" y="120650"/>
                </a:cubicBezTo>
                <a:cubicBezTo>
                  <a:pt x="1066562" y="118943"/>
                  <a:pt x="1063863" y="116007"/>
                  <a:pt x="1060450" y="114300"/>
                </a:cubicBezTo>
                <a:cubicBezTo>
                  <a:pt x="1057457" y="112803"/>
                  <a:pt x="1053851" y="112750"/>
                  <a:pt x="1050925" y="111125"/>
                </a:cubicBezTo>
                <a:cubicBezTo>
                  <a:pt x="1044254" y="107419"/>
                  <a:pt x="1038225" y="102658"/>
                  <a:pt x="1031875" y="98425"/>
                </a:cubicBezTo>
                <a:cubicBezTo>
                  <a:pt x="1028700" y="96308"/>
                  <a:pt x="1025970" y="93282"/>
                  <a:pt x="1022350" y="92075"/>
                </a:cubicBezTo>
                <a:cubicBezTo>
                  <a:pt x="1019175" y="91017"/>
                  <a:pt x="1015751" y="90525"/>
                  <a:pt x="1012825" y="88900"/>
                </a:cubicBezTo>
                <a:cubicBezTo>
                  <a:pt x="980073" y="70704"/>
                  <a:pt x="1005803" y="80209"/>
                  <a:pt x="984250" y="73025"/>
                </a:cubicBezTo>
                <a:cubicBezTo>
                  <a:pt x="969329" y="58104"/>
                  <a:pt x="978461" y="65991"/>
                  <a:pt x="955675" y="50800"/>
                </a:cubicBezTo>
                <a:cubicBezTo>
                  <a:pt x="952500" y="48683"/>
                  <a:pt x="949770" y="45657"/>
                  <a:pt x="946150" y="44450"/>
                </a:cubicBezTo>
                <a:lnTo>
                  <a:pt x="908050" y="31750"/>
                </a:lnTo>
                <a:lnTo>
                  <a:pt x="879475" y="22225"/>
                </a:lnTo>
                <a:cubicBezTo>
                  <a:pt x="876300" y="21167"/>
                  <a:pt x="873251" y="19600"/>
                  <a:pt x="869950" y="19050"/>
                </a:cubicBezTo>
                <a:lnTo>
                  <a:pt x="850900" y="15875"/>
                </a:lnTo>
                <a:cubicBezTo>
                  <a:pt x="845591" y="14910"/>
                  <a:pt x="840403" y="13148"/>
                  <a:pt x="835025" y="12700"/>
                </a:cubicBezTo>
                <a:cubicBezTo>
                  <a:pt x="827642" y="12085"/>
                  <a:pt x="819150" y="2117"/>
                  <a:pt x="815975" y="0"/>
                </a:cubicBezTo>
                <a:close/>
              </a:path>
            </a:pathLst>
          </a:custGeom>
          <a:solidFill>
            <a:srgbClr val="2A436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5D7D75C-7E1D-B742-86BB-6DCD0290D478}"/>
              </a:ext>
            </a:extLst>
          </p:cNvPr>
          <p:cNvSpPr/>
          <p:nvPr/>
        </p:nvSpPr>
        <p:spPr>
          <a:xfrm>
            <a:off x="7116312" y="2455581"/>
            <a:ext cx="1947072" cy="215900"/>
          </a:xfrm>
          <a:custGeom>
            <a:avLst/>
            <a:gdLst>
              <a:gd name="connsiteX0" fmla="*/ 1360434 w 1947072"/>
              <a:gd name="connsiteY0" fmla="*/ 3175 h 215900"/>
              <a:gd name="connsiteX1" fmla="*/ 1360434 w 1947072"/>
              <a:gd name="connsiteY1" fmla="*/ 3175 h 215900"/>
              <a:gd name="connsiteX2" fmla="*/ 1331859 w 1947072"/>
              <a:gd name="connsiteY2" fmla="*/ 6350 h 215900"/>
              <a:gd name="connsiteX3" fmla="*/ 1290584 w 1947072"/>
              <a:gd name="connsiteY3" fmla="*/ 0 h 215900"/>
              <a:gd name="connsiteX4" fmla="*/ 1163584 w 1947072"/>
              <a:gd name="connsiteY4" fmla="*/ 3175 h 215900"/>
              <a:gd name="connsiteX5" fmla="*/ 1154059 w 1947072"/>
              <a:gd name="connsiteY5" fmla="*/ 6350 h 215900"/>
              <a:gd name="connsiteX6" fmla="*/ 1112784 w 1947072"/>
              <a:gd name="connsiteY6" fmla="*/ 9525 h 215900"/>
              <a:gd name="connsiteX7" fmla="*/ 1093734 w 1947072"/>
              <a:gd name="connsiteY7" fmla="*/ 12700 h 215900"/>
              <a:gd name="connsiteX8" fmla="*/ 1081034 w 1947072"/>
              <a:gd name="connsiteY8" fmla="*/ 15875 h 215900"/>
              <a:gd name="connsiteX9" fmla="*/ 998484 w 1947072"/>
              <a:gd name="connsiteY9" fmla="*/ 22225 h 215900"/>
              <a:gd name="connsiteX10" fmla="*/ 868309 w 1947072"/>
              <a:gd name="connsiteY10" fmla="*/ 34925 h 215900"/>
              <a:gd name="connsiteX11" fmla="*/ 833384 w 1947072"/>
              <a:gd name="connsiteY11" fmla="*/ 38100 h 215900"/>
              <a:gd name="connsiteX12" fmla="*/ 725434 w 1947072"/>
              <a:gd name="connsiteY12" fmla="*/ 41275 h 215900"/>
              <a:gd name="connsiteX13" fmla="*/ 696859 w 1947072"/>
              <a:gd name="connsiteY13" fmla="*/ 47625 h 215900"/>
              <a:gd name="connsiteX14" fmla="*/ 642884 w 1947072"/>
              <a:gd name="connsiteY14" fmla="*/ 63500 h 215900"/>
              <a:gd name="connsiteX15" fmla="*/ 595259 w 1947072"/>
              <a:gd name="connsiteY15" fmla="*/ 69850 h 215900"/>
              <a:gd name="connsiteX16" fmla="*/ 576209 w 1947072"/>
              <a:gd name="connsiteY16" fmla="*/ 73025 h 215900"/>
              <a:gd name="connsiteX17" fmla="*/ 525409 w 1947072"/>
              <a:gd name="connsiteY17" fmla="*/ 76200 h 215900"/>
              <a:gd name="connsiteX18" fmla="*/ 385709 w 1947072"/>
              <a:gd name="connsiteY18" fmla="*/ 82550 h 215900"/>
              <a:gd name="connsiteX19" fmla="*/ 350784 w 1947072"/>
              <a:gd name="connsiteY19" fmla="*/ 85725 h 215900"/>
              <a:gd name="connsiteX20" fmla="*/ 322209 w 1947072"/>
              <a:gd name="connsiteY20" fmla="*/ 88900 h 215900"/>
              <a:gd name="connsiteX21" fmla="*/ 220609 w 1947072"/>
              <a:gd name="connsiteY21" fmla="*/ 95250 h 215900"/>
              <a:gd name="connsiteX22" fmla="*/ 7884 w 1947072"/>
              <a:gd name="connsiteY22" fmla="*/ 92075 h 215900"/>
              <a:gd name="connsiteX23" fmla="*/ 125359 w 1947072"/>
              <a:gd name="connsiteY23" fmla="*/ 95250 h 215900"/>
              <a:gd name="connsiteX24" fmla="*/ 150759 w 1947072"/>
              <a:gd name="connsiteY24" fmla="*/ 98425 h 215900"/>
              <a:gd name="connsiteX25" fmla="*/ 226959 w 1947072"/>
              <a:gd name="connsiteY25" fmla="*/ 101600 h 215900"/>
              <a:gd name="connsiteX26" fmla="*/ 369834 w 1947072"/>
              <a:gd name="connsiteY26" fmla="*/ 104775 h 215900"/>
              <a:gd name="connsiteX27" fmla="*/ 452384 w 1947072"/>
              <a:gd name="connsiteY27" fmla="*/ 111125 h 215900"/>
              <a:gd name="connsiteX28" fmla="*/ 582559 w 1947072"/>
              <a:gd name="connsiteY28" fmla="*/ 114300 h 215900"/>
              <a:gd name="connsiteX29" fmla="*/ 655584 w 1947072"/>
              <a:gd name="connsiteY29" fmla="*/ 117475 h 215900"/>
              <a:gd name="connsiteX30" fmla="*/ 684159 w 1947072"/>
              <a:gd name="connsiteY30" fmla="*/ 120650 h 215900"/>
              <a:gd name="connsiteX31" fmla="*/ 722259 w 1947072"/>
              <a:gd name="connsiteY31" fmla="*/ 123825 h 215900"/>
              <a:gd name="connsiteX32" fmla="*/ 769884 w 1947072"/>
              <a:gd name="connsiteY32" fmla="*/ 130175 h 215900"/>
              <a:gd name="connsiteX33" fmla="*/ 798459 w 1947072"/>
              <a:gd name="connsiteY33" fmla="*/ 136525 h 215900"/>
              <a:gd name="connsiteX34" fmla="*/ 833384 w 1947072"/>
              <a:gd name="connsiteY34" fmla="*/ 142875 h 215900"/>
              <a:gd name="connsiteX35" fmla="*/ 861959 w 1947072"/>
              <a:gd name="connsiteY35" fmla="*/ 146050 h 215900"/>
              <a:gd name="connsiteX36" fmla="*/ 881009 w 1947072"/>
              <a:gd name="connsiteY36" fmla="*/ 149225 h 215900"/>
              <a:gd name="connsiteX37" fmla="*/ 903234 w 1947072"/>
              <a:gd name="connsiteY37" fmla="*/ 152400 h 215900"/>
              <a:gd name="connsiteX38" fmla="*/ 922284 w 1947072"/>
              <a:gd name="connsiteY38" fmla="*/ 155575 h 215900"/>
              <a:gd name="connsiteX39" fmla="*/ 979434 w 1947072"/>
              <a:gd name="connsiteY39" fmla="*/ 161925 h 215900"/>
              <a:gd name="connsiteX40" fmla="*/ 1014359 w 1947072"/>
              <a:gd name="connsiteY40" fmla="*/ 165100 h 215900"/>
              <a:gd name="connsiteX41" fmla="*/ 1052459 w 1947072"/>
              <a:gd name="connsiteY41" fmla="*/ 171450 h 215900"/>
              <a:gd name="connsiteX42" fmla="*/ 1125484 w 1947072"/>
              <a:gd name="connsiteY42" fmla="*/ 177800 h 215900"/>
              <a:gd name="connsiteX43" fmla="*/ 1201684 w 1947072"/>
              <a:gd name="connsiteY43" fmla="*/ 180975 h 215900"/>
              <a:gd name="connsiteX44" fmla="*/ 1268359 w 1947072"/>
              <a:gd name="connsiteY44" fmla="*/ 184150 h 215900"/>
              <a:gd name="connsiteX45" fmla="*/ 1719209 w 1947072"/>
              <a:gd name="connsiteY45" fmla="*/ 187325 h 215900"/>
              <a:gd name="connsiteX46" fmla="*/ 1808109 w 1947072"/>
              <a:gd name="connsiteY46" fmla="*/ 196850 h 215900"/>
              <a:gd name="connsiteX47" fmla="*/ 1820809 w 1947072"/>
              <a:gd name="connsiteY47" fmla="*/ 200025 h 215900"/>
              <a:gd name="connsiteX48" fmla="*/ 1865259 w 1947072"/>
              <a:gd name="connsiteY48" fmla="*/ 206375 h 215900"/>
              <a:gd name="connsiteX49" fmla="*/ 1887484 w 1947072"/>
              <a:gd name="connsiteY49" fmla="*/ 209550 h 215900"/>
              <a:gd name="connsiteX50" fmla="*/ 1935109 w 1947072"/>
              <a:gd name="connsiteY50" fmla="*/ 215900 h 215900"/>
              <a:gd name="connsiteX51" fmla="*/ 1941459 w 1947072"/>
              <a:gd name="connsiteY51" fmla="*/ 177800 h 215900"/>
              <a:gd name="connsiteX52" fmla="*/ 1938284 w 1947072"/>
              <a:gd name="connsiteY52" fmla="*/ 88900 h 215900"/>
              <a:gd name="connsiteX53" fmla="*/ 1928759 w 1947072"/>
              <a:gd name="connsiteY53" fmla="*/ 85725 h 215900"/>
              <a:gd name="connsiteX54" fmla="*/ 1900184 w 1947072"/>
              <a:gd name="connsiteY54" fmla="*/ 82550 h 215900"/>
              <a:gd name="connsiteX55" fmla="*/ 1865259 w 1947072"/>
              <a:gd name="connsiteY55" fmla="*/ 73025 h 215900"/>
              <a:gd name="connsiteX56" fmla="*/ 1846209 w 1947072"/>
              <a:gd name="connsiteY56" fmla="*/ 66675 h 215900"/>
              <a:gd name="connsiteX57" fmla="*/ 1836684 w 1947072"/>
              <a:gd name="connsiteY57" fmla="*/ 63500 h 215900"/>
              <a:gd name="connsiteX58" fmla="*/ 1808109 w 1947072"/>
              <a:gd name="connsiteY58" fmla="*/ 57150 h 215900"/>
              <a:gd name="connsiteX59" fmla="*/ 1795409 w 1947072"/>
              <a:gd name="connsiteY59" fmla="*/ 53975 h 215900"/>
              <a:gd name="connsiteX60" fmla="*/ 1760484 w 1947072"/>
              <a:gd name="connsiteY60" fmla="*/ 47625 h 215900"/>
              <a:gd name="connsiteX61" fmla="*/ 1703334 w 1947072"/>
              <a:gd name="connsiteY61" fmla="*/ 41275 h 215900"/>
              <a:gd name="connsiteX62" fmla="*/ 1687459 w 1947072"/>
              <a:gd name="connsiteY62" fmla="*/ 38100 h 215900"/>
              <a:gd name="connsiteX63" fmla="*/ 1601734 w 1947072"/>
              <a:gd name="connsiteY63" fmla="*/ 31750 h 215900"/>
              <a:gd name="connsiteX64" fmla="*/ 1554109 w 1947072"/>
              <a:gd name="connsiteY64" fmla="*/ 25400 h 215900"/>
              <a:gd name="connsiteX65" fmla="*/ 1522359 w 1947072"/>
              <a:gd name="connsiteY65" fmla="*/ 22225 h 215900"/>
              <a:gd name="connsiteX66" fmla="*/ 1442984 w 1947072"/>
              <a:gd name="connsiteY66" fmla="*/ 15875 h 215900"/>
              <a:gd name="connsiteX67" fmla="*/ 1423934 w 1947072"/>
              <a:gd name="connsiteY67" fmla="*/ 12700 h 215900"/>
              <a:gd name="connsiteX68" fmla="*/ 1385834 w 1947072"/>
              <a:gd name="connsiteY68" fmla="*/ 6350 h 215900"/>
              <a:gd name="connsiteX69" fmla="*/ 1360434 w 1947072"/>
              <a:gd name="connsiteY69" fmla="*/ 317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7072" h="215900">
                <a:moveTo>
                  <a:pt x="1360434" y="3175"/>
                </a:moveTo>
                <a:lnTo>
                  <a:pt x="1360434" y="3175"/>
                </a:lnTo>
                <a:cubicBezTo>
                  <a:pt x="1350909" y="4233"/>
                  <a:pt x="1341443" y="6350"/>
                  <a:pt x="1331859" y="6350"/>
                </a:cubicBezTo>
                <a:cubicBezTo>
                  <a:pt x="1320326" y="6350"/>
                  <a:pt x="1302669" y="2417"/>
                  <a:pt x="1290584" y="0"/>
                </a:cubicBezTo>
                <a:cubicBezTo>
                  <a:pt x="1248251" y="1058"/>
                  <a:pt x="1205885" y="1208"/>
                  <a:pt x="1163584" y="3175"/>
                </a:cubicBezTo>
                <a:cubicBezTo>
                  <a:pt x="1160241" y="3330"/>
                  <a:pt x="1157380" y="5935"/>
                  <a:pt x="1154059" y="6350"/>
                </a:cubicBezTo>
                <a:cubicBezTo>
                  <a:pt x="1140367" y="8062"/>
                  <a:pt x="1126542" y="8467"/>
                  <a:pt x="1112784" y="9525"/>
                </a:cubicBezTo>
                <a:cubicBezTo>
                  <a:pt x="1106434" y="10583"/>
                  <a:pt x="1100047" y="11437"/>
                  <a:pt x="1093734" y="12700"/>
                </a:cubicBezTo>
                <a:cubicBezTo>
                  <a:pt x="1089455" y="13556"/>
                  <a:pt x="1085359" y="15298"/>
                  <a:pt x="1081034" y="15875"/>
                </a:cubicBezTo>
                <a:cubicBezTo>
                  <a:pt x="1058821" y="18837"/>
                  <a:pt x="1018905" y="20523"/>
                  <a:pt x="998484" y="22225"/>
                </a:cubicBezTo>
                <a:cubicBezTo>
                  <a:pt x="966854" y="24861"/>
                  <a:pt x="900455" y="31814"/>
                  <a:pt x="868309" y="34925"/>
                </a:cubicBezTo>
                <a:cubicBezTo>
                  <a:pt x="856674" y="36051"/>
                  <a:pt x="845069" y="37756"/>
                  <a:pt x="833384" y="38100"/>
                </a:cubicBezTo>
                <a:lnTo>
                  <a:pt x="725434" y="41275"/>
                </a:lnTo>
                <a:cubicBezTo>
                  <a:pt x="716370" y="43088"/>
                  <a:pt x="705827" y="44935"/>
                  <a:pt x="696859" y="47625"/>
                </a:cubicBezTo>
                <a:cubicBezTo>
                  <a:pt x="679371" y="52871"/>
                  <a:pt x="661169" y="61214"/>
                  <a:pt x="642884" y="63500"/>
                </a:cubicBezTo>
                <a:cubicBezTo>
                  <a:pt x="623381" y="65938"/>
                  <a:pt x="614246" y="66929"/>
                  <a:pt x="595259" y="69850"/>
                </a:cubicBezTo>
                <a:cubicBezTo>
                  <a:pt x="588896" y="70829"/>
                  <a:pt x="582620" y="72442"/>
                  <a:pt x="576209" y="73025"/>
                </a:cubicBezTo>
                <a:cubicBezTo>
                  <a:pt x="559312" y="74561"/>
                  <a:pt x="542349" y="75259"/>
                  <a:pt x="525409" y="76200"/>
                </a:cubicBezTo>
                <a:cubicBezTo>
                  <a:pt x="472075" y="79163"/>
                  <a:pt x="440433" y="80270"/>
                  <a:pt x="385709" y="82550"/>
                </a:cubicBezTo>
                <a:lnTo>
                  <a:pt x="350784" y="85725"/>
                </a:lnTo>
                <a:cubicBezTo>
                  <a:pt x="341248" y="86679"/>
                  <a:pt x="331767" y="88201"/>
                  <a:pt x="322209" y="88900"/>
                </a:cubicBezTo>
                <a:cubicBezTo>
                  <a:pt x="288367" y="91376"/>
                  <a:pt x="220609" y="95250"/>
                  <a:pt x="220609" y="95250"/>
                </a:cubicBezTo>
                <a:lnTo>
                  <a:pt x="7884" y="92075"/>
                </a:lnTo>
                <a:cubicBezTo>
                  <a:pt x="-31289" y="92075"/>
                  <a:pt x="86225" y="93511"/>
                  <a:pt x="125359" y="95250"/>
                </a:cubicBezTo>
                <a:cubicBezTo>
                  <a:pt x="133883" y="95629"/>
                  <a:pt x="142243" y="97893"/>
                  <a:pt x="150759" y="98425"/>
                </a:cubicBezTo>
                <a:cubicBezTo>
                  <a:pt x="176132" y="100011"/>
                  <a:pt x="201548" y="100863"/>
                  <a:pt x="226959" y="101600"/>
                </a:cubicBezTo>
                <a:lnTo>
                  <a:pt x="369834" y="104775"/>
                </a:lnTo>
                <a:lnTo>
                  <a:pt x="452384" y="111125"/>
                </a:lnTo>
                <a:cubicBezTo>
                  <a:pt x="495760" y="112702"/>
                  <a:pt x="539176" y="112944"/>
                  <a:pt x="582559" y="114300"/>
                </a:cubicBezTo>
                <a:cubicBezTo>
                  <a:pt x="606912" y="115061"/>
                  <a:pt x="631242" y="116417"/>
                  <a:pt x="655584" y="117475"/>
                </a:cubicBezTo>
                <a:lnTo>
                  <a:pt x="684159" y="120650"/>
                </a:lnTo>
                <a:cubicBezTo>
                  <a:pt x="696846" y="121858"/>
                  <a:pt x="709578" y="122557"/>
                  <a:pt x="722259" y="123825"/>
                </a:cubicBezTo>
                <a:cubicBezTo>
                  <a:pt x="735936" y="125193"/>
                  <a:pt x="756006" y="128192"/>
                  <a:pt x="769884" y="130175"/>
                </a:cubicBezTo>
                <a:cubicBezTo>
                  <a:pt x="786678" y="135773"/>
                  <a:pt x="773873" y="132055"/>
                  <a:pt x="798459" y="136525"/>
                </a:cubicBezTo>
                <a:cubicBezTo>
                  <a:pt x="814920" y="139518"/>
                  <a:pt x="815842" y="140536"/>
                  <a:pt x="833384" y="142875"/>
                </a:cubicBezTo>
                <a:cubicBezTo>
                  <a:pt x="842884" y="144142"/>
                  <a:pt x="852459" y="144783"/>
                  <a:pt x="861959" y="146050"/>
                </a:cubicBezTo>
                <a:cubicBezTo>
                  <a:pt x="868340" y="146901"/>
                  <a:pt x="874646" y="148246"/>
                  <a:pt x="881009" y="149225"/>
                </a:cubicBezTo>
                <a:cubicBezTo>
                  <a:pt x="888406" y="150363"/>
                  <a:pt x="895837" y="151262"/>
                  <a:pt x="903234" y="152400"/>
                </a:cubicBezTo>
                <a:cubicBezTo>
                  <a:pt x="909597" y="153379"/>
                  <a:pt x="915896" y="154777"/>
                  <a:pt x="922284" y="155575"/>
                </a:cubicBezTo>
                <a:cubicBezTo>
                  <a:pt x="941303" y="157952"/>
                  <a:pt x="960345" y="160190"/>
                  <a:pt x="979434" y="161925"/>
                </a:cubicBezTo>
                <a:cubicBezTo>
                  <a:pt x="991076" y="162983"/>
                  <a:pt x="1002768" y="163588"/>
                  <a:pt x="1014359" y="165100"/>
                </a:cubicBezTo>
                <a:cubicBezTo>
                  <a:pt x="1027126" y="166765"/>
                  <a:pt x="1039632" y="170335"/>
                  <a:pt x="1052459" y="171450"/>
                </a:cubicBezTo>
                <a:cubicBezTo>
                  <a:pt x="1076801" y="173567"/>
                  <a:pt x="1101072" y="176783"/>
                  <a:pt x="1125484" y="177800"/>
                </a:cubicBezTo>
                <a:lnTo>
                  <a:pt x="1201684" y="180975"/>
                </a:lnTo>
                <a:cubicBezTo>
                  <a:pt x="1223912" y="181963"/>
                  <a:pt x="1246110" y="183877"/>
                  <a:pt x="1268359" y="184150"/>
                </a:cubicBezTo>
                <a:lnTo>
                  <a:pt x="1719209" y="187325"/>
                </a:lnTo>
                <a:lnTo>
                  <a:pt x="1808109" y="196850"/>
                </a:lnTo>
                <a:cubicBezTo>
                  <a:pt x="1812342" y="197908"/>
                  <a:pt x="1816530" y="199169"/>
                  <a:pt x="1820809" y="200025"/>
                </a:cubicBezTo>
                <a:cubicBezTo>
                  <a:pt x="1837540" y="203371"/>
                  <a:pt x="1847700" y="204034"/>
                  <a:pt x="1865259" y="206375"/>
                </a:cubicBezTo>
                <a:lnTo>
                  <a:pt x="1887484" y="209550"/>
                </a:lnTo>
                <a:cubicBezTo>
                  <a:pt x="1934115" y="215379"/>
                  <a:pt x="1898775" y="209844"/>
                  <a:pt x="1935109" y="215900"/>
                </a:cubicBezTo>
                <a:cubicBezTo>
                  <a:pt x="1956151" y="208886"/>
                  <a:pt x="1943446" y="216555"/>
                  <a:pt x="1941459" y="177800"/>
                </a:cubicBezTo>
                <a:cubicBezTo>
                  <a:pt x="1939940" y="148187"/>
                  <a:pt x="1942336" y="118274"/>
                  <a:pt x="1938284" y="88900"/>
                </a:cubicBezTo>
                <a:cubicBezTo>
                  <a:pt x="1937827" y="85585"/>
                  <a:pt x="1932060" y="86275"/>
                  <a:pt x="1928759" y="85725"/>
                </a:cubicBezTo>
                <a:cubicBezTo>
                  <a:pt x="1919306" y="84149"/>
                  <a:pt x="1909671" y="83905"/>
                  <a:pt x="1900184" y="82550"/>
                </a:cubicBezTo>
                <a:cubicBezTo>
                  <a:pt x="1884477" y="80306"/>
                  <a:pt x="1881079" y="78298"/>
                  <a:pt x="1865259" y="73025"/>
                </a:cubicBezTo>
                <a:lnTo>
                  <a:pt x="1846209" y="66675"/>
                </a:lnTo>
                <a:cubicBezTo>
                  <a:pt x="1843034" y="65617"/>
                  <a:pt x="1839931" y="64312"/>
                  <a:pt x="1836684" y="63500"/>
                </a:cubicBezTo>
                <a:cubicBezTo>
                  <a:pt x="1805711" y="55757"/>
                  <a:pt x="1844386" y="65212"/>
                  <a:pt x="1808109" y="57150"/>
                </a:cubicBezTo>
                <a:cubicBezTo>
                  <a:pt x="1803849" y="56203"/>
                  <a:pt x="1799669" y="54922"/>
                  <a:pt x="1795409" y="53975"/>
                </a:cubicBezTo>
                <a:cubicBezTo>
                  <a:pt x="1785563" y="51787"/>
                  <a:pt x="1770134" y="49004"/>
                  <a:pt x="1760484" y="47625"/>
                </a:cubicBezTo>
                <a:cubicBezTo>
                  <a:pt x="1678958" y="35978"/>
                  <a:pt x="1800381" y="54215"/>
                  <a:pt x="1703334" y="41275"/>
                </a:cubicBezTo>
                <a:cubicBezTo>
                  <a:pt x="1697985" y="40562"/>
                  <a:pt x="1692818" y="38731"/>
                  <a:pt x="1687459" y="38100"/>
                </a:cubicBezTo>
                <a:cubicBezTo>
                  <a:pt x="1661875" y="35090"/>
                  <a:pt x="1626654" y="33917"/>
                  <a:pt x="1601734" y="31750"/>
                </a:cubicBezTo>
                <a:cubicBezTo>
                  <a:pt x="1580872" y="29936"/>
                  <a:pt x="1574288" y="27774"/>
                  <a:pt x="1554109" y="25400"/>
                </a:cubicBezTo>
                <a:cubicBezTo>
                  <a:pt x="1543546" y="24157"/>
                  <a:pt x="1532956" y="23133"/>
                  <a:pt x="1522359" y="22225"/>
                </a:cubicBezTo>
                <a:lnTo>
                  <a:pt x="1442984" y="15875"/>
                </a:lnTo>
                <a:cubicBezTo>
                  <a:pt x="1436634" y="14817"/>
                  <a:pt x="1430247" y="13963"/>
                  <a:pt x="1423934" y="12700"/>
                </a:cubicBezTo>
                <a:cubicBezTo>
                  <a:pt x="1404727" y="8859"/>
                  <a:pt x="1412102" y="7323"/>
                  <a:pt x="1385834" y="6350"/>
                </a:cubicBezTo>
                <a:cubicBezTo>
                  <a:pt x="1365739" y="5606"/>
                  <a:pt x="1364667" y="3704"/>
                  <a:pt x="1360434" y="3175"/>
                </a:cubicBezTo>
                <a:close/>
              </a:path>
            </a:pathLst>
          </a:custGeom>
          <a:solidFill>
            <a:srgbClr val="648B1C">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B3AEDC-702A-6448-B8A8-B51EA3715013}"/>
              </a:ext>
            </a:extLst>
          </p:cNvPr>
          <p:cNvPicPr>
            <a:picLocks noChangeAspect="1"/>
          </p:cNvPicPr>
          <p:nvPr/>
        </p:nvPicPr>
        <p:blipFill>
          <a:blip r:embed="rId7"/>
          <a:stretch>
            <a:fillRect/>
          </a:stretch>
        </p:blipFill>
        <p:spPr>
          <a:xfrm>
            <a:off x="1698312" y="3756468"/>
            <a:ext cx="2615969" cy="549508"/>
          </a:xfrm>
          <a:prstGeom prst="rect">
            <a:avLst/>
          </a:prstGeom>
        </p:spPr>
      </p:pic>
      <p:pic>
        <p:nvPicPr>
          <p:cNvPr id="10" name="Picture 9">
            <a:extLst>
              <a:ext uri="{FF2B5EF4-FFF2-40B4-BE49-F238E27FC236}">
                <a16:creationId xmlns:a16="http://schemas.microsoft.com/office/drawing/2014/main" id="{4AF54102-0C6F-BA43-9127-AC970B068EFB}"/>
              </a:ext>
            </a:extLst>
          </p:cNvPr>
          <p:cNvPicPr>
            <a:picLocks noChangeAspect="1"/>
          </p:cNvPicPr>
          <p:nvPr/>
        </p:nvPicPr>
        <p:blipFill>
          <a:blip r:embed="rId8"/>
          <a:stretch>
            <a:fillRect/>
          </a:stretch>
        </p:blipFill>
        <p:spPr>
          <a:xfrm>
            <a:off x="1117172" y="3326223"/>
            <a:ext cx="3875232" cy="198934"/>
          </a:xfrm>
          <a:prstGeom prst="rect">
            <a:avLst/>
          </a:prstGeom>
        </p:spPr>
      </p:pic>
    </p:spTree>
    <p:extLst>
      <p:ext uri="{BB962C8B-B14F-4D97-AF65-F5344CB8AC3E}">
        <p14:creationId xmlns:p14="http://schemas.microsoft.com/office/powerpoint/2010/main" val="28025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87ED-4F7B-AE4E-84F4-502153F44269}"/>
              </a:ext>
            </a:extLst>
          </p:cNvPr>
          <p:cNvSpPr>
            <a:spLocks noGrp="1"/>
          </p:cNvSpPr>
          <p:nvPr>
            <p:ph type="title"/>
          </p:nvPr>
        </p:nvSpPr>
        <p:spPr/>
        <p:txBody>
          <a:bodyPr/>
          <a:lstStyle/>
          <a:p>
            <a:r>
              <a:rPr lang="en-US"/>
              <a:t>Choosing the weighting function</a:t>
            </a:r>
          </a:p>
        </p:txBody>
      </p:sp>
      <p:sp>
        <p:nvSpPr>
          <p:cNvPr id="3" name="Content Placeholder 2">
            <a:extLst>
              <a:ext uri="{FF2B5EF4-FFF2-40B4-BE49-F238E27FC236}">
                <a16:creationId xmlns:a16="http://schemas.microsoft.com/office/drawing/2014/main" id="{3AEA1429-DADE-CA42-9EB8-5811C6AEF307}"/>
              </a:ext>
            </a:extLst>
          </p:cNvPr>
          <p:cNvSpPr>
            <a:spLocks noGrp="1"/>
          </p:cNvSpPr>
          <p:nvPr>
            <p:ph sz="quarter" idx="10"/>
          </p:nvPr>
        </p:nvSpPr>
        <p:spPr/>
        <p:txBody>
          <a:bodyPr/>
          <a:lstStyle/>
          <a:p>
            <a:pPr>
              <a:buFont typeface="Arial" panose="020B0604020202020204" pitchFamily="34" charset="0"/>
              <a:buChar char="•"/>
            </a:pPr>
            <a:r>
              <a:rPr lang="en-US"/>
              <a:t>Weighted combination of denoising score matching losses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How to choose the weighting function                                 ? </a:t>
            </a:r>
          </a:p>
          <a:p>
            <a:pPr>
              <a:buFont typeface="Arial" panose="020B0604020202020204" pitchFamily="34" charset="0"/>
              <a:buChar char="•"/>
            </a:pPr>
            <a:r>
              <a:rPr lang="en-US" b="1"/>
              <a:t>Goal: </a:t>
            </a:r>
            <a:r>
              <a:rPr lang="en-US"/>
              <a:t>balancing different score matching losses in the sum </a:t>
            </a:r>
            <a:r>
              <a:rPr lang="en-US">
                <a:sym typeface="Wingdings" pitchFamily="2" charset="2"/>
              </a:rPr>
              <a:t></a:t>
            </a:r>
            <a:r>
              <a:rPr lang="en-US"/>
              <a:t> </a:t>
            </a:r>
            <a:r>
              <a:rPr lang="en-US">
                <a:sym typeface="Wingdings" pitchFamily="2" charset="2"/>
              </a:rPr>
              <a:t> </a:t>
            </a:r>
            <a:endParaRPr lang="en-US" b="1"/>
          </a:p>
        </p:txBody>
      </p:sp>
      <p:pic>
        <p:nvPicPr>
          <p:cNvPr id="4" name="Picture 3">
            <a:extLst>
              <a:ext uri="{FF2B5EF4-FFF2-40B4-BE49-F238E27FC236}">
                <a16:creationId xmlns:a16="http://schemas.microsoft.com/office/drawing/2014/main" id="{09765C5A-5D41-0C40-996D-9D374B08FCF7}"/>
              </a:ext>
            </a:extLst>
          </p:cNvPr>
          <p:cNvPicPr>
            <a:picLocks noChangeAspect="1"/>
          </p:cNvPicPr>
          <p:nvPr/>
        </p:nvPicPr>
        <p:blipFill>
          <a:blip r:embed="rId2"/>
          <a:srcRect/>
          <a:stretch/>
        </p:blipFill>
        <p:spPr>
          <a:xfrm>
            <a:off x="2180359" y="1429559"/>
            <a:ext cx="4783282" cy="609220"/>
          </a:xfrm>
          <a:prstGeom prst="rect">
            <a:avLst/>
          </a:prstGeom>
        </p:spPr>
      </p:pic>
      <p:pic>
        <p:nvPicPr>
          <p:cNvPr id="5" name="Picture 4">
            <a:extLst>
              <a:ext uri="{FF2B5EF4-FFF2-40B4-BE49-F238E27FC236}">
                <a16:creationId xmlns:a16="http://schemas.microsoft.com/office/drawing/2014/main" id="{209E651D-84D7-BC4B-8934-F398B23A1CEB}"/>
              </a:ext>
            </a:extLst>
          </p:cNvPr>
          <p:cNvPicPr>
            <a:picLocks noChangeAspect="1"/>
          </p:cNvPicPr>
          <p:nvPr/>
        </p:nvPicPr>
        <p:blipFill>
          <a:blip r:embed="rId3"/>
          <a:stretch>
            <a:fillRect/>
          </a:stretch>
        </p:blipFill>
        <p:spPr>
          <a:xfrm>
            <a:off x="5329959" y="2294082"/>
            <a:ext cx="1917645" cy="277668"/>
          </a:xfrm>
          <a:prstGeom prst="rect">
            <a:avLst/>
          </a:prstGeom>
        </p:spPr>
      </p:pic>
      <p:pic>
        <p:nvPicPr>
          <p:cNvPr id="6" name="Picture 5">
            <a:extLst>
              <a:ext uri="{FF2B5EF4-FFF2-40B4-BE49-F238E27FC236}">
                <a16:creationId xmlns:a16="http://schemas.microsoft.com/office/drawing/2014/main" id="{ECC210A7-6A42-9F44-A5E8-AAF647AC1EC9}"/>
              </a:ext>
            </a:extLst>
          </p:cNvPr>
          <p:cNvPicPr>
            <a:picLocks noChangeAspect="1"/>
          </p:cNvPicPr>
          <p:nvPr/>
        </p:nvPicPr>
        <p:blipFill>
          <a:blip r:embed="rId4"/>
          <a:stretch>
            <a:fillRect/>
          </a:stretch>
        </p:blipFill>
        <p:spPr>
          <a:xfrm>
            <a:off x="7799333" y="2605850"/>
            <a:ext cx="1110476" cy="289997"/>
          </a:xfrm>
          <a:prstGeom prst="rect">
            <a:avLst/>
          </a:prstGeom>
        </p:spPr>
      </p:pic>
      <p:pic>
        <p:nvPicPr>
          <p:cNvPr id="7" name="Picture 6">
            <a:extLst>
              <a:ext uri="{FF2B5EF4-FFF2-40B4-BE49-F238E27FC236}">
                <a16:creationId xmlns:a16="http://schemas.microsoft.com/office/drawing/2014/main" id="{5489FA45-798A-3843-812C-656E87922428}"/>
              </a:ext>
            </a:extLst>
          </p:cNvPr>
          <p:cNvPicPr>
            <a:picLocks noChangeAspect="1"/>
          </p:cNvPicPr>
          <p:nvPr/>
        </p:nvPicPr>
        <p:blipFill>
          <a:blip r:embed="rId5"/>
          <a:srcRect/>
          <a:stretch/>
        </p:blipFill>
        <p:spPr>
          <a:xfrm>
            <a:off x="2503693" y="3630283"/>
            <a:ext cx="4174100" cy="554715"/>
          </a:xfrm>
          <a:prstGeom prst="rect">
            <a:avLst/>
          </a:prstGeom>
        </p:spPr>
      </p:pic>
      <p:pic>
        <p:nvPicPr>
          <p:cNvPr id="9" name="Picture 8">
            <a:extLst>
              <a:ext uri="{FF2B5EF4-FFF2-40B4-BE49-F238E27FC236}">
                <a16:creationId xmlns:a16="http://schemas.microsoft.com/office/drawing/2014/main" id="{E4C7104B-6096-6B48-BADD-3FC5176AC4FB}"/>
              </a:ext>
            </a:extLst>
          </p:cNvPr>
          <p:cNvPicPr>
            <a:picLocks noChangeAspect="1"/>
          </p:cNvPicPr>
          <p:nvPr/>
        </p:nvPicPr>
        <p:blipFill>
          <a:blip r:embed="rId6"/>
          <a:srcRect/>
          <a:stretch/>
        </p:blipFill>
        <p:spPr>
          <a:xfrm>
            <a:off x="2505864" y="4168844"/>
            <a:ext cx="6403945" cy="554715"/>
          </a:xfrm>
          <a:prstGeom prst="rect">
            <a:avLst/>
          </a:prstGeom>
        </p:spPr>
      </p:pic>
      <p:pic>
        <p:nvPicPr>
          <p:cNvPr id="11" name="Picture 10">
            <a:extLst>
              <a:ext uri="{FF2B5EF4-FFF2-40B4-BE49-F238E27FC236}">
                <a16:creationId xmlns:a16="http://schemas.microsoft.com/office/drawing/2014/main" id="{6D22EB03-1209-1F46-9B05-EB8C874D97F8}"/>
              </a:ext>
            </a:extLst>
          </p:cNvPr>
          <p:cNvPicPr>
            <a:picLocks noChangeAspect="1"/>
          </p:cNvPicPr>
          <p:nvPr/>
        </p:nvPicPr>
        <p:blipFill>
          <a:blip r:embed="rId7"/>
          <a:stretch>
            <a:fillRect/>
          </a:stretch>
        </p:blipFill>
        <p:spPr>
          <a:xfrm>
            <a:off x="2713003" y="3063344"/>
            <a:ext cx="3965387" cy="533294"/>
          </a:xfrm>
          <a:prstGeom prst="rect">
            <a:avLst/>
          </a:prstGeom>
        </p:spPr>
      </p:pic>
    </p:spTree>
    <p:extLst>
      <p:ext uri="{BB962C8B-B14F-4D97-AF65-F5344CB8AC3E}">
        <p14:creationId xmlns:p14="http://schemas.microsoft.com/office/powerpoint/2010/main" val="6730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086-0D93-554F-833E-A8DCF80FC563}"/>
              </a:ext>
            </a:extLst>
          </p:cNvPr>
          <p:cNvSpPr>
            <a:spLocks noGrp="1"/>
          </p:cNvSpPr>
          <p:nvPr>
            <p:ph type="title"/>
          </p:nvPr>
        </p:nvSpPr>
        <p:spPr/>
        <p:txBody>
          <a:bodyPr/>
          <a:lstStyle/>
          <a:p>
            <a:r>
              <a:rPr lang="en-US"/>
              <a:t>Training noise conditional score networks</a:t>
            </a:r>
          </a:p>
        </p:txBody>
      </p:sp>
      <p:sp>
        <p:nvSpPr>
          <p:cNvPr id="3" name="Content Placeholder 2">
            <a:extLst>
              <a:ext uri="{FF2B5EF4-FFF2-40B4-BE49-F238E27FC236}">
                <a16:creationId xmlns:a16="http://schemas.microsoft.com/office/drawing/2014/main" id="{7D5BF471-72DB-CE4D-8591-D1200D4F876D}"/>
              </a:ext>
            </a:extLst>
          </p:cNvPr>
          <p:cNvSpPr>
            <a:spLocks noGrp="1"/>
          </p:cNvSpPr>
          <p:nvPr>
            <p:ph sz="quarter" idx="10"/>
          </p:nvPr>
        </p:nvSpPr>
        <p:spPr/>
        <p:txBody>
          <a:bodyPr/>
          <a:lstStyle/>
          <a:p>
            <a:pPr>
              <a:buFont typeface="Arial" panose="020B0604020202020204" pitchFamily="34" charset="0"/>
              <a:buChar char="•"/>
            </a:pPr>
            <a:r>
              <a:rPr lang="en-US"/>
              <a:t>Sample a mini-batch of datapoints</a:t>
            </a:r>
          </a:p>
          <a:p>
            <a:pPr>
              <a:buFont typeface="Arial" panose="020B0604020202020204" pitchFamily="34" charset="0"/>
              <a:buChar char="•"/>
            </a:pPr>
            <a:r>
              <a:rPr lang="en-US"/>
              <a:t>Sample a mini-batch of noise scale indices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Sample a mini-batch of Gaussian noise</a:t>
            </a:r>
          </a:p>
          <a:p>
            <a:pPr>
              <a:buFont typeface="Arial" panose="020B0604020202020204" pitchFamily="34" charset="0"/>
              <a:buChar char="•"/>
            </a:pPr>
            <a:r>
              <a:rPr lang="en-US"/>
              <a:t>Estimate the weighted mixture of score matching losses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Stochastic gradient descent</a:t>
            </a:r>
          </a:p>
          <a:p>
            <a:pPr>
              <a:buFont typeface="Arial" panose="020B0604020202020204" pitchFamily="34" charset="0"/>
              <a:buChar char="•"/>
            </a:pPr>
            <a:r>
              <a:rPr lang="en-US"/>
              <a:t>As efficient as training one single non-conditional score-based model</a:t>
            </a:r>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E7299BAE-E5F0-9E4D-8D77-24BBEEA0E237}"/>
              </a:ext>
            </a:extLst>
          </p:cNvPr>
          <p:cNvPicPr>
            <a:picLocks noChangeAspect="1"/>
          </p:cNvPicPr>
          <p:nvPr/>
        </p:nvPicPr>
        <p:blipFill>
          <a:blip r:embed="rId2"/>
          <a:stretch>
            <a:fillRect/>
          </a:stretch>
        </p:blipFill>
        <p:spPr>
          <a:xfrm>
            <a:off x="4962813" y="976133"/>
            <a:ext cx="2490932" cy="261089"/>
          </a:xfrm>
          <a:prstGeom prst="rect">
            <a:avLst/>
          </a:prstGeom>
        </p:spPr>
      </p:pic>
      <p:pic>
        <p:nvPicPr>
          <p:cNvPr id="5" name="Picture 4">
            <a:extLst>
              <a:ext uri="{FF2B5EF4-FFF2-40B4-BE49-F238E27FC236}">
                <a16:creationId xmlns:a16="http://schemas.microsoft.com/office/drawing/2014/main" id="{822DC682-32D3-9248-8584-E60F6272C3CD}"/>
              </a:ext>
            </a:extLst>
          </p:cNvPr>
          <p:cNvPicPr>
            <a:picLocks noChangeAspect="1"/>
          </p:cNvPicPr>
          <p:nvPr/>
        </p:nvPicPr>
        <p:blipFill>
          <a:blip r:embed="rId3"/>
          <a:stretch>
            <a:fillRect/>
          </a:stretch>
        </p:blipFill>
        <p:spPr>
          <a:xfrm>
            <a:off x="3137373" y="1795464"/>
            <a:ext cx="3330668" cy="261090"/>
          </a:xfrm>
          <a:prstGeom prst="rect">
            <a:avLst/>
          </a:prstGeom>
        </p:spPr>
      </p:pic>
      <p:pic>
        <p:nvPicPr>
          <p:cNvPr id="6" name="Picture 5">
            <a:extLst>
              <a:ext uri="{FF2B5EF4-FFF2-40B4-BE49-F238E27FC236}">
                <a16:creationId xmlns:a16="http://schemas.microsoft.com/office/drawing/2014/main" id="{152CD42C-7AB6-B94B-A8BD-6B132BE6267E}"/>
              </a:ext>
            </a:extLst>
          </p:cNvPr>
          <p:cNvPicPr>
            <a:picLocks noChangeAspect="1"/>
          </p:cNvPicPr>
          <p:nvPr/>
        </p:nvPicPr>
        <p:blipFill>
          <a:blip r:embed="rId4"/>
          <a:stretch>
            <a:fillRect/>
          </a:stretch>
        </p:blipFill>
        <p:spPr>
          <a:xfrm>
            <a:off x="2803524" y="3002889"/>
            <a:ext cx="4318577" cy="718502"/>
          </a:xfrm>
          <a:prstGeom prst="rect">
            <a:avLst/>
          </a:prstGeom>
        </p:spPr>
      </p:pic>
      <p:pic>
        <p:nvPicPr>
          <p:cNvPr id="7" name="Picture 6">
            <a:extLst>
              <a:ext uri="{FF2B5EF4-FFF2-40B4-BE49-F238E27FC236}">
                <a16:creationId xmlns:a16="http://schemas.microsoft.com/office/drawing/2014/main" id="{06524A0B-F30B-6D46-A9FD-8BFA9BC9CA20}"/>
              </a:ext>
            </a:extLst>
          </p:cNvPr>
          <p:cNvPicPr>
            <a:picLocks noChangeAspect="1"/>
          </p:cNvPicPr>
          <p:nvPr/>
        </p:nvPicPr>
        <p:blipFill>
          <a:blip r:embed="rId5"/>
          <a:stretch>
            <a:fillRect/>
          </a:stretch>
        </p:blipFill>
        <p:spPr>
          <a:xfrm>
            <a:off x="5518150" y="2291818"/>
            <a:ext cx="2482850" cy="241300"/>
          </a:xfrm>
          <a:prstGeom prst="rect">
            <a:avLst/>
          </a:prstGeom>
        </p:spPr>
      </p:pic>
    </p:spTree>
    <p:extLst>
      <p:ext uri="{BB962C8B-B14F-4D97-AF65-F5344CB8AC3E}">
        <p14:creationId xmlns:p14="http://schemas.microsoft.com/office/powerpoint/2010/main" val="42773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5BE3-68B5-B343-8934-423B6BA7B117}"/>
              </a:ext>
            </a:extLst>
          </p:cNvPr>
          <p:cNvSpPr>
            <a:spLocks noGrp="1"/>
          </p:cNvSpPr>
          <p:nvPr>
            <p:ph type="title"/>
          </p:nvPr>
        </p:nvSpPr>
        <p:spPr>
          <a:xfrm>
            <a:off x="756310" y="292608"/>
            <a:ext cx="7707862" cy="488024"/>
          </a:xfrm>
        </p:spPr>
        <p:txBody>
          <a:bodyPr/>
          <a:lstStyle/>
          <a:p>
            <a:r>
              <a:rPr lang="en-US"/>
              <a:t>Using multiple noise levels</a:t>
            </a:r>
          </a:p>
        </p:txBody>
      </p:sp>
      <p:grpSp>
        <p:nvGrpSpPr>
          <p:cNvPr id="33" name="Group 32">
            <a:extLst>
              <a:ext uri="{FF2B5EF4-FFF2-40B4-BE49-F238E27FC236}">
                <a16:creationId xmlns:a16="http://schemas.microsoft.com/office/drawing/2014/main" id="{5E62F947-7F33-A542-A9B9-A2E07EBDAEB4}"/>
              </a:ext>
            </a:extLst>
          </p:cNvPr>
          <p:cNvGrpSpPr/>
          <p:nvPr/>
        </p:nvGrpSpPr>
        <p:grpSpPr>
          <a:xfrm>
            <a:off x="2261817" y="1127809"/>
            <a:ext cx="6225257" cy="1717207"/>
            <a:chOff x="2508610" y="1172892"/>
            <a:chExt cx="6225257" cy="1717207"/>
          </a:xfrm>
        </p:grpSpPr>
        <p:pic>
          <p:nvPicPr>
            <p:cNvPr id="8" name="Picture 7">
              <a:extLst>
                <a:ext uri="{FF2B5EF4-FFF2-40B4-BE49-F238E27FC236}">
                  <a16:creationId xmlns:a16="http://schemas.microsoft.com/office/drawing/2014/main" id="{AFCC6533-1409-C24A-B23F-2F80CCC7ADF7}"/>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508610" y="1183886"/>
              <a:ext cx="1689270" cy="1681535"/>
            </a:xfrm>
            <a:prstGeom prst="rect">
              <a:avLst/>
            </a:prstGeom>
          </p:spPr>
        </p:pic>
        <p:pic>
          <p:nvPicPr>
            <p:cNvPr id="12" name="Picture 11">
              <a:extLst>
                <a:ext uri="{FF2B5EF4-FFF2-40B4-BE49-F238E27FC236}">
                  <a16:creationId xmlns:a16="http://schemas.microsoft.com/office/drawing/2014/main" id="{75C005F2-FA02-9E47-9AE6-F82FE406D32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7060058" y="1172892"/>
              <a:ext cx="1673809" cy="1692528"/>
            </a:xfrm>
            <a:prstGeom prst="rect">
              <a:avLst/>
            </a:prstGeom>
          </p:spPr>
        </p:pic>
        <p:pic>
          <p:nvPicPr>
            <p:cNvPr id="15" name="Picture 14">
              <a:extLst>
                <a:ext uri="{FF2B5EF4-FFF2-40B4-BE49-F238E27FC236}">
                  <a16:creationId xmlns:a16="http://schemas.microsoft.com/office/drawing/2014/main" id="{E28D683B-C3EB-BA46-AC88-8B6699264AA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784967" y="1192078"/>
              <a:ext cx="1684685" cy="1698021"/>
            </a:xfrm>
            <a:prstGeom prst="rect">
              <a:avLst/>
            </a:prstGeom>
          </p:spPr>
        </p:pic>
      </p:grpSp>
      <p:grpSp>
        <p:nvGrpSpPr>
          <p:cNvPr id="27" name="Group 26">
            <a:extLst>
              <a:ext uri="{FF2B5EF4-FFF2-40B4-BE49-F238E27FC236}">
                <a16:creationId xmlns:a16="http://schemas.microsoft.com/office/drawing/2014/main" id="{58A8FDA9-0E35-2942-93A8-7348FDDAACDB}"/>
              </a:ext>
            </a:extLst>
          </p:cNvPr>
          <p:cNvGrpSpPr/>
          <p:nvPr/>
        </p:nvGrpSpPr>
        <p:grpSpPr>
          <a:xfrm>
            <a:off x="2931309" y="802482"/>
            <a:ext cx="4886772" cy="289664"/>
            <a:chOff x="3178102" y="847565"/>
            <a:chExt cx="4886772" cy="289664"/>
          </a:xfrm>
        </p:grpSpPr>
        <p:pic>
          <p:nvPicPr>
            <p:cNvPr id="11" name="Picture 10">
              <a:extLst>
                <a:ext uri="{FF2B5EF4-FFF2-40B4-BE49-F238E27FC236}">
                  <a16:creationId xmlns:a16="http://schemas.microsoft.com/office/drawing/2014/main" id="{F655D579-8666-AA47-9C9B-2E290F2BD690}"/>
                </a:ext>
              </a:extLst>
            </p:cNvPr>
            <p:cNvPicPr>
              <a:picLocks noChangeAspect="1"/>
            </p:cNvPicPr>
            <p:nvPr/>
          </p:nvPicPr>
          <p:blipFill>
            <a:blip r:embed="rId12"/>
            <a:stretch>
              <a:fillRect/>
            </a:stretch>
          </p:blipFill>
          <p:spPr>
            <a:xfrm>
              <a:off x="3178102" y="909240"/>
              <a:ext cx="330849" cy="227989"/>
            </a:xfrm>
            <a:prstGeom prst="rect">
              <a:avLst/>
            </a:prstGeom>
          </p:spPr>
        </p:pic>
        <p:pic>
          <p:nvPicPr>
            <p:cNvPr id="9" name="Picture 8">
              <a:extLst>
                <a:ext uri="{FF2B5EF4-FFF2-40B4-BE49-F238E27FC236}">
                  <a16:creationId xmlns:a16="http://schemas.microsoft.com/office/drawing/2014/main" id="{398D5382-5F7F-DC48-80C5-9DB230B25139}"/>
                </a:ext>
              </a:extLst>
            </p:cNvPr>
            <p:cNvPicPr>
              <a:picLocks noChangeAspect="1"/>
            </p:cNvPicPr>
            <p:nvPr/>
          </p:nvPicPr>
          <p:blipFill>
            <a:blip r:embed="rId13"/>
            <a:stretch>
              <a:fillRect/>
            </a:stretch>
          </p:blipFill>
          <p:spPr>
            <a:xfrm>
              <a:off x="7729050" y="892316"/>
              <a:ext cx="335824" cy="224405"/>
            </a:xfrm>
            <a:prstGeom prst="rect">
              <a:avLst/>
            </a:prstGeom>
          </p:spPr>
        </p:pic>
        <p:pic>
          <p:nvPicPr>
            <p:cNvPr id="14" name="Picture 13">
              <a:extLst>
                <a:ext uri="{FF2B5EF4-FFF2-40B4-BE49-F238E27FC236}">
                  <a16:creationId xmlns:a16="http://schemas.microsoft.com/office/drawing/2014/main" id="{9DDB9185-EE5B-FD40-AB5B-1C392D38AEEB}"/>
                </a:ext>
              </a:extLst>
            </p:cNvPr>
            <p:cNvPicPr>
              <a:picLocks noChangeAspect="1"/>
            </p:cNvPicPr>
            <p:nvPr/>
          </p:nvPicPr>
          <p:blipFill>
            <a:blip r:embed="rId14"/>
            <a:stretch>
              <a:fillRect/>
            </a:stretch>
          </p:blipFill>
          <p:spPr>
            <a:xfrm>
              <a:off x="5431014" y="885535"/>
              <a:ext cx="341188" cy="227989"/>
            </a:xfrm>
            <a:prstGeom prst="rect">
              <a:avLst/>
            </a:prstGeom>
          </p:spPr>
        </p:pic>
        <p:pic>
          <p:nvPicPr>
            <p:cNvPr id="16" name="Picture 15">
              <a:extLst>
                <a:ext uri="{FF2B5EF4-FFF2-40B4-BE49-F238E27FC236}">
                  <a16:creationId xmlns:a16="http://schemas.microsoft.com/office/drawing/2014/main" id="{1DD4179F-D200-6245-881B-F31FE65CE2EE}"/>
                </a:ext>
              </a:extLst>
            </p:cNvPr>
            <p:cNvPicPr>
              <a:picLocks noChangeAspect="1"/>
            </p:cNvPicPr>
            <p:nvPr/>
          </p:nvPicPr>
          <p:blipFill>
            <a:blip r:embed="rId15"/>
            <a:stretch>
              <a:fillRect/>
            </a:stretch>
          </p:blipFill>
          <p:spPr>
            <a:xfrm>
              <a:off x="4290817" y="860446"/>
              <a:ext cx="281316" cy="269156"/>
            </a:xfrm>
            <a:prstGeom prst="rect">
              <a:avLst/>
            </a:prstGeom>
          </p:spPr>
        </p:pic>
        <p:pic>
          <p:nvPicPr>
            <p:cNvPr id="17" name="Picture 16">
              <a:extLst>
                <a:ext uri="{FF2B5EF4-FFF2-40B4-BE49-F238E27FC236}">
                  <a16:creationId xmlns:a16="http://schemas.microsoft.com/office/drawing/2014/main" id="{F9D53E89-ACDC-E749-8D8A-D42E0178A8E5}"/>
                </a:ext>
              </a:extLst>
            </p:cNvPr>
            <p:cNvPicPr>
              <a:picLocks noChangeAspect="1"/>
            </p:cNvPicPr>
            <p:nvPr/>
          </p:nvPicPr>
          <p:blipFill>
            <a:blip r:embed="rId15"/>
            <a:stretch>
              <a:fillRect/>
            </a:stretch>
          </p:blipFill>
          <p:spPr>
            <a:xfrm>
              <a:off x="6571461" y="847565"/>
              <a:ext cx="281316" cy="269156"/>
            </a:xfrm>
            <a:prstGeom prst="rect">
              <a:avLst/>
            </a:prstGeom>
          </p:spPr>
        </p:pic>
      </p:grpSp>
      <p:grpSp>
        <p:nvGrpSpPr>
          <p:cNvPr id="36" name="s1">
            <a:extLst>
              <a:ext uri="{FF2B5EF4-FFF2-40B4-BE49-F238E27FC236}">
                <a16:creationId xmlns:a16="http://schemas.microsoft.com/office/drawing/2014/main" id="{BD37B188-5B27-5C4E-967C-D25A9BF34AD4}"/>
              </a:ext>
            </a:extLst>
          </p:cNvPr>
          <p:cNvGrpSpPr/>
          <p:nvPr/>
        </p:nvGrpSpPr>
        <p:grpSpPr>
          <a:xfrm>
            <a:off x="6768300" y="2910519"/>
            <a:ext cx="1711574" cy="1705859"/>
            <a:chOff x="7029055" y="2948252"/>
            <a:chExt cx="1711574" cy="1705859"/>
          </a:xfrm>
        </p:grpSpPr>
        <p:pic>
          <p:nvPicPr>
            <p:cNvPr id="4" name="s1">
              <a:extLst>
                <a:ext uri="{FF2B5EF4-FFF2-40B4-BE49-F238E27FC236}">
                  <a16:creationId xmlns:a16="http://schemas.microsoft.com/office/drawing/2014/main" id="{92F21624-FC27-0244-B0AD-8C40F9ED6B3C}"/>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7029055" y="2949298"/>
              <a:ext cx="1704813" cy="1704813"/>
            </a:xfrm>
            <a:prstGeom prst="rect">
              <a:avLst/>
            </a:prstGeom>
          </p:spPr>
        </p:pic>
        <p:pic>
          <p:nvPicPr>
            <p:cNvPr id="35" name="sigma_1">
              <a:extLst>
                <a:ext uri="{FF2B5EF4-FFF2-40B4-BE49-F238E27FC236}">
                  <a16:creationId xmlns:a16="http://schemas.microsoft.com/office/drawing/2014/main" id="{76F9EFB7-5F04-614D-8DC3-9D9E6EEB5ED0}"/>
                </a:ext>
              </a:extLst>
            </p:cNvPr>
            <p:cNvPicPr>
              <a:picLocks noChangeAspect="1"/>
            </p:cNvPicPr>
            <p:nvPr/>
          </p:nvPicPr>
          <p:blipFill rotWithShape="1">
            <a:blip r:embed="rId17">
              <a:alphaModFix amt="70000"/>
              <a:extLst>
                <a:ext uri="{28A0092B-C50C-407E-A947-70E740481C1C}">
                  <a14:useLocalDpi xmlns:a14="http://schemas.microsoft.com/office/drawing/2010/main"/>
                </a:ext>
              </a:extLst>
            </a:blip>
            <a:srcRect/>
            <a:stretch/>
          </p:blipFill>
          <p:spPr>
            <a:xfrm>
              <a:off x="7035816" y="2948252"/>
              <a:ext cx="1704813" cy="1705859"/>
            </a:xfrm>
            <a:prstGeom prst="rect">
              <a:avLst/>
            </a:prstGeom>
          </p:spPr>
        </p:pic>
      </p:grpSp>
      <p:grpSp>
        <p:nvGrpSpPr>
          <p:cNvPr id="38" name="s2">
            <a:extLst>
              <a:ext uri="{FF2B5EF4-FFF2-40B4-BE49-F238E27FC236}">
                <a16:creationId xmlns:a16="http://schemas.microsoft.com/office/drawing/2014/main" id="{5B9A8B6B-1F45-3B41-8484-17786AF9B881}"/>
              </a:ext>
            </a:extLst>
          </p:cNvPr>
          <p:cNvGrpSpPr/>
          <p:nvPr/>
        </p:nvGrpSpPr>
        <p:grpSpPr>
          <a:xfrm>
            <a:off x="4505803" y="2903169"/>
            <a:ext cx="1708160" cy="1705859"/>
            <a:chOff x="4752596" y="2948252"/>
            <a:chExt cx="1708160" cy="1705859"/>
          </a:xfrm>
        </p:grpSpPr>
        <p:pic>
          <p:nvPicPr>
            <p:cNvPr id="5" name="s2">
              <a:extLst>
                <a:ext uri="{FF2B5EF4-FFF2-40B4-BE49-F238E27FC236}">
                  <a16:creationId xmlns:a16="http://schemas.microsoft.com/office/drawing/2014/main" id="{72717D29-5106-2F49-AFA5-851DF6BACA63}"/>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4754673" y="2949298"/>
              <a:ext cx="1706083" cy="1704813"/>
            </a:xfrm>
            <a:prstGeom prst="rect">
              <a:avLst/>
            </a:prstGeom>
          </p:spPr>
        </p:pic>
        <p:pic>
          <p:nvPicPr>
            <p:cNvPr id="37" name="sigma_3">
              <a:extLst>
                <a:ext uri="{FF2B5EF4-FFF2-40B4-BE49-F238E27FC236}">
                  <a16:creationId xmlns:a16="http://schemas.microsoft.com/office/drawing/2014/main" id="{8A7E0FE7-2799-F84E-8582-27F046452F40}"/>
                </a:ext>
              </a:extLst>
            </p:cNvPr>
            <p:cNvPicPr>
              <a:picLocks noChangeAspect="1"/>
            </p:cNvPicPr>
            <p:nvPr/>
          </p:nvPicPr>
          <p:blipFill rotWithShape="1">
            <a:blip r:embed="rId19">
              <a:alphaModFix amt="70000"/>
              <a:extLst>
                <a:ext uri="{28A0092B-C50C-407E-A947-70E740481C1C}">
                  <a14:useLocalDpi xmlns:a14="http://schemas.microsoft.com/office/drawing/2010/main"/>
                </a:ext>
              </a:extLst>
            </a:blip>
            <a:srcRect/>
            <a:stretch/>
          </p:blipFill>
          <p:spPr>
            <a:xfrm>
              <a:off x="4752596" y="2948252"/>
              <a:ext cx="1699922" cy="1698022"/>
            </a:xfrm>
            <a:prstGeom prst="rect">
              <a:avLst/>
            </a:prstGeom>
          </p:spPr>
        </p:pic>
      </p:grpSp>
      <p:grpSp>
        <p:nvGrpSpPr>
          <p:cNvPr id="34" name="s3">
            <a:extLst>
              <a:ext uri="{FF2B5EF4-FFF2-40B4-BE49-F238E27FC236}">
                <a16:creationId xmlns:a16="http://schemas.microsoft.com/office/drawing/2014/main" id="{9F5D8C8A-7D7A-1848-B660-F7E0B011C793}"/>
              </a:ext>
            </a:extLst>
          </p:cNvPr>
          <p:cNvGrpSpPr/>
          <p:nvPr/>
        </p:nvGrpSpPr>
        <p:grpSpPr>
          <a:xfrm>
            <a:off x="2043059" y="2848078"/>
            <a:ext cx="1935010" cy="1941439"/>
            <a:chOff x="2289852" y="2893161"/>
            <a:chExt cx="1935010" cy="1941439"/>
          </a:xfrm>
        </p:grpSpPr>
        <p:pic>
          <p:nvPicPr>
            <p:cNvPr id="6" name="s3">
              <a:extLst>
                <a:ext uri="{FF2B5EF4-FFF2-40B4-BE49-F238E27FC236}">
                  <a16:creationId xmlns:a16="http://schemas.microsoft.com/office/drawing/2014/main" id="{740FAFC2-9AFF-D34B-82A8-2FEA2EC02326}"/>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2489308" y="2952465"/>
              <a:ext cx="1697066" cy="1701646"/>
            </a:xfrm>
            <a:prstGeom prst="rect">
              <a:avLst/>
            </a:prstGeom>
          </p:spPr>
        </p:pic>
        <p:pic>
          <p:nvPicPr>
            <p:cNvPr id="19" name="Picture 18">
              <a:extLst>
                <a:ext uri="{FF2B5EF4-FFF2-40B4-BE49-F238E27FC236}">
                  <a16:creationId xmlns:a16="http://schemas.microsoft.com/office/drawing/2014/main" id="{5C85A6AD-3C9A-DF46-BC28-57C40E7DD3A4}"/>
                </a:ext>
              </a:extLst>
            </p:cNvPr>
            <p:cNvPicPr>
              <a:picLocks noChangeAspect="1"/>
            </p:cNvPicPr>
            <p:nvPr/>
          </p:nvPicPr>
          <p:blipFill>
            <a:blip r:embed="rId21">
              <a:clrChange>
                <a:clrFrom>
                  <a:srgbClr val="FFFFFF"/>
                </a:clrFrom>
                <a:clrTo>
                  <a:srgbClr val="FFFFFF">
                    <a:alpha val="0"/>
                  </a:srgbClr>
                </a:clrTo>
              </a:clrChange>
              <a:alphaModFix amt="70000"/>
            </a:blip>
            <a:stretch>
              <a:fillRect/>
            </a:stretch>
          </p:blipFill>
          <p:spPr>
            <a:xfrm>
              <a:off x="2289852" y="2893161"/>
              <a:ext cx="1935010" cy="1941439"/>
            </a:xfrm>
            <a:prstGeom prst="rect">
              <a:avLst/>
            </a:prstGeom>
          </p:spPr>
        </p:pic>
      </p:grpSp>
      <p:sp>
        <p:nvSpPr>
          <p:cNvPr id="23" name="Rectangle 22">
            <a:extLst>
              <a:ext uri="{FF2B5EF4-FFF2-40B4-BE49-F238E27FC236}">
                <a16:creationId xmlns:a16="http://schemas.microsoft.com/office/drawing/2014/main" id="{7231C41D-0EEC-E24A-B0B9-FC3C948E2AA2}"/>
              </a:ext>
            </a:extLst>
          </p:cNvPr>
          <p:cNvSpPr/>
          <p:nvPr/>
        </p:nvSpPr>
        <p:spPr>
          <a:xfrm>
            <a:off x="737506" y="1723578"/>
            <a:ext cx="835486" cy="461665"/>
          </a:xfrm>
          <a:prstGeom prst="rect">
            <a:avLst/>
          </a:prstGeom>
          <a:noFill/>
        </p:spPr>
        <p:txBody>
          <a:bodyPr wrap="none" lIns="91440" tIns="45720" rIns="91440" bIns="45720">
            <a:spAutoFit/>
          </a:bodyPr>
          <a:lstStyle/>
          <a:p>
            <a:pPr algn="ctr"/>
            <a:r>
              <a:rPr lang="en-US" sz="2400">
                <a:solidFill>
                  <a:schemeClr val="bg2"/>
                </a:solidFill>
                <a:latin typeface="Arial" panose="020B0604020202020204" pitchFamily="34" charset="0"/>
                <a:cs typeface="Arial" panose="020B0604020202020204" pitchFamily="34" charset="0"/>
              </a:rPr>
              <a:t>Data</a:t>
            </a:r>
            <a:endParaRPr lang="en-US" sz="5400">
              <a:solidFill>
                <a:schemeClr val="bg2"/>
              </a:solidFill>
              <a:latin typeface="Arial" panose="020B0604020202020204" pitchFamily="34" charset="0"/>
              <a:cs typeface="Arial" panose="020B0604020202020204" pitchFamily="34" charset="0"/>
            </a:endParaRPr>
          </a:p>
        </p:txBody>
      </p:sp>
      <p:pic>
        <p:nvPicPr>
          <p:cNvPr id="26" name="lengevin1.mp4" descr="langevin1.mp4">
            <a:hlinkClick r:id="" action="ppaction://media"/>
            <a:extLst>
              <a:ext uri="{FF2B5EF4-FFF2-40B4-BE49-F238E27FC236}">
                <a16:creationId xmlns:a16="http://schemas.microsoft.com/office/drawing/2014/main" id="{E1304797-1066-744E-9825-C594F42F22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2011" t="11569" r="19557" b="10523"/>
          <a:stretch/>
        </p:blipFill>
        <p:spPr>
          <a:xfrm>
            <a:off x="6778477" y="2904214"/>
            <a:ext cx="1701645" cy="1701645"/>
          </a:xfrm>
          <a:prstGeom prst="rect">
            <a:avLst/>
          </a:prstGeom>
        </p:spPr>
      </p:pic>
      <p:pic>
        <p:nvPicPr>
          <p:cNvPr id="28" name="Picture 27">
            <a:extLst>
              <a:ext uri="{FF2B5EF4-FFF2-40B4-BE49-F238E27FC236}">
                <a16:creationId xmlns:a16="http://schemas.microsoft.com/office/drawing/2014/main" id="{EF7F84DD-4C03-A64A-BB53-017589CD03EF}"/>
              </a:ext>
            </a:extLst>
          </p:cNvPr>
          <p:cNvPicPr>
            <a:picLocks noChangeAspect="1"/>
          </p:cNvPicPr>
          <p:nvPr/>
        </p:nvPicPr>
        <p:blipFill>
          <a:blip r:embed="rId23"/>
          <a:stretch>
            <a:fillRect/>
          </a:stretch>
        </p:blipFill>
        <p:spPr>
          <a:xfrm>
            <a:off x="6778477" y="2901045"/>
            <a:ext cx="1685695" cy="1682527"/>
          </a:xfrm>
          <a:prstGeom prst="rect">
            <a:avLst/>
          </a:prstGeom>
        </p:spPr>
      </p:pic>
      <p:pic>
        <p:nvPicPr>
          <p:cNvPr id="29" name="langevin2.mp4">
            <a:hlinkClick r:id="" action="ppaction://media"/>
            <a:extLst>
              <a:ext uri="{FF2B5EF4-FFF2-40B4-BE49-F238E27FC236}">
                <a16:creationId xmlns:a16="http://schemas.microsoft.com/office/drawing/2014/main" id="{A28CB9CE-77AD-6F44-9C30-7E2AEF02B3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22274" t="11892" r="19624" b="10523"/>
          <a:stretch/>
        </p:blipFill>
        <p:spPr>
          <a:xfrm>
            <a:off x="4509741" y="2901045"/>
            <a:ext cx="1699063" cy="1701645"/>
          </a:xfrm>
          <a:prstGeom prst="rect">
            <a:avLst/>
          </a:prstGeom>
        </p:spPr>
      </p:pic>
      <p:pic>
        <p:nvPicPr>
          <p:cNvPr id="30" name="Picture 29">
            <a:extLst>
              <a:ext uri="{FF2B5EF4-FFF2-40B4-BE49-F238E27FC236}">
                <a16:creationId xmlns:a16="http://schemas.microsoft.com/office/drawing/2014/main" id="{E7DBDFF6-041C-E344-A083-796CB42C0D47}"/>
              </a:ext>
            </a:extLst>
          </p:cNvPr>
          <p:cNvPicPr>
            <a:picLocks noChangeAspect="1"/>
          </p:cNvPicPr>
          <p:nvPr/>
        </p:nvPicPr>
        <p:blipFill>
          <a:blip r:embed="rId25"/>
          <a:stretch>
            <a:fillRect/>
          </a:stretch>
        </p:blipFill>
        <p:spPr>
          <a:xfrm>
            <a:off x="4519109" y="2926970"/>
            <a:ext cx="1689695" cy="1677085"/>
          </a:xfrm>
          <a:prstGeom prst="rect">
            <a:avLst/>
          </a:prstGeom>
        </p:spPr>
      </p:pic>
      <p:pic>
        <p:nvPicPr>
          <p:cNvPr id="31" name="langevin3.mp4">
            <a:hlinkClick r:id="" action="ppaction://media"/>
            <a:extLst>
              <a:ext uri="{FF2B5EF4-FFF2-40B4-BE49-F238E27FC236}">
                <a16:creationId xmlns:a16="http://schemas.microsoft.com/office/drawing/2014/main" id="{5D9093A6-7879-B24E-83C3-E6D49D619674}"/>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6"/>
          <a:srcRect l="22184" t="11891" r="19802" b="10994"/>
          <a:stretch/>
        </p:blipFill>
        <p:spPr>
          <a:xfrm>
            <a:off x="2242515" y="2913324"/>
            <a:ext cx="1682206" cy="1677085"/>
          </a:xfrm>
          <a:prstGeom prst="rect">
            <a:avLst/>
          </a:prstGeom>
        </p:spPr>
      </p:pic>
      <p:pic>
        <p:nvPicPr>
          <p:cNvPr id="10" name="objective">
            <a:extLst>
              <a:ext uri="{FF2B5EF4-FFF2-40B4-BE49-F238E27FC236}">
                <a16:creationId xmlns:a16="http://schemas.microsoft.com/office/drawing/2014/main" id="{04A34413-47A1-2C49-A135-C4E5C1D16A71}"/>
              </a:ext>
            </a:extLst>
          </p:cNvPr>
          <p:cNvPicPr>
            <a:picLocks noChangeAspect="1"/>
          </p:cNvPicPr>
          <p:nvPr/>
        </p:nvPicPr>
        <p:blipFill>
          <a:blip r:embed="rId27"/>
          <a:srcRect/>
          <a:stretch/>
        </p:blipFill>
        <p:spPr>
          <a:xfrm>
            <a:off x="2518921" y="3556665"/>
            <a:ext cx="5814412" cy="836546"/>
          </a:xfrm>
          <a:prstGeom prst="rect">
            <a:avLst/>
          </a:prstGeom>
        </p:spPr>
      </p:pic>
      <p:grpSp>
        <p:nvGrpSpPr>
          <p:cNvPr id="21" name="Group 20">
            <a:extLst>
              <a:ext uri="{FF2B5EF4-FFF2-40B4-BE49-F238E27FC236}">
                <a16:creationId xmlns:a16="http://schemas.microsoft.com/office/drawing/2014/main" id="{58E2BEB2-3D8B-F448-BE2F-778F871C3DEE}"/>
              </a:ext>
            </a:extLst>
          </p:cNvPr>
          <p:cNvGrpSpPr/>
          <p:nvPr/>
        </p:nvGrpSpPr>
        <p:grpSpPr>
          <a:xfrm>
            <a:off x="2729306" y="777192"/>
            <a:ext cx="5302420" cy="331375"/>
            <a:chOff x="2980117" y="816603"/>
            <a:chExt cx="5302420" cy="331375"/>
          </a:xfrm>
        </p:grpSpPr>
        <p:pic>
          <p:nvPicPr>
            <p:cNvPr id="13" name="Picture 12">
              <a:extLst>
                <a:ext uri="{FF2B5EF4-FFF2-40B4-BE49-F238E27FC236}">
                  <a16:creationId xmlns:a16="http://schemas.microsoft.com/office/drawing/2014/main" id="{03DCF4D8-372F-0E4E-AA5B-EF1A034EFE01}"/>
                </a:ext>
              </a:extLst>
            </p:cNvPr>
            <p:cNvPicPr>
              <a:picLocks noChangeAspect="1"/>
            </p:cNvPicPr>
            <p:nvPr/>
          </p:nvPicPr>
          <p:blipFill>
            <a:blip r:embed="rId28"/>
            <a:stretch>
              <a:fillRect/>
            </a:stretch>
          </p:blipFill>
          <p:spPr>
            <a:xfrm>
              <a:off x="2980117" y="851080"/>
              <a:ext cx="746256" cy="296898"/>
            </a:xfrm>
            <a:prstGeom prst="rect">
              <a:avLst/>
            </a:prstGeom>
          </p:spPr>
        </p:pic>
        <p:pic>
          <p:nvPicPr>
            <p:cNvPr id="18" name="Picture 17">
              <a:extLst>
                <a:ext uri="{FF2B5EF4-FFF2-40B4-BE49-F238E27FC236}">
                  <a16:creationId xmlns:a16="http://schemas.microsoft.com/office/drawing/2014/main" id="{91A11D1C-7833-3046-9545-FFCCA11ABFA4}"/>
                </a:ext>
              </a:extLst>
            </p:cNvPr>
            <p:cNvPicPr>
              <a:picLocks noChangeAspect="1"/>
            </p:cNvPicPr>
            <p:nvPr/>
          </p:nvPicPr>
          <p:blipFill>
            <a:blip r:embed="rId29"/>
            <a:stretch>
              <a:fillRect/>
            </a:stretch>
          </p:blipFill>
          <p:spPr>
            <a:xfrm>
              <a:off x="5232995" y="825176"/>
              <a:ext cx="755507" cy="300578"/>
            </a:xfrm>
            <a:prstGeom prst="rect">
              <a:avLst/>
            </a:prstGeom>
          </p:spPr>
        </p:pic>
        <p:pic>
          <p:nvPicPr>
            <p:cNvPr id="20" name="Picture 19">
              <a:extLst>
                <a:ext uri="{FF2B5EF4-FFF2-40B4-BE49-F238E27FC236}">
                  <a16:creationId xmlns:a16="http://schemas.microsoft.com/office/drawing/2014/main" id="{C83D91F9-3E1C-8C4B-A5EF-9B580FFA00F7}"/>
                </a:ext>
              </a:extLst>
            </p:cNvPr>
            <p:cNvPicPr>
              <a:picLocks noChangeAspect="1"/>
            </p:cNvPicPr>
            <p:nvPr/>
          </p:nvPicPr>
          <p:blipFill>
            <a:blip r:embed="rId30"/>
            <a:stretch>
              <a:fillRect/>
            </a:stretch>
          </p:blipFill>
          <p:spPr>
            <a:xfrm>
              <a:off x="7511386" y="816603"/>
              <a:ext cx="771151" cy="306802"/>
            </a:xfrm>
            <a:prstGeom prst="rect">
              <a:avLst/>
            </a:prstGeom>
          </p:spPr>
        </p:pic>
      </p:grpSp>
      <p:grpSp>
        <p:nvGrpSpPr>
          <p:cNvPr id="42" name="Group 41">
            <a:extLst>
              <a:ext uri="{FF2B5EF4-FFF2-40B4-BE49-F238E27FC236}">
                <a16:creationId xmlns:a16="http://schemas.microsoft.com/office/drawing/2014/main" id="{1B6C83EC-4B8E-B34C-A4E9-6F5947D0C0D7}"/>
              </a:ext>
            </a:extLst>
          </p:cNvPr>
          <p:cNvGrpSpPr/>
          <p:nvPr/>
        </p:nvGrpSpPr>
        <p:grpSpPr>
          <a:xfrm>
            <a:off x="2648804" y="4633048"/>
            <a:ext cx="5496039" cy="280813"/>
            <a:chOff x="2895597" y="4678131"/>
            <a:chExt cx="5496039" cy="280813"/>
          </a:xfrm>
        </p:grpSpPr>
        <p:pic>
          <p:nvPicPr>
            <p:cNvPr id="39" name="Picture 38">
              <a:extLst>
                <a:ext uri="{FF2B5EF4-FFF2-40B4-BE49-F238E27FC236}">
                  <a16:creationId xmlns:a16="http://schemas.microsoft.com/office/drawing/2014/main" id="{723A6C22-95B7-8D44-8308-492B7B135D6E}"/>
                </a:ext>
              </a:extLst>
            </p:cNvPr>
            <p:cNvPicPr>
              <a:picLocks noChangeAspect="1"/>
            </p:cNvPicPr>
            <p:nvPr/>
          </p:nvPicPr>
          <p:blipFill>
            <a:blip r:embed="rId31"/>
            <a:stretch>
              <a:fillRect/>
            </a:stretch>
          </p:blipFill>
          <p:spPr>
            <a:xfrm>
              <a:off x="2895597" y="4678131"/>
              <a:ext cx="980980" cy="279202"/>
            </a:xfrm>
            <a:prstGeom prst="rect">
              <a:avLst/>
            </a:prstGeom>
          </p:spPr>
        </p:pic>
        <p:pic>
          <p:nvPicPr>
            <p:cNvPr id="40" name="Picture 39">
              <a:extLst>
                <a:ext uri="{FF2B5EF4-FFF2-40B4-BE49-F238E27FC236}">
                  <a16:creationId xmlns:a16="http://schemas.microsoft.com/office/drawing/2014/main" id="{03C23920-355F-2349-835C-B6D7D6B2513F}"/>
                </a:ext>
              </a:extLst>
            </p:cNvPr>
            <p:cNvPicPr>
              <a:picLocks noChangeAspect="1"/>
            </p:cNvPicPr>
            <p:nvPr/>
          </p:nvPicPr>
          <p:blipFill>
            <a:blip r:embed="rId32"/>
            <a:srcRect/>
            <a:stretch/>
          </p:blipFill>
          <p:spPr>
            <a:xfrm>
              <a:off x="5175669" y="4679742"/>
              <a:ext cx="980980" cy="279202"/>
            </a:xfrm>
            <a:prstGeom prst="rect">
              <a:avLst/>
            </a:prstGeom>
          </p:spPr>
        </p:pic>
        <p:pic>
          <p:nvPicPr>
            <p:cNvPr id="41" name="Picture 40">
              <a:extLst>
                <a:ext uri="{FF2B5EF4-FFF2-40B4-BE49-F238E27FC236}">
                  <a16:creationId xmlns:a16="http://schemas.microsoft.com/office/drawing/2014/main" id="{EB3023F2-D304-4242-99C3-B65C5916E05F}"/>
                </a:ext>
              </a:extLst>
            </p:cNvPr>
            <p:cNvPicPr>
              <a:picLocks noChangeAspect="1"/>
            </p:cNvPicPr>
            <p:nvPr/>
          </p:nvPicPr>
          <p:blipFill>
            <a:blip r:embed="rId33"/>
            <a:srcRect/>
            <a:stretch/>
          </p:blipFill>
          <p:spPr>
            <a:xfrm>
              <a:off x="7410656" y="4678131"/>
              <a:ext cx="980980" cy="279202"/>
            </a:xfrm>
            <a:prstGeom prst="rect">
              <a:avLst/>
            </a:prstGeom>
          </p:spPr>
        </p:pic>
      </p:grpSp>
      <p:sp>
        <p:nvSpPr>
          <p:cNvPr id="7" name="Rectangle 6">
            <a:extLst>
              <a:ext uri="{FF2B5EF4-FFF2-40B4-BE49-F238E27FC236}">
                <a16:creationId xmlns:a16="http://schemas.microsoft.com/office/drawing/2014/main" id="{053885DC-E7F5-9C40-8718-00063F3405CE}"/>
              </a:ext>
            </a:extLst>
          </p:cNvPr>
          <p:cNvSpPr/>
          <p:nvPr/>
        </p:nvSpPr>
        <p:spPr>
          <a:xfrm>
            <a:off x="2313388" y="3419142"/>
            <a:ext cx="6211957" cy="646331"/>
          </a:xfrm>
          <a:prstGeom prst="rect">
            <a:avLst/>
          </a:prstGeom>
          <a:noFill/>
        </p:spPr>
        <p:txBody>
          <a:bodyPr wrap="none" lIns="91440" tIns="45720" rIns="91440" bIns="45720">
            <a:spAutoFit/>
          </a:bodyPr>
          <a:lstStyle/>
          <a:p>
            <a:pPr algn="ctr"/>
            <a:r>
              <a:rPr lang="en-US" sz="3600">
                <a:latin typeface="Arial" panose="020B0604020202020204" pitchFamily="34" charset="0"/>
                <a:cs typeface="Arial" panose="020B0604020202020204" pitchFamily="34" charset="0"/>
              </a:rPr>
              <a:t>Annealed Langevin dynamics</a:t>
            </a:r>
          </a:p>
        </p:txBody>
      </p:sp>
      <p:grpSp>
        <p:nvGrpSpPr>
          <p:cNvPr id="55" name="sm_loss">
            <a:extLst>
              <a:ext uri="{FF2B5EF4-FFF2-40B4-BE49-F238E27FC236}">
                <a16:creationId xmlns:a16="http://schemas.microsoft.com/office/drawing/2014/main" id="{E5F41F36-692B-6C46-AD2B-321C29428109}"/>
              </a:ext>
            </a:extLst>
          </p:cNvPr>
          <p:cNvGrpSpPr/>
          <p:nvPr/>
        </p:nvGrpSpPr>
        <p:grpSpPr>
          <a:xfrm>
            <a:off x="3946342" y="4188669"/>
            <a:ext cx="4336133" cy="577803"/>
            <a:chOff x="3946342" y="3975309"/>
            <a:chExt cx="4336133" cy="577803"/>
          </a:xfrm>
        </p:grpSpPr>
        <p:sp>
          <p:nvSpPr>
            <p:cNvPr id="44" name="Left Brace 43">
              <a:extLst>
                <a:ext uri="{FF2B5EF4-FFF2-40B4-BE49-F238E27FC236}">
                  <a16:creationId xmlns:a16="http://schemas.microsoft.com/office/drawing/2014/main" id="{407D2927-085D-E14B-81CB-0308BA45A856}"/>
                </a:ext>
              </a:extLst>
            </p:cNvPr>
            <p:cNvSpPr/>
            <p:nvPr/>
          </p:nvSpPr>
          <p:spPr>
            <a:xfrm rot="16200000">
              <a:off x="6007992" y="1913659"/>
              <a:ext cx="212834" cy="4336133"/>
            </a:xfrm>
            <a:prstGeom prst="leftBrace">
              <a:avLst>
                <a:gd name="adj1" fmla="val 51296"/>
                <a:gd name="adj2" fmla="val 50000"/>
              </a:avLst>
            </a:prstGeom>
            <a:ln w="26424">
              <a:solidFill>
                <a:schemeClr val="tx1"/>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224AB146-1E19-E941-8511-F4C000E79483}"/>
                </a:ext>
              </a:extLst>
            </p:cNvPr>
            <p:cNvSpPr txBox="1"/>
            <p:nvPr/>
          </p:nvSpPr>
          <p:spPr>
            <a:xfrm>
              <a:off x="4981341" y="4183780"/>
              <a:ext cx="2262158" cy="369332"/>
            </a:xfrm>
            <a:prstGeom prst="rect">
              <a:avLst/>
            </a:prstGeom>
            <a:noFill/>
          </p:spPr>
          <p:txBody>
            <a:bodyPr wrap="none" rtlCol="0">
              <a:spAutoFit/>
            </a:bodyPr>
            <a:lstStyle/>
            <a:p>
              <a:pPr algn="l"/>
              <a:r>
                <a:rPr lang="en-US">
                  <a:latin typeface="Arial" panose="020B0604020202020204" pitchFamily="34" charset="0"/>
                  <a:cs typeface="Arial" panose="020B0604020202020204" pitchFamily="34" charset="0"/>
                </a:rPr>
                <a:t>Score matching loss</a:t>
              </a:r>
            </a:p>
          </p:txBody>
        </p:sp>
      </p:grpSp>
      <p:grpSp>
        <p:nvGrpSpPr>
          <p:cNvPr id="58" name="positive_weighting">
            <a:extLst>
              <a:ext uri="{FF2B5EF4-FFF2-40B4-BE49-F238E27FC236}">
                <a16:creationId xmlns:a16="http://schemas.microsoft.com/office/drawing/2014/main" id="{8485FBA4-01F3-A149-9FD5-0E5178D8F404}"/>
              </a:ext>
            </a:extLst>
          </p:cNvPr>
          <p:cNvGrpSpPr/>
          <p:nvPr/>
        </p:nvGrpSpPr>
        <p:grpSpPr>
          <a:xfrm>
            <a:off x="2562312" y="2968554"/>
            <a:ext cx="2095445" cy="814530"/>
            <a:chOff x="2562312" y="2861874"/>
            <a:chExt cx="2095445" cy="814530"/>
          </a:xfrm>
        </p:grpSpPr>
        <p:sp>
          <p:nvSpPr>
            <p:cNvPr id="56" name="Left Brace 55">
              <a:extLst>
                <a:ext uri="{FF2B5EF4-FFF2-40B4-BE49-F238E27FC236}">
                  <a16:creationId xmlns:a16="http://schemas.microsoft.com/office/drawing/2014/main" id="{7BC07D0F-E163-5B46-8523-52A4378EE2A8}"/>
                </a:ext>
              </a:extLst>
            </p:cNvPr>
            <p:cNvSpPr/>
            <p:nvPr/>
          </p:nvSpPr>
          <p:spPr>
            <a:xfrm rot="5400000">
              <a:off x="3462017" y="3282701"/>
              <a:ext cx="212834" cy="574571"/>
            </a:xfrm>
            <a:prstGeom prst="leftBrace">
              <a:avLst>
                <a:gd name="adj1" fmla="val 51296"/>
                <a:gd name="adj2" fmla="val 50000"/>
              </a:avLst>
            </a:prstGeom>
            <a:ln>
              <a:solidFill>
                <a:schemeClr val="accent3"/>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solidFill>
              </a:endParaRPr>
            </a:p>
          </p:txBody>
        </p:sp>
        <p:sp>
          <p:nvSpPr>
            <p:cNvPr id="57" name="TextBox 56">
              <a:extLst>
                <a:ext uri="{FF2B5EF4-FFF2-40B4-BE49-F238E27FC236}">
                  <a16:creationId xmlns:a16="http://schemas.microsoft.com/office/drawing/2014/main" id="{7A42720F-4A96-0847-8E66-1DA9BE115918}"/>
                </a:ext>
              </a:extLst>
            </p:cNvPr>
            <p:cNvSpPr txBox="1"/>
            <p:nvPr/>
          </p:nvSpPr>
          <p:spPr>
            <a:xfrm>
              <a:off x="2562312" y="2861874"/>
              <a:ext cx="2095445" cy="646331"/>
            </a:xfrm>
            <a:prstGeom prst="rect">
              <a:avLst/>
            </a:prstGeom>
            <a:noFill/>
          </p:spPr>
          <p:txBody>
            <a:bodyPr wrap="none" rtlCol="0">
              <a:spAutoFit/>
            </a:bodyPr>
            <a:lstStyle/>
            <a:p>
              <a:pPr algn="ctr"/>
              <a:r>
                <a:rPr lang="en-US">
                  <a:solidFill>
                    <a:schemeClr val="accent3"/>
                  </a:solidFill>
                  <a:latin typeface="Arial" panose="020B0604020202020204" pitchFamily="34" charset="0"/>
                  <a:cs typeface="Arial" panose="020B0604020202020204" pitchFamily="34" charset="0"/>
                </a:rPr>
                <a:t>Positive weighting </a:t>
              </a:r>
            </a:p>
            <a:p>
              <a:pPr algn="ctr"/>
              <a:r>
                <a:rPr lang="en-US">
                  <a:solidFill>
                    <a:schemeClr val="accent3"/>
                  </a:solidFill>
                  <a:latin typeface="Arial" panose="020B0604020202020204" pitchFamily="34" charset="0"/>
                  <a:cs typeface="Arial" panose="020B0604020202020204" pitchFamily="34" charset="0"/>
                </a:rPr>
                <a:t>function</a:t>
              </a:r>
            </a:p>
          </p:txBody>
        </p:sp>
      </p:grpSp>
      <p:pic>
        <p:nvPicPr>
          <p:cNvPr id="22" name="Picture 21">
            <a:extLst>
              <a:ext uri="{FF2B5EF4-FFF2-40B4-BE49-F238E27FC236}">
                <a16:creationId xmlns:a16="http://schemas.microsoft.com/office/drawing/2014/main" id="{9528469C-659F-0440-9987-D1F8E1FD4861}"/>
              </a:ext>
            </a:extLst>
          </p:cNvPr>
          <p:cNvPicPr>
            <a:picLocks noChangeAspect="1"/>
          </p:cNvPicPr>
          <p:nvPr/>
        </p:nvPicPr>
        <p:blipFill>
          <a:blip r:embed="rId34"/>
          <a:srcRect/>
          <a:stretch/>
        </p:blipFill>
        <p:spPr>
          <a:xfrm>
            <a:off x="2269494" y="1612214"/>
            <a:ext cx="6214106" cy="770482"/>
          </a:xfrm>
          <a:prstGeom prst="rect">
            <a:avLst/>
          </a:prstGeom>
        </p:spPr>
      </p:pic>
      <p:grpSp>
        <p:nvGrpSpPr>
          <p:cNvPr id="25" name="Group 24">
            <a:extLst>
              <a:ext uri="{FF2B5EF4-FFF2-40B4-BE49-F238E27FC236}">
                <a16:creationId xmlns:a16="http://schemas.microsoft.com/office/drawing/2014/main" id="{FFA64ABD-0EE2-A449-8734-6750D5C6C922}"/>
              </a:ext>
            </a:extLst>
          </p:cNvPr>
          <p:cNvGrpSpPr/>
          <p:nvPr/>
        </p:nvGrpSpPr>
        <p:grpSpPr>
          <a:xfrm>
            <a:off x="234793" y="2894426"/>
            <a:ext cx="1866461" cy="1968376"/>
            <a:chOff x="244409" y="2940506"/>
            <a:chExt cx="1866461" cy="1968376"/>
          </a:xfrm>
        </p:grpSpPr>
        <p:grpSp>
          <p:nvGrpSpPr>
            <p:cNvPr id="47" name="ncsn">
              <a:extLst>
                <a:ext uri="{FF2B5EF4-FFF2-40B4-BE49-F238E27FC236}">
                  <a16:creationId xmlns:a16="http://schemas.microsoft.com/office/drawing/2014/main" id="{97620816-5665-3840-9A3C-D4B186187DE6}"/>
                </a:ext>
              </a:extLst>
            </p:cNvPr>
            <p:cNvGrpSpPr/>
            <p:nvPr/>
          </p:nvGrpSpPr>
          <p:grpSpPr>
            <a:xfrm>
              <a:off x="244409" y="2940506"/>
              <a:ext cx="1866461" cy="1968376"/>
              <a:chOff x="417806" y="2920115"/>
              <a:chExt cx="2259906" cy="2383304"/>
            </a:xfrm>
          </p:grpSpPr>
          <p:pic>
            <p:nvPicPr>
              <p:cNvPr id="52" name="Picture 51">
                <a:extLst>
                  <a:ext uri="{FF2B5EF4-FFF2-40B4-BE49-F238E27FC236}">
                    <a16:creationId xmlns:a16="http://schemas.microsoft.com/office/drawing/2014/main" id="{00DDFE68-3703-2445-8AA2-1C95F605B28B}"/>
                  </a:ext>
                </a:extLst>
              </p:cNvPr>
              <p:cNvPicPr>
                <a:picLocks noChangeAspect="1"/>
              </p:cNvPicPr>
              <p:nvPr/>
            </p:nvPicPr>
            <p:blipFill>
              <a:blip r:embed="rId35"/>
              <a:srcRect/>
              <a:stretch/>
            </p:blipFill>
            <p:spPr>
              <a:xfrm>
                <a:off x="522199" y="2920115"/>
                <a:ext cx="2081978" cy="1697318"/>
              </a:xfrm>
              <a:prstGeom prst="rect">
                <a:avLst/>
              </a:prstGeom>
            </p:spPr>
          </p:pic>
          <p:sp>
            <p:nvSpPr>
              <p:cNvPr id="53" name="Rectangle 52">
                <a:extLst>
                  <a:ext uri="{FF2B5EF4-FFF2-40B4-BE49-F238E27FC236}">
                    <a16:creationId xmlns:a16="http://schemas.microsoft.com/office/drawing/2014/main" id="{4C9080BE-F4CE-7B47-8F29-7C8FEB749391}"/>
                  </a:ext>
                </a:extLst>
              </p:cNvPr>
              <p:cNvSpPr/>
              <p:nvPr/>
            </p:nvSpPr>
            <p:spPr>
              <a:xfrm>
                <a:off x="417806" y="4669906"/>
                <a:ext cx="2259906" cy="633513"/>
              </a:xfrm>
              <a:prstGeom prst="rect">
                <a:avLst/>
              </a:prstGeom>
              <a:noFill/>
            </p:spPr>
            <p:txBody>
              <a:bodyPr wrap="square" lIns="91440" tIns="45720" rIns="91440" bIns="45720">
                <a:spAutoFit/>
              </a:bodyPr>
              <a:lstStyle/>
              <a:p>
                <a:pPr algn="ctr"/>
                <a:r>
                  <a:rPr lang="en-US" sz="1400">
                    <a:solidFill>
                      <a:schemeClr val="accent4"/>
                    </a:solidFill>
                    <a:latin typeface="Arial" panose="020B0604020202020204" pitchFamily="34" charset="0"/>
                    <a:cs typeface="Arial" panose="020B0604020202020204" pitchFamily="34" charset="0"/>
                  </a:rPr>
                  <a:t>Noise Conditional </a:t>
                </a:r>
              </a:p>
              <a:p>
                <a:pPr algn="ctr"/>
                <a:r>
                  <a:rPr lang="en-US" sz="1400">
                    <a:solidFill>
                      <a:schemeClr val="accent4"/>
                    </a:solidFill>
                    <a:latin typeface="Arial" panose="020B0604020202020204" pitchFamily="34" charset="0"/>
                    <a:cs typeface="Arial" panose="020B0604020202020204" pitchFamily="34" charset="0"/>
                  </a:rPr>
                  <a:t>Score Model </a:t>
                </a:r>
              </a:p>
            </p:txBody>
          </p:sp>
        </p:grpSp>
        <p:grpSp>
          <p:nvGrpSpPr>
            <p:cNvPr id="24" name="Group 23">
              <a:extLst>
                <a:ext uri="{FF2B5EF4-FFF2-40B4-BE49-F238E27FC236}">
                  <a16:creationId xmlns:a16="http://schemas.microsoft.com/office/drawing/2014/main" id="{CC6341C4-0E5D-B243-990D-383495EFEE1B}"/>
                </a:ext>
              </a:extLst>
            </p:cNvPr>
            <p:cNvGrpSpPr/>
            <p:nvPr/>
          </p:nvGrpSpPr>
          <p:grpSpPr>
            <a:xfrm>
              <a:off x="290351" y="3410806"/>
              <a:ext cx="1792986" cy="523220"/>
              <a:chOff x="290351" y="3410806"/>
              <a:chExt cx="1792986" cy="523220"/>
            </a:xfrm>
          </p:grpSpPr>
          <p:sp>
            <p:nvSpPr>
              <p:cNvPr id="3" name="Rectangle 2">
                <a:extLst>
                  <a:ext uri="{FF2B5EF4-FFF2-40B4-BE49-F238E27FC236}">
                    <a16:creationId xmlns:a16="http://schemas.microsoft.com/office/drawing/2014/main" id="{8D2D7E7D-F1A5-2C4C-AB86-E2A9627CB21C}"/>
                  </a:ext>
                </a:extLst>
              </p:cNvPr>
              <p:cNvSpPr/>
              <p:nvPr/>
            </p:nvSpPr>
            <p:spPr>
              <a:xfrm>
                <a:off x="290351" y="3410806"/>
                <a:ext cx="1792986" cy="523220"/>
              </a:xfrm>
              <a:prstGeom prst="rect">
                <a:avLst/>
              </a:prstGeom>
              <a:solidFill>
                <a:schemeClr val="bg1"/>
              </a:solid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0D9E22B8-451D-5D41-92F3-316647EAB7B0}"/>
                  </a:ext>
                </a:extLst>
              </p:cNvPr>
              <p:cNvPicPr>
                <a:picLocks noChangeAspect="1"/>
              </p:cNvPicPr>
              <p:nvPr/>
            </p:nvPicPr>
            <p:blipFill>
              <a:blip r:embed="rId36"/>
              <a:stretch>
                <a:fillRect/>
              </a:stretch>
            </p:blipFill>
            <p:spPr>
              <a:xfrm>
                <a:off x="623397" y="3494915"/>
                <a:ext cx="1112983" cy="355002"/>
              </a:xfrm>
              <a:prstGeom prst="rect">
                <a:avLst/>
              </a:prstGeom>
            </p:spPr>
          </p:pic>
        </p:grpSp>
      </p:grpSp>
    </p:spTree>
    <p:extLst>
      <p:ext uri="{BB962C8B-B14F-4D97-AF65-F5344CB8AC3E}">
        <p14:creationId xmlns:p14="http://schemas.microsoft.com/office/powerpoint/2010/main" val="1001566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5"/>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00" fill="hold"/>
                                        <p:tgtEl>
                                          <p:spTgt spid="26"/>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3.33333E-6 2.46914E-7 L -0.24792 0.00093 " pathEditMode="relative" rAng="0" ptsTypes="AA">
                                      <p:cBhvr>
                                        <p:cTn id="82" dur="500" fill="hold"/>
                                        <p:tgtEl>
                                          <p:spTgt spid="28"/>
                                        </p:tgtEl>
                                        <p:attrNameLst>
                                          <p:attrName>ppt_x</p:attrName>
                                          <p:attrName>ppt_y</p:attrName>
                                        </p:attrNameLst>
                                      </p:cBhvr>
                                      <p:rCtr x="-12396" y="31"/>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700" fill="hold"/>
                                        <p:tgtEl>
                                          <p:spTgt spid="29"/>
                                        </p:tgtEl>
                                      </p:cBhvr>
                                    </p:cmd>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66667E-6 -7.40741E-7 L -0.24809 0.00185 " pathEditMode="relative" rAng="0" ptsTypes="AA">
                                      <p:cBhvr>
                                        <p:cTn id="96" dur="500" fill="hold"/>
                                        <p:tgtEl>
                                          <p:spTgt spid="30"/>
                                        </p:tgtEl>
                                        <p:attrNameLst>
                                          <p:attrName>ppt_x</p:attrName>
                                          <p:attrName>ppt_y</p:attrName>
                                        </p:attrNameLst>
                                      </p:cBhvr>
                                      <p:rCtr x="-12413" y="93"/>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1667" fill="hold"/>
                                        <p:tgtEl>
                                          <p:spTgt spid="31"/>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par>
                                <p:cTn id="111" presetID="9" presetClass="emph" presetSubtype="0" nodeType="withEffect">
                                  <p:stCondLst>
                                    <p:cond delay="0"/>
                                  </p:stCondLst>
                                  <p:childTnLst>
                                    <p:set>
                                      <p:cBhvr>
                                        <p:cTn id="112" dur="indefinite"/>
                                        <p:tgtEl>
                                          <p:spTgt spid="34"/>
                                        </p:tgtEl>
                                        <p:attrNameLst>
                                          <p:attrName>style.opacity</p:attrName>
                                        </p:attrNameLst>
                                      </p:cBhvr>
                                      <p:to>
                                        <p:strVal val="0.25"/>
                                      </p:to>
                                    </p:set>
                                    <p:animEffect filter="image" prLst="opacity: 0.25">
                                      <p:cBhvr rctx="IE">
                                        <p:cTn id="113" dur="indefinite"/>
                                        <p:tgtEl>
                                          <p:spTgt spid="34"/>
                                        </p:tgtEl>
                                      </p:cBhvr>
                                    </p:animEffect>
                                  </p:childTnLst>
                                </p:cTn>
                              </p:par>
                              <p:par>
                                <p:cTn id="114" presetID="9" presetClass="emph" presetSubtype="0" nodeType="withEffect">
                                  <p:stCondLst>
                                    <p:cond delay="0"/>
                                  </p:stCondLst>
                                  <p:childTnLst>
                                    <p:set>
                                      <p:cBhvr>
                                        <p:cTn id="115" dur="indefinite"/>
                                        <p:tgtEl>
                                          <p:spTgt spid="38"/>
                                        </p:tgtEl>
                                        <p:attrNameLst>
                                          <p:attrName>style.opacity</p:attrName>
                                        </p:attrNameLst>
                                      </p:cBhvr>
                                      <p:to>
                                        <p:strVal val="0.25"/>
                                      </p:to>
                                    </p:set>
                                    <p:animEffect filter="image" prLst="opacity: 0.25">
                                      <p:cBhvr rctx="IE">
                                        <p:cTn id="116" dur="indefinite"/>
                                        <p:tgtEl>
                                          <p:spTgt spid="38"/>
                                        </p:tgtEl>
                                      </p:cBhvr>
                                    </p:animEffect>
                                  </p:childTnLst>
                                </p:cTn>
                              </p:par>
                              <p:par>
                                <p:cTn id="117" presetID="9" presetClass="emph" presetSubtype="0" nodeType="withEffect">
                                  <p:stCondLst>
                                    <p:cond delay="0"/>
                                  </p:stCondLst>
                                  <p:childTnLst>
                                    <p:set>
                                      <p:cBhvr>
                                        <p:cTn id="118" dur="indefinite"/>
                                        <p:tgtEl>
                                          <p:spTgt spid="36"/>
                                        </p:tgtEl>
                                        <p:attrNameLst>
                                          <p:attrName>style.opacity</p:attrName>
                                        </p:attrNameLst>
                                      </p:cBhvr>
                                      <p:to>
                                        <p:strVal val="0.25"/>
                                      </p:to>
                                    </p:set>
                                    <p:animEffect filter="image" prLst="opacity: 0.25">
                                      <p:cBhvr rctx="IE">
                                        <p:cTn id="119" dur="indefinite"/>
                                        <p:tgtEl>
                                          <p:spTgt spid="36"/>
                                        </p:tgtEl>
                                      </p:cBhvr>
                                    </p:animEffect>
                                  </p:childTnLst>
                                </p:cTn>
                              </p:par>
                              <p:par>
                                <p:cTn id="120" presetID="9" presetClass="emph" presetSubtype="0" nodeType="withEffect">
                                  <p:stCondLst>
                                    <p:cond delay="0"/>
                                  </p:stCondLst>
                                  <p:childTnLst>
                                    <p:set>
                                      <p:cBhvr>
                                        <p:cTn id="121" dur="indefinite"/>
                                        <p:tgtEl>
                                          <p:spTgt spid="26"/>
                                        </p:tgtEl>
                                        <p:attrNameLst>
                                          <p:attrName>style.opacity</p:attrName>
                                        </p:attrNameLst>
                                      </p:cBhvr>
                                      <p:to>
                                        <p:strVal val="0.25"/>
                                      </p:to>
                                    </p:set>
                                    <p:animEffect filter="image" prLst="opacity: 0.25">
                                      <p:cBhvr rctx="IE">
                                        <p:cTn id="122" dur="indefinite"/>
                                        <p:tgtEl>
                                          <p:spTgt spid="26"/>
                                        </p:tgtEl>
                                      </p:cBhvr>
                                    </p:animEffect>
                                  </p:childTnLst>
                                </p:cTn>
                              </p:par>
                              <p:par>
                                <p:cTn id="123" presetID="9" presetClass="emph" presetSubtype="0" nodeType="withEffect">
                                  <p:stCondLst>
                                    <p:cond delay="0"/>
                                  </p:stCondLst>
                                  <p:childTnLst>
                                    <p:set>
                                      <p:cBhvr>
                                        <p:cTn id="124" dur="indefinite"/>
                                        <p:tgtEl>
                                          <p:spTgt spid="29"/>
                                        </p:tgtEl>
                                        <p:attrNameLst>
                                          <p:attrName>style.opacity</p:attrName>
                                        </p:attrNameLst>
                                      </p:cBhvr>
                                      <p:to>
                                        <p:strVal val="0.25"/>
                                      </p:to>
                                    </p:set>
                                    <p:animEffect filter="image" prLst="opacity: 0.25">
                                      <p:cBhvr rctx="IE">
                                        <p:cTn id="125" dur="indefinite"/>
                                        <p:tgtEl>
                                          <p:spTgt spid="29"/>
                                        </p:tgtEl>
                                      </p:cBhvr>
                                    </p:animEffect>
                                  </p:childTnLst>
                                </p:cTn>
                              </p:par>
                              <p:par>
                                <p:cTn id="126" presetID="9" presetClass="emph" presetSubtype="0" nodeType="withEffect">
                                  <p:stCondLst>
                                    <p:cond delay="0"/>
                                  </p:stCondLst>
                                  <p:childTnLst>
                                    <p:set>
                                      <p:cBhvr>
                                        <p:cTn id="127" dur="indefinite"/>
                                        <p:tgtEl>
                                          <p:spTgt spid="31"/>
                                        </p:tgtEl>
                                        <p:attrNameLst>
                                          <p:attrName>style.opacity</p:attrName>
                                        </p:attrNameLst>
                                      </p:cBhvr>
                                      <p:to>
                                        <p:strVal val="0.25"/>
                                      </p:to>
                                    </p:set>
                                    <p:animEffect filter="image" prLst="opacity: 0.25">
                                      <p:cBhvr rctx="IE">
                                        <p:cTn id="128" dur="indefinite"/>
                                        <p:tgtEl>
                                          <p:spTgt spid="31"/>
                                        </p:tgtEl>
                                      </p:cBhvr>
                                    </p:animEffect>
                                  </p:childTnLst>
                                </p:cTn>
                              </p:par>
                              <p:par>
                                <p:cTn id="129" presetID="9" presetClass="emph" presetSubtype="0" nodeType="withEffect">
                                  <p:stCondLst>
                                    <p:cond delay="0"/>
                                  </p:stCondLst>
                                  <p:childTnLst>
                                    <p:set>
                                      <p:cBhvr>
                                        <p:cTn id="130" dur="indefinite"/>
                                        <p:tgtEl>
                                          <p:spTgt spid="28"/>
                                        </p:tgtEl>
                                        <p:attrNameLst>
                                          <p:attrName>style.opacity</p:attrName>
                                        </p:attrNameLst>
                                      </p:cBhvr>
                                      <p:to>
                                        <p:strVal val="0.25"/>
                                      </p:to>
                                    </p:set>
                                    <p:animEffect filter="image" prLst="opacity: 0.25">
                                      <p:cBhvr rctx="IE">
                                        <p:cTn id="131" dur="indefinite"/>
                                        <p:tgtEl>
                                          <p:spTgt spid="28"/>
                                        </p:tgtEl>
                                      </p:cBhvr>
                                    </p:animEffect>
                                  </p:childTnLst>
                                </p:cTn>
                              </p:par>
                              <p:par>
                                <p:cTn id="132" presetID="9" presetClass="emph" presetSubtype="0" nodeType="withEffect">
                                  <p:stCondLst>
                                    <p:cond delay="0"/>
                                  </p:stCondLst>
                                  <p:childTnLst>
                                    <p:set>
                                      <p:cBhvr>
                                        <p:cTn id="133" dur="indefinite"/>
                                        <p:tgtEl>
                                          <p:spTgt spid="30"/>
                                        </p:tgtEl>
                                        <p:attrNameLst>
                                          <p:attrName>style.opacity</p:attrName>
                                        </p:attrNameLst>
                                      </p:cBhvr>
                                      <p:to>
                                        <p:strVal val="0.25"/>
                                      </p:to>
                                    </p:set>
                                    <p:animEffect filter="image" prLst="opacity: 0.25">
                                      <p:cBhvr rctx="IE">
                                        <p:cTn id="134"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5" fill="hold" display="0">
                  <p:stCondLst>
                    <p:cond delay="indefinite"/>
                  </p:stCondLst>
                </p:cTn>
                <p:tgtEl>
                  <p:spTgt spid="26"/>
                </p:tgtEl>
              </p:cMediaNode>
            </p:video>
            <p:seq concurrent="1" nextAc="seek">
              <p:cTn id="136" restart="whenNotActive" fill="hold" evtFilter="cancelBubble" nodeType="interactiveSeq">
                <p:stCondLst>
                  <p:cond evt="onClick" delay="0">
                    <p:tgtEl>
                      <p:spTgt spid="29"/>
                    </p:tgtEl>
                  </p:cond>
                </p:stCondLst>
                <p:endSync evt="end" delay="0">
                  <p:rtn val="all"/>
                </p:endSync>
                <p:childTnLst>
                  <p:par>
                    <p:cTn id="137" fill="hold">
                      <p:stCondLst>
                        <p:cond delay="0"/>
                      </p:stCondLst>
                      <p:childTnLst>
                        <p:par>
                          <p:cTn id="138" fill="hold">
                            <p:stCondLst>
                              <p:cond delay="0"/>
                            </p:stCondLst>
                            <p:childTnLst>
                              <p:par>
                                <p:cTn id="139" presetID="2" presetClass="mediacall" presetSubtype="0" fill="hold" nodeType="clickEffect">
                                  <p:stCondLst>
                                    <p:cond delay="0"/>
                                  </p:stCondLst>
                                  <p:childTnLst>
                                    <p:cmd type="call" cmd="togglePause">
                                      <p:cBhvr>
                                        <p:cTn id="140" dur="1" fill="hold"/>
                                        <p:tgtEl>
                                          <p:spTgt spid="29"/>
                                        </p:tgtEl>
                                      </p:cBhvr>
                                    </p:cmd>
                                  </p:childTnLst>
                                </p:cTn>
                              </p:par>
                            </p:childTnLst>
                          </p:cTn>
                        </p:par>
                      </p:childTnLst>
                    </p:cTn>
                  </p:par>
                </p:childTnLst>
              </p:cTn>
              <p:nextCondLst>
                <p:cond evt="onClick" delay="0">
                  <p:tgtEl>
                    <p:spTgt spid="29"/>
                  </p:tgtEl>
                </p:cond>
              </p:nextCondLst>
            </p:seq>
            <p:video>
              <p:cMediaNode vol="80000">
                <p:cTn id="141" fill="hold" display="0">
                  <p:stCondLst>
                    <p:cond delay="indefinite"/>
                  </p:stCondLst>
                </p:cTn>
                <p:tgtEl>
                  <p:spTgt spid="29"/>
                </p:tgtEl>
              </p:cMediaNode>
            </p:video>
            <p:seq concurrent="1" nextAc="seek">
              <p:cTn id="142" restart="whenNotActive" fill="hold" evtFilter="cancelBubble" nodeType="interactiveSeq">
                <p:stCondLst>
                  <p:cond evt="onClick" delay="0">
                    <p:tgtEl>
                      <p:spTgt spid="31"/>
                    </p:tgtEl>
                  </p:cond>
                </p:stCondLst>
                <p:endSync evt="end" delay="0">
                  <p:rtn val="all"/>
                </p:endSync>
                <p:childTnLst>
                  <p:par>
                    <p:cTn id="143" fill="hold">
                      <p:stCondLst>
                        <p:cond delay="0"/>
                      </p:stCondLst>
                      <p:childTnLst>
                        <p:par>
                          <p:cTn id="144" fill="hold">
                            <p:stCondLst>
                              <p:cond delay="0"/>
                            </p:stCondLst>
                            <p:childTnLst>
                              <p:par>
                                <p:cTn id="145" presetID="2" presetClass="mediacall" presetSubtype="0" fill="hold" nodeType="clickEffect">
                                  <p:stCondLst>
                                    <p:cond delay="0"/>
                                  </p:stCondLst>
                                  <p:childTnLst>
                                    <p:cmd type="call" cmd="togglePause">
                                      <p:cBhvr>
                                        <p:cTn id="146" dur="1" fill="hold"/>
                                        <p:tgtEl>
                                          <p:spTgt spid="31"/>
                                        </p:tgtEl>
                                      </p:cBhvr>
                                    </p:cmd>
                                  </p:childTnLst>
                                </p:cTn>
                              </p:par>
                            </p:childTnLst>
                          </p:cTn>
                        </p:par>
                      </p:childTnLst>
                    </p:cTn>
                  </p:par>
                </p:childTnLst>
              </p:cTn>
              <p:nextCondLst>
                <p:cond evt="onClick" delay="0">
                  <p:tgtEl>
                    <p:spTgt spid="31"/>
                  </p:tgtEl>
                </p:cond>
              </p:nextCondLst>
            </p:seq>
            <p:video>
              <p:cMediaNode vol="80000">
                <p:cTn id="147" fill="hold" display="0">
                  <p:stCondLst>
                    <p:cond delay="indefinite"/>
                  </p:stCondLst>
                </p:cTn>
                <p:tgtEl>
                  <p:spTgt spid="31"/>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p:txBody>
          <a:bodyPr/>
          <a:lstStyle/>
          <a:p>
            <a:r>
              <a:rPr lang="en-US"/>
              <a:t>Experiments: Sampling</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3"/>
          <a:stretch>
            <a:fillRect/>
          </a:stretch>
        </p:blipFill>
        <p:spPr>
          <a:xfrm>
            <a:off x="707939" y="1436735"/>
            <a:ext cx="8201463" cy="2733821"/>
          </a:xfrm>
          <a:prstGeom prst="rect">
            <a:avLst/>
          </a:prstGeom>
        </p:spPr>
      </p:pic>
    </p:spTree>
    <p:extLst>
      <p:ext uri="{BB962C8B-B14F-4D97-AF65-F5344CB8AC3E}">
        <p14:creationId xmlns:p14="http://schemas.microsoft.com/office/powerpoint/2010/main" val="2250279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845E-A99D-B945-9910-8783D91116A3}"/>
              </a:ext>
            </a:extLst>
          </p:cNvPr>
          <p:cNvSpPr>
            <a:spLocks noGrp="1"/>
          </p:cNvSpPr>
          <p:nvPr>
            <p:ph type="title"/>
          </p:nvPr>
        </p:nvSpPr>
        <p:spPr/>
        <p:txBody>
          <a:bodyPr/>
          <a:lstStyle/>
          <a:p>
            <a:r>
              <a:rPr lang="en-US"/>
              <a:t>Experiments: sampling</a:t>
            </a:r>
          </a:p>
        </p:txBody>
      </p:sp>
      <p:pic>
        <p:nvPicPr>
          <p:cNvPr id="7" name="Content Placeholder 6">
            <a:extLst>
              <a:ext uri="{FF2B5EF4-FFF2-40B4-BE49-F238E27FC236}">
                <a16:creationId xmlns:a16="http://schemas.microsoft.com/office/drawing/2014/main" id="{BE0E172F-2C3F-9747-A2B1-0B4B90F6D564}"/>
              </a:ext>
            </a:extLst>
          </p:cNvPr>
          <p:cNvPicPr>
            <a:picLocks noGrp="1" noChangeAspect="1"/>
          </p:cNvPicPr>
          <p:nvPr>
            <p:ph sz="quarter" idx="10"/>
          </p:nvPr>
        </p:nvPicPr>
        <p:blipFill rotWithShape="1">
          <a:blip r:embed="rId2"/>
          <a:srcRect b="30156"/>
          <a:stretch/>
        </p:blipFill>
        <p:spPr>
          <a:xfrm>
            <a:off x="1664837" y="923547"/>
            <a:ext cx="5814326" cy="3749191"/>
          </a:xfrm>
        </p:spPr>
      </p:pic>
    </p:spTree>
    <p:extLst>
      <p:ext uri="{BB962C8B-B14F-4D97-AF65-F5344CB8AC3E}">
        <p14:creationId xmlns:p14="http://schemas.microsoft.com/office/powerpoint/2010/main" val="751490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E3A1-EDB7-9D4A-920B-E09A95E6547C}"/>
              </a:ext>
            </a:extLst>
          </p:cNvPr>
          <p:cNvSpPr>
            <a:spLocks noGrp="1"/>
          </p:cNvSpPr>
          <p:nvPr>
            <p:ph type="title"/>
          </p:nvPr>
        </p:nvSpPr>
        <p:spPr/>
        <p:txBody>
          <a:bodyPr/>
          <a:lstStyle/>
          <a:p>
            <a:r>
              <a:rPr lang="en-US"/>
              <a:t>High Resolution Image Generation</a:t>
            </a:r>
          </a:p>
        </p:txBody>
      </p:sp>
      <p:pic>
        <p:nvPicPr>
          <p:cNvPr id="4098" name="Picture 2">
            <a:extLst>
              <a:ext uri="{FF2B5EF4-FFF2-40B4-BE49-F238E27FC236}">
                <a16:creationId xmlns:a16="http://schemas.microsoft.com/office/drawing/2014/main" id="{3FB243F7-7C33-7142-B874-C914678F9F6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059656" y="1143000"/>
            <a:ext cx="7493000" cy="328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51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B81B-14FD-684A-BB31-BE317CCC40A4}"/>
              </a:ext>
            </a:extLst>
          </p:cNvPr>
          <p:cNvSpPr>
            <a:spLocks noGrp="1"/>
          </p:cNvSpPr>
          <p:nvPr>
            <p:ph type="title"/>
          </p:nvPr>
        </p:nvSpPr>
        <p:spPr/>
        <p:txBody>
          <a:bodyPr/>
          <a:lstStyle/>
          <a:p>
            <a:r>
              <a:rPr lang="en-US"/>
              <a:t>Infinite noise levels</a:t>
            </a:r>
          </a:p>
        </p:txBody>
      </p:sp>
      <p:pic>
        <p:nvPicPr>
          <p:cNvPr id="5" name="Content Placeholder 4">
            <a:extLst>
              <a:ext uri="{FF2B5EF4-FFF2-40B4-BE49-F238E27FC236}">
                <a16:creationId xmlns:a16="http://schemas.microsoft.com/office/drawing/2014/main" id="{9F0B371C-480C-FB4A-A356-38732A12965C}"/>
              </a:ext>
            </a:extLst>
          </p:cNvPr>
          <p:cNvPicPr>
            <a:picLocks noGrp="1" noChangeAspect="1"/>
          </p:cNvPicPr>
          <p:nvPr>
            <p:ph sz="quarter" idx="10"/>
          </p:nvPr>
        </p:nvPicPr>
        <p:blipFill rotWithShape="1">
          <a:blip r:embed="rId3">
            <a:extLst>
              <a:ext uri="{28A0092B-C50C-407E-A947-70E740481C1C}">
                <a14:useLocalDpi xmlns:a14="http://schemas.microsoft.com/office/drawing/2010/main"/>
              </a:ext>
            </a:extLst>
          </a:blip>
          <a:srcRect t="5443"/>
          <a:stretch/>
        </p:blipFill>
        <p:spPr>
          <a:xfrm>
            <a:off x="467328" y="860354"/>
            <a:ext cx="8161760" cy="1929385"/>
          </a:xfrm>
        </p:spPr>
      </p:pic>
      <p:pic>
        <p:nvPicPr>
          <p:cNvPr id="7" name="Picture 6">
            <a:extLst>
              <a:ext uri="{FF2B5EF4-FFF2-40B4-BE49-F238E27FC236}">
                <a16:creationId xmlns:a16="http://schemas.microsoft.com/office/drawing/2014/main" id="{C17CF2ED-E963-B546-813D-25B8885310EC}"/>
              </a:ext>
            </a:extLst>
          </p:cNvPr>
          <p:cNvPicPr>
            <a:picLocks noChangeAspect="1"/>
          </p:cNvPicPr>
          <p:nvPr/>
        </p:nvPicPr>
        <p:blipFill>
          <a:blip r:embed="rId4"/>
          <a:srcRect/>
          <a:stretch/>
        </p:blipFill>
        <p:spPr>
          <a:xfrm>
            <a:off x="721653" y="2933740"/>
            <a:ext cx="7717536" cy="1929384"/>
          </a:xfrm>
          <a:prstGeom prst="rect">
            <a:avLst/>
          </a:prstGeom>
        </p:spPr>
      </p:pic>
      <p:pic>
        <p:nvPicPr>
          <p:cNvPr id="4" name="Picture 3">
            <a:extLst>
              <a:ext uri="{FF2B5EF4-FFF2-40B4-BE49-F238E27FC236}">
                <a16:creationId xmlns:a16="http://schemas.microsoft.com/office/drawing/2014/main" id="{B3D368EE-57CB-E94D-A4F5-B3ECC156CC18}"/>
              </a:ext>
            </a:extLst>
          </p:cNvPr>
          <p:cNvPicPr>
            <a:picLocks noChangeAspect="1"/>
          </p:cNvPicPr>
          <p:nvPr/>
        </p:nvPicPr>
        <p:blipFill>
          <a:blip r:embed="rId5">
            <a:alphaModFix/>
          </a:blip>
          <a:stretch>
            <a:fillRect/>
          </a:stretch>
        </p:blipFill>
        <p:spPr>
          <a:xfrm>
            <a:off x="721653" y="2933740"/>
            <a:ext cx="7717536" cy="1929384"/>
          </a:xfrm>
          <a:prstGeom prst="rect">
            <a:avLst/>
          </a:prstGeom>
        </p:spPr>
      </p:pic>
      <p:sp>
        <p:nvSpPr>
          <p:cNvPr id="6" name="Rectangle 5">
            <a:extLst>
              <a:ext uri="{FF2B5EF4-FFF2-40B4-BE49-F238E27FC236}">
                <a16:creationId xmlns:a16="http://schemas.microsoft.com/office/drawing/2014/main" id="{BFE5BB0B-25FF-BE42-9ADA-74ED045D849E}"/>
              </a:ext>
            </a:extLst>
          </p:cNvPr>
          <p:cNvSpPr/>
          <p:nvPr/>
        </p:nvSpPr>
        <p:spPr>
          <a:xfrm>
            <a:off x="2595263" y="860354"/>
            <a:ext cx="5640075" cy="1856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040F0B1-6507-5540-84FC-98247A53AE45}"/>
              </a:ext>
            </a:extLst>
          </p:cNvPr>
          <p:cNvPicPr>
            <a:picLocks noChangeAspect="1"/>
          </p:cNvPicPr>
          <p:nvPr/>
        </p:nvPicPr>
        <p:blipFill>
          <a:blip r:embed="rId6"/>
          <a:srcRect/>
          <a:stretch/>
        </p:blipFill>
        <p:spPr>
          <a:xfrm>
            <a:off x="4349937" y="4905478"/>
            <a:ext cx="719767" cy="203293"/>
          </a:xfrm>
          <a:prstGeom prst="rect">
            <a:avLst/>
          </a:prstGeom>
        </p:spPr>
      </p:pic>
      <p:pic>
        <p:nvPicPr>
          <p:cNvPr id="9" name="Picture 8">
            <a:extLst>
              <a:ext uri="{FF2B5EF4-FFF2-40B4-BE49-F238E27FC236}">
                <a16:creationId xmlns:a16="http://schemas.microsoft.com/office/drawing/2014/main" id="{89DF4EB5-6888-2B4B-AFC4-4E1F6C2EC7F1}"/>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2215" r="9066" b="11251"/>
          <a:stretch/>
        </p:blipFill>
        <p:spPr>
          <a:xfrm>
            <a:off x="1656380" y="2910595"/>
            <a:ext cx="6067514" cy="1710160"/>
          </a:xfrm>
          <a:prstGeom prst="rect">
            <a:avLst/>
          </a:prstGeom>
        </p:spPr>
      </p:pic>
      <p:pic>
        <p:nvPicPr>
          <p:cNvPr id="11" name="Picture 10">
            <a:extLst>
              <a:ext uri="{FF2B5EF4-FFF2-40B4-BE49-F238E27FC236}">
                <a16:creationId xmlns:a16="http://schemas.microsoft.com/office/drawing/2014/main" id="{09906931-E5B1-2346-BA2B-B57EF1CA4E17}"/>
              </a:ext>
            </a:extLst>
          </p:cNvPr>
          <p:cNvPicPr>
            <a:picLocks noChangeAspect="1"/>
          </p:cNvPicPr>
          <p:nvPr/>
        </p:nvPicPr>
        <p:blipFill>
          <a:blip r:embed="rId8"/>
          <a:stretch>
            <a:fillRect/>
          </a:stretch>
        </p:blipFill>
        <p:spPr>
          <a:xfrm>
            <a:off x="620976" y="3510301"/>
            <a:ext cx="579136" cy="710071"/>
          </a:xfrm>
          <a:prstGeom prst="rect">
            <a:avLst/>
          </a:prstGeom>
        </p:spPr>
      </p:pic>
      <p:pic>
        <p:nvPicPr>
          <p:cNvPr id="12" name="Picture 11">
            <a:extLst>
              <a:ext uri="{FF2B5EF4-FFF2-40B4-BE49-F238E27FC236}">
                <a16:creationId xmlns:a16="http://schemas.microsoft.com/office/drawing/2014/main" id="{535528F2-6453-0D48-BDAC-C56F33943280}"/>
              </a:ext>
            </a:extLst>
          </p:cNvPr>
          <p:cNvPicPr>
            <a:picLocks noChangeAspect="1"/>
          </p:cNvPicPr>
          <p:nvPr/>
        </p:nvPicPr>
        <p:blipFill>
          <a:blip r:embed="rId9"/>
          <a:srcRect/>
          <a:stretch/>
        </p:blipFill>
        <p:spPr>
          <a:xfrm>
            <a:off x="8198455" y="3421701"/>
            <a:ext cx="481468" cy="798671"/>
          </a:xfrm>
          <a:prstGeom prst="rect">
            <a:avLst/>
          </a:prstGeom>
        </p:spPr>
      </p:pic>
      <p:pic>
        <p:nvPicPr>
          <p:cNvPr id="19" name="Picture 18">
            <a:extLst>
              <a:ext uri="{FF2B5EF4-FFF2-40B4-BE49-F238E27FC236}">
                <a16:creationId xmlns:a16="http://schemas.microsoft.com/office/drawing/2014/main" id="{A357D69F-1D00-0E41-9D66-B191121370B9}"/>
              </a:ext>
            </a:extLst>
          </p:cNvPr>
          <p:cNvPicPr>
            <a:picLocks noChangeAspect="1"/>
          </p:cNvPicPr>
          <p:nvPr/>
        </p:nvPicPr>
        <p:blipFill>
          <a:blip r:embed="rId10"/>
          <a:stretch>
            <a:fillRect/>
          </a:stretch>
        </p:blipFill>
        <p:spPr>
          <a:xfrm>
            <a:off x="4484097" y="4639964"/>
            <a:ext cx="412080" cy="203293"/>
          </a:xfrm>
          <a:prstGeom prst="rect">
            <a:avLst/>
          </a:prstGeom>
        </p:spPr>
      </p:pic>
      <p:grpSp>
        <p:nvGrpSpPr>
          <p:cNvPr id="21" name="Group 20">
            <a:extLst>
              <a:ext uri="{FF2B5EF4-FFF2-40B4-BE49-F238E27FC236}">
                <a16:creationId xmlns:a16="http://schemas.microsoft.com/office/drawing/2014/main" id="{ED60BC78-2C61-9544-B6D4-93B0D11B1338}"/>
              </a:ext>
            </a:extLst>
          </p:cNvPr>
          <p:cNvGrpSpPr/>
          <p:nvPr/>
        </p:nvGrpSpPr>
        <p:grpSpPr>
          <a:xfrm>
            <a:off x="2475833" y="1558159"/>
            <a:ext cx="4320228" cy="497371"/>
            <a:chOff x="2475833" y="1558159"/>
            <a:chExt cx="4320228" cy="497371"/>
          </a:xfrm>
        </p:grpSpPr>
        <p:pic>
          <p:nvPicPr>
            <p:cNvPr id="10" name="Graphic 9" descr="Miscellaneous with solid fill">
              <a:extLst>
                <a:ext uri="{FF2B5EF4-FFF2-40B4-BE49-F238E27FC236}">
                  <a16:creationId xmlns:a16="http://schemas.microsoft.com/office/drawing/2014/main" id="{1BE83A79-B08F-B546-BD8E-295C48BF4F0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475833" y="1558160"/>
              <a:ext cx="460967" cy="460967"/>
            </a:xfrm>
            <a:prstGeom prst="rect">
              <a:avLst/>
            </a:prstGeom>
          </p:spPr>
        </p:pic>
        <p:pic>
          <p:nvPicPr>
            <p:cNvPr id="23" name="Graphic 22" descr="Miscellaneous with solid fill">
              <a:extLst>
                <a:ext uri="{FF2B5EF4-FFF2-40B4-BE49-F238E27FC236}">
                  <a16:creationId xmlns:a16="http://schemas.microsoft.com/office/drawing/2014/main" id="{8AC3E553-7D8B-B44B-BB72-9CDF6B750B8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349937" y="1558159"/>
              <a:ext cx="460967" cy="460967"/>
            </a:xfrm>
            <a:prstGeom prst="rect">
              <a:avLst/>
            </a:prstGeom>
          </p:spPr>
        </p:pic>
        <p:pic>
          <p:nvPicPr>
            <p:cNvPr id="24" name="Graphic 23" descr="Miscellaneous with solid fill">
              <a:extLst>
                <a:ext uri="{FF2B5EF4-FFF2-40B4-BE49-F238E27FC236}">
                  <a16:creationId xmlns:a16="http://schemas.microsoft.com/office/drawing/2014/main" id="{9D336D98-AA64-5844-A349-E9548CF1EDC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35094" y="1594563"/>
              <a:ext cx="460967" cy="460967"/>
            </a:xfrm>
            <a:prstGeom prst="rect">
              <a:avLst/>
            </a:prstGeom>
          </p:spPr>
        </p:pic>
      </p:grpSp>
      <p:grpSp>
        <p:nvGrpSpPr>
          <p:cNvPr id="17" name="arrows">
            <a:extLst>
              <a:ext uri="{FF2B5EF4-FFF2-40B4-BE49-F238E27FC236}">
                <a16:creationId xmlns:a16="http://schemas.microsoft.com/office/drawing/2014/main" id="{EB8857C2-55E6-8E4F-A66D-A5B601D2BC4C}"/>
              </a:ext>
            </a:extLst>
          </p:cNvPr>
          <p:cNvGrpSpPr/>
          <p:nvPr/>
        </p:nvGrpSpPr>
        <p:grpSpPr>
          <a:xfrm>
            <a:off x="1704212" y="2716935"/>
            <a:ext cx="5926800" cy="338400"/>
            <a:chOff x="1936800" y="2700000"/>
            <a:chExt cx="5926800" cy="338400"/>
          </a:xfrm>
        </p:grpSpPr>
        <p:cxnSp>
          <p:nvCxnSpPr>
            <p:cNvPr id="13" name="Straight Arrow Connector 12">
              <a:extLst>
                <a:ext uri="{FF2B5EF4-FFF2-40B4-BE49-F238E27FC236}">
                  <a16:creationId xmlns:a16="http://schemas.microsoft.com/office/drawing/2014/main" id="{B5878A5A-80B4-A346-87F4-11B61DCBC66B}"/>
                </a:ext>
              </a:extLst>
            </p:cNvPr>
            <p:cNvCxnSpPr>
              <a:cxnSpLocks/>
            </p:cNvCxnSpPr>
            <p:nvPr/>
          </p:nvCxnSpPr>
          <p:spPr>
            <a:xfrm>
              <a:off x="19368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C019DB7-98FB-B243-A622-ACCFB72ABF05}"/>
                </a:ext>
              </a:extLst>
            </p:cNvPr>
            <p:cNvCxnSpPr>
              <a:cxnSpLocks/>
            </p:cNvCxnSpPr>
            <p:nvPr/>
          </p:nvCxnSpPr>
          <p:spPr>
            <a:xfrm>
              <a:off x="391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9C84BDF-0BD5-C04E-900D-EC3D06C5D5A7}"/>
                </a:ext>
              </a:extLst>
            </p:cNvPr>
            <p:cNvCxnSpPr>
              <a:cxnSpLocks/>
            </p:cNvCxnSpPr>
            <p:nvPr/>
          </p:nvCxnSpPr>
          <p:spPr>
            <a:xfrm>
              <a:off x="589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E6A7B2D-AA45-1443-931A-E171A3ED249E}"/>
                </a:ext>
              </a:extLst>
            </p:cNvPr>
            <p:cNvCxnSpPr>
              <a:cxnSpLocks/>
            </p:cNvCxnSpPr>
            <p:nvPr/>
          </p:nvCxnSpPr>
          <p:spPr>
            <a:xfrm>
              <a:off x="78636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5" name="Picture 24">
            <a:extLst>
              <a:ext uri="{FF2B5EF4-FFF2-40B4-BE49-F238E27FC236}">
                <a16:creationId xmlns:a16="http://schemas.microsoft.com/office/drawing/2014/main" id="{171F2511-E3D3-A745-AC1D-ED176703A3BF}"/>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270009" y="3120193"/>
            <a:ext cx="386371" cy="1490289"/>
          </a:xfrm>
          <a:prstGeom prst="rect">
            <a:avLst/>
          </a:prstGeom>
        </p:spPr>
      </p:pic>
      <p:pic>
        <p:nvPicPr>
          <p:cNvPr id="26" name="Picture 25">
            <a:extLst>
              <a:ext uri="{FF2B5EF4-FFF2-40B4-BE49-F238E27FC236}">
                <a16:creationId xmlns:a16="http://schemas.microsoft.com/office/drawing/2014/main" id="{CDDAEF3C-A8D5-594A-AF21-A23F196BAEEF}"/>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7680805" y="3120191"/>
            <a:ext cx="386371" cy="1490289"/>
          </a:xfrm>
          <a:prstGeom prst="rect">
            <a:avLst/>
          </a:prstGeom>
        </p:spPr>
      </p:pic>
    </p:spTree>
    <p:extLst>
      <p:ext uri="{BB962C8B-B14F-4D97-AF65-F5344CB8AC3E}">
        <p14:creationId xmlns:p14="http://schemas.microsoft.com/office/powerpoint/2010/main" val="2084325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5"/>
                                        </p:tgtEl>
                                        <p:attrNameLst>
                                          <p:attrName>style.opacity</p:attrName>
                                        </p:attrNameLst>
                                      </p:cBhvr>
                                      <p:to>
                                        <p:strVal val="0.25"/>
                                      </p:to>
                                    </p:set>
                                    <p:animEffect filter="image" prLst="opacity: 0.25">
                                      <p:cBhvr rctx="IE">
                                        <p:cTn id="21" dur="indefinite"/>
                                        <p:tgtEl>
                                          <p:spTgt spid="5"/>
                                        </p:tgtEl>
                                      </p:cBhvr>
                                    </p:animEffect>
                                  </p:childTnLst>
                                </p:cTn>
                              </p:par>
                              <p:par>
                                <p:cTn id="22" presetID="9" presetClass="emph" presetSubtype="0" nodeType="withEffect">
                                  <p:stCondLst>
                                    <p:cond delay="0"/>
                                  </p:stCondLst>
                                  <p:childTnLst>
                                    <p:set>
                                      <p:cBhvr>
                                        <p:cTn id="23" dur="indefinite"/>
                                        <p:tgtEl>
                                          <p:spTgt spid="17"/>
                                        </p:tgtEl>
                                        <p:attrNameLst>
                                          <p:attrName>style.opacity</p:attrName>
                                        </p:attrNameLst>
                                      </p:cBhvr>
                                      <p:to>
                                        <p:strVal val="0.25"/>
                                      </p:to>
                                    </p:set>
                                    <p:animEffect filter="image" prLst="opacity: 0.25">
                                      <p:cBhvr rctx="IE">
                                        <p:cTn id="24" dur="indefinite"/>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turb_vp.mp4" descr="perturb_vp.mp4">
            <a:hlinkClick r:id="" action="ppaction://media"/>
            <a:extLst>
              <a:ext uri="{FF2B5EF4-FFF2-40B4-BE49-F238E27FC236}">
                <a16:creationId xmlns:a16="http://schemas.microsoft.com/office/drawing/2014/main" id="{208FFC82-09FD-C24C-8F65-A1C947AF0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6344"/>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6">
            <a:clrChange>
              <a:clrFrom>
                <a:srgbClr val="FFFFFF"/>
              </a:clrFrom>
              <a:clrTo>
                <a:srgbClr val="FFFFFF">
                  <a:alpha val="0"/>
                </a:srgbClr>
              </a:clrTo>
            </a:clrChange>
          </a:blip>
          <a:srcRect/>
          <a:stretch/>
        </p:blipFill>
        <p:spPr>
          <a:xfrm>
            <a:off x="0" y="463115"/>
            <a:ext cx="9144000" cy="4572000"/>
          </a:xfrm>
          <a:prstGeom prst="rect">
            <a:avLst/>
          </a:prstGeom>
        </p:spPr>
      </p:pic>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7">
            <a:clrChange>
              <a:clrFrom>
                <a:srgbClr val="FFFFFF"/>
              </a:clrFrom>
              <a:clrTo>
                <a:srgbClr val="FFFFFF">
                  <a:alpha val="0"/>
                </a:srgbClr>
              </a:clrTo>
            </a:clrChange>
          </a:blip>
          <a:srcRect/>
          <a:stretch/>
        </p:blipFill>
        <p:spPr>
          <a:xfrm>
            <a:off x="0" y="463115"/>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p:txBody>
          <a:bodyPr/>
          <a:lstStyle/>
          <a:p>
            <a:r>
              <a:rPr lang="en-US"/>
              <a:t>Perturbing data with stochastic processes</a:t>
            </a:r>
          </a:p>
        </p:txBody>
      </p:sp>
      <p:grpSp>
        <p:nvGrpSpPr>
          <p:cNvPr id="25" name="Group 24">
            <a:extLst>
              <a:ext uri="{FF2B5EF4-FFF2-40B4-BE49-F238E27FC236}">
                <a16:creationId xmlns:a16="http://schemas.microsoft.com/office/drawing/2014/main" id="{F471D7B6-D4B7-004F-B790-C9D59F82C3EA}"/>
              </a:ext>
            </a:extLst>
          </p:cNvPr>
          <p:cNvGrpSpPr/>
          <p:nvPr/>
        </p:nvGrpSpPr>
        <p:grpSpPr>
          <a:xfrm>
            <a:off x="519489" y="3086604"/>
            <a:ext cx="2064989" cy="632303"/>
            <a:chOff x="567318" y="2477434"/>
            <a:chExt cx="2064989" cy="632303"/>
          </a:xfrm>
        </p:grpSpPr>
        <p:pic>
          <p:nvPicPr>
            <p:cNvPr id="26" name="Picture 25">
              <a:extLst>
                <a:ext uri="{FF2B5EF4-FFF2-40B4-BE49-F238E27FC236}">
                  <a16:creationId xmlns:a16="http://schemas.microsoft.com/office/drawing/2014/main" id="{3E314F78-FC38-BF40-ABDF-F425070DB606}"/>
                </a:ext>
              </a:extLst>
            </p:cNvPr>
            <p:cNvPicPr>
              <a:picLocks noChangeAspect="1"/>
            </p:cNvPicPr>
            <p:nvPr/>
          </p:nvPicPr>
          <p:blipFill>
            <a:blip r:embed="rId8"/>
            <a:srcRect/>
            <a:stretch/>
          </p:blipFill>
          <p:spPr>
            <a:xfrm>
              <a:off x="1059800" y="2846467"/>
              <a:ext cx="901700" cy="263270"/>
            </a:xfrm>
            <a:prstGeom prst="rect">
              <a:avLst/>
            </a:prstGeom>
          </p:spPr>
        </p:pic>
        <p:sp>
          <p:nvSpPr>
            <p:cNvPr id="27" name="TextBox 26">
              <a:extLst>
                <a:ext uri="{FF2B5EF4-FFF2-40B4-BE49-F238E27FC236}">
                  <a16:creationId xmlns:a16="http://schemas.microsoft.com/office/drawing/2014/main" id="{DB7019FB-E299-D942-BAB8-F24D4CB7C5C1}"/>
                </a:ext>
              </a:extLst>
            </p:cNvPr>
            <p:cNvSpPr txBox="1"/>
            <p:nvPr/>
          </p:nvSpPr>
          <p:spPr>
            <a:xfrm>
              <a:off x="567318" y="2477434"/>
              <a:ext cx="206498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process</a:t>
              </a:r>
            </a:p>
          </p:txBody>
        </p:sp>
      </p:grpSp>
      <p:grpSp>
        <p:nvGrpSpPr>
          <p:cNvPr id="28" name="Group 27">
            <a:extLst>
              <a:ext uri="{FF2B5EF4-FFF2-40B4-BE49-F238E27FC236}">
                <a16:creationId xmlns:a16="http://schemas.microsoft.com/office/drawing/2014/main" id="{E447D27E-92D8-FF4F-BCDF-98010DF04535}"/>
              </a:ext>
            </a:extLst>
          </p:cNvPr>
          <p:cNvGrpSpPr/>
          <p:nvPr/>
        </p:nvGrpSpPr>
        <p:grpSpPr>
          <a:xfrm>
            <a:off x="517766" y="4302790"/>
            <a:ext cx="2193229" cy="602547"/>
            <a:chOff x="3317276" y="2469421"/>
            <a:chExt cx="2193229" cy="602547"/>
          </a:xfrm>
        </p:grpSpPr>
        <p:pic>
          <p:nvPicPr>
            <p:cNvPr id="29" name="Picture 28">
              <a:extLst>
                <a:ext uri="{FF2B5EF4-FFF2-40B4-BE49-F238E27FC236}">
                  <a16:creationId xmlns:a16="http://schemas.microsoft.com/office/drawing/2014/main" id="{0DB434BB-33A6-1641-A6D3-08F3A189A3B8}"/>
                </a:ext>
              </a:extLst>
            </p:cNvPr>
            <p:cNvPicPr>
              <a:picLocks noChangeAspect="1"/>
            </p:cNvPicPr>
            <p:nvPr/>
          </p:nvPicPr>
          <p:blipFill>
            <a:blip r:embed="rId9"/>
            <a:srcRect/>
            <a:stretch/>
          </p:blipFill>
          <p:spPr>
            <a:xfrm>
              <a:off x="3749184" y="2807975"/>
              <a:ext cx="1201171" cy="263993"/>
            </a:xfrm>
            <a:prstGeom prst="rect">
              <a:avLst/>
            </a:prstGeom>
          </p:spPr>
        </p:pic>
        <p:sp>
          <p:nvSpPr>
            <p:cNvPr id="30" name="TextBox 29">
              <a:extLst>
                <a:ext uri="{FF2B5EF4-FFF2-40B4-BE49-F238E27FC236}">
                  <a16:creationId xmlns:a16="http://schemas.microsoft.com/office/drawing/2014/main" id="{CE0878D7-F136-9241-8D31-9F2FB99184F9}"/>
                </a:ext>
              </a:extLst>
            </p:cNvPr>
            <p:cNvSpPr txBox="1"/>
            <p:nvPr/>
          </p:nvSpPr>
          <p:spPr>
            <a:xfrm>
              <a:off x="3317276" y="2469421"/>
              <a:ext cx="219322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Probability densities</a:t>
              </a:r>
            </a:p>
          </p:txBody>
        </p:sp>
      </p:grpSp>
      <p:sp>
        <p:nvSpPr>
          <p:cNvPr id="31" name="Right Arrow 30">
            <a:extLst>
              <a:ext uri="{FF2B5EF4-FFF2-40B4-BE49-F238E27FC236}">
                <a16:creationId xmlns:a16="http://schemas.microsoft.com/office/drawing/2014/main" id="{E8110A50-5FCD-6E4A-861B-054C04224BA7}"/>
              </a:ext>
            </a:extLst>
          </p:cNvPr>
          <p:cNvSpPr/>
          <p:nvPr/>
        </p:nvSpPr>
        <p:spPr>
          <a:xfrm rot="5400000">
            <a:off x="1302547" y="3898010"/>
            <a:ext cx="498869" cy="227024"/>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D807EABE-5F03-E64A-91E4-33ADDCA1D2F2}"/>
              </a:ext>
            </a:extLst>
          </p:cNvPr>
          <p:cNvSpPr/>
          <p:nvPr/>
        </p:nvSpPr>
        <p:spPr>
          <a:xfrm rot="10800000">
            <a:off x="2063492" y="3515943"/>
            <a:ext cx="855443" cy="216799"/>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E1631907-2E82-494E-87CA-20D0C3D5F6D3}"/>
              </a:ext>
            </a:extLst>
          </p:cNvPr>
          <p:cNvGrpSpPr/>
          <p:nvPr/>
        </p:nvGrpSpPr>
        <p:grpSpPr>
          <a:xfrm>
            <a:off x="4122396" y="3452599"/>
            <a:ext cx="2564702" cy="808358"/>
            <a:chOff x="5858415" y="4243166"/>
            <a:chExt cx="2564700" cy="808358"/>
          </a:xfrm>
        </p:grpSpPr>
        <p:sp>
          <p:nvSpPr>
            <p:cNvPr id="53" name="Rectangle 52">
              <a:extLst>
                <a:ext uri="{FF2B5EF4-FFF2-40B4-BE49-F238E27FC236}">
                  <a16:creationId xmlns:a16="http://schemas.microsoft.com/office/drawing/2014/main" id="{C99A9223-1C1B-8944-954C-BCC064E0D0AC}"/>
                </a:ext>
              </a:extLst>
            </p:cNvPr>
            <p:cNvSpPr/>
            <p:nvPr/>
          </p:nvSpPr>
          <p:spPr>
            <a:xfrm>
              <a:off x="6814728" y="4243166"/>
              <a:ext cx="400129"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54" name="Rectangle 53">
              <a:extLst>
                <a:ext uri="{FF2B5EF4-FFF2-40B4-BE49-F238E27FC236}">
                  <a16:creationId xmlns:a16="http://schemas.microsoft.com/office/drawing/2014/main" id="{ABE2A7CE-DA11-0143-8B9E-AEF64E1F7FDD}"/>
                </a:ext>
              </a:extLst>
            </p:cNvPr>
            <p:cNvSpPr/>
            <p:nvPr/>
          </p:nvSpPr>
          <p:spPr>
            <a:xfrm>
              <a:off x="5858415" y="4743747"/>
              <a:ext cx="2564700" cy="307777"/>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a:t>
              </a:r>
            </a:p>
          </p:txBody>
        </p:sp>
        <p:cxnSp>
          <p:nvCxnSpPr>
            <p:cNvPr id="55" name="Straight Arrow Connector 54">
              <a:extLst>
                <a:ext uri="{FF2B5EF4-FFF2-40B4-BE49-F238E27FC236}">
                  <a16:creationId xmlns:a16="http://schemas.microsoft.com/office/drawing/2014/main" id="{0F386679-A36D-3347-8A89-4FD28FD94A21}"/>
                </a:ext>
              </a:extLst>
            </p:cNvPr>
            <p:cNvCxnSpPr>
              <a:cxnSpLocks/>
              <a:stCxn id="54" idx="0"/>
              <a:endCxn id="53" idx="2"/>
            </p:cNvCxnSpPr>
            <p:nvPr/>
          </p:nvCxnSpPr>
          <p:spPr>
            <a:xfrm flipH="1" flipV="1">
              <a:off x="7014793" y="4595965"/>
              <a:ext cx="125972" cy="14778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56" name="Group 55">
            <a:extLst>
              <a:ext uri="{FF2B5EF4-FFF2-40B4-BE49-F238E27FC236}">
                <a16:creationId xmlns:a16="http://schemas.microsoft.com/office/drawing/2014/main" id="{619592F1-7242-8D4D-858C-CA8F765DB5B9}"/>
              </a:ext>
            </a:extLst>
          </p:cNvPr>
          <p:cNvGrpSpPr/>
          <p:nvPr/>
        </p:nvGrpSpPr>
        <p:grpSpPr>
          <a:xfrm>
            <a:off x="2874171" y="3448540"/>
            <a:ext cx="1568057" cy="805254"/>
            <a:chOff x="4421836" y="4228125"/>
            <a:chExt cx="1568057" cy="805254"/>
          </a:xfrm>
        </p:grpSpPr>
        <p:sp>
          <p:nvSpPr>
            <p:cNvPr id="57" name="Rectangle 56">
              <a:extLst>
                <a:ext uri="{FF2B5EF4-FFF2-40B4-BE49-F238E27FC236}">
                  <a16:creationId xmlns:a16="http://schemas.microsoft.com/office/drawing/2014/main" id="{BB4FD252-B415-8C43-8D12-E7560996235F}"/>
                </a:ext>
              </a:extLst>
            </p:cNvPr>
            <p:cNvSpPr/>
            <p:nvPr/>
          </p:nvSpPr>
          <p:spPr>
            <a:xfrm>
              <a:off x="5145304" y="4228125"/>
              <a:ext cx="697043" cy="352799"/>
            </a:xfrm>
            <a:prstGeom prst="rect">
              <a:avLst/>
            </a:prstGeom>
            <a:solidFill>
              <a:schemeClr val="tx1">
                <a:alpha val="10000"/>
              </a:schemeClr>
            </a:solidFill>
            <a:ln w="26424">
              <a:solidFill>
                <a:schemeClr val="tx1"/>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0515283-6B46-9C4D-BA12-2F0F0E9E1903}"/>
                </a:ext>
              </a:extLst>
            </p:cNvPr>
            <p:cNvSpPr/>
            <p:nvPr/>
          </p:nvSpPr>
          <p:spPr>
            <a:xfrm>
              <a:off x="4421836" y="4725602"/>
              <a:ext cx="1568057" cy="307777"/>
            </a:xfrm>
            <a:prstGeom prst="rect">
              <a:avLst/>
            </a:prstGeom>
            <a:noFill/>
          </p:spPr>
          <p:txBody>
            <a:bodyPr wrap="none" lIns="91440" tIns="45720" rIns="91440" bIns="45720">
              <a:spAutoFit/>
            </a:bodyPr>
            <a:lstStyle/>
            <a:p>
              <a:pPr algn="ctr"/>
              <a:r>
                <a:rPr lang="en-US" sz="1400">
                  <a:ln w="0"/>
                  <a:latin typeface="Arial" panose="020B0604020202020204" pitchFamily="34" charset="0"/>
                  <a:cs typeface="Arial" panose="020B0604020202020204" pitchFamily="34" charset="0"/>
                </a:rPr>
                <a:t>Deterministic drift</a:t>
              </a:r>
            </a:p>
          </p:txBody>
        </p:sp>
        <p:cxnSp>
          <p:nvCxnSpPr>
            <p:cNvPr id="59" name="Straight Arrow Connector 58">
              <a:extLst>
                <a:ext uri="{FF2B5EF4-FFF2-40B4-BE49-F238E27FC236}">
                  <a16:creationId xmlns:a16="http://schemas.microsoft.com/office/drawing/2014/main" id="{2C107B80-53C0-944E-9442-5536DE96B22D}"/>
                </a:ext>
              </a:extLst>
            </p:cNvPr>
            <p:cNvCxnSpPr>
              <a:cxnSpLocks/>
              <a:stCxn id="58" idx="0"/>
              <a:endCxn id="57" idx="2"/>
            </p:cNvCxnSpPr>
            <p:nvPr/>
          </p:nvCxnSpPr>
          <p:spPr>
            <a:xfrm flipV="1">
              <a:off x="5205865" y="4580924"/>
              <a:ext cx="287961" cy="144678"/>
            </a:xfrm>
            <a:prstGeom prst="straightConnector1">
              <a:avLst/>
            </a:prstGeom>
            <a:ln w="26424" cap="rnd">
              <a:headEnd type="arrow"/>
              <a:tailEnd type="none"/>
            </a:ln>
          </p:spPr>
          <p:style>
            <a:lnRef idx="2">
              <a:schemeClr val="dk1"/>
            </a:lnRef>
            <a:fillRef idx="0">
              <a:schemeClr val="dk1"/>
            </a:fillRef>
            <a:effectRef idx="1">
              <a:schemeClr val="dk1"/>
            </a:effectRef>
            <a:fontRef idx="minor">
              <a:schemeClr val="tx1"/>
            </a:fontRef>
          </p:style>
        </p:cxnSp>
      </p:grpSp>
      <p:grpSp>
        <p:nvGrpSpPr>
          <p:cNvPr id="60" name="Group 59">
            <a:extLst>
              <a:ext uri="{FF2B5EF4-FFF2-40B4-BE49-F238E27FC236}">
                <a16:creationId xmlns:a16="http://schemas.microsoft.com/office/drawing/2014/main" id="{D0ADC228-6A00-024A-915B-A2E5987151BF}"/>
              </a:ext>
            </a:extLst>
          </p:cNvPr>
          <p:cNvGrpSpPr/>
          <p:nvPr/>
        </p:nvGrpSpPr>
        <p:grpSpPr>
          <a:xfrm>
            <a:off x="2676433" y="3092453"/>
            <a:ext cx="3858749" cy="656748"/>
            <a:chOff x="2865515" y="2666339"/>
            <a:chExt cx="3858749" cy="656748"/>
          </a:xfrm>
        </p:grpSpPr>
        <p:pic>
          <p:nvPicPr>
            <p:cNvPr id="61" name="Picture 60">
              <a:extLst>
                <a:ext uri="{FF2B5EF4-FFF2-40B4-BE49-F238E27FC236}">
                  <a16:creationId xmlns:a16="http://schemas.microsoft.com/office/drawing/2014/main" id="{1755F67D-5ACE-D74C-8284-902299FDC592}"/>
                </a:ext>
              </a:extLst>
            </p:cNvPr>
            <p:cNvPicPr>
              <a:picLocks noChangeAspect="1"/>
            </p:cNvPicPr>
            <p:nvPr/>
          </p:nvPicPr>
          <p:blipFill>
            <a:blip r:embed="rId10"/>
            <a:srcRect/>
            <a:stretch/>
          </p:blipFill>
          <p:spPr>
            <a:xfrm>
              <a:off x="3257837" y="3108461"/>
              <a:ext cx="2395692" cy="214626"/>
            </a:xfrm>
            <a:prstGeom prst="rect">
              <a:avLst/>
            </a:prstGeom>
          </p:spPr>
        </p:pic>
        <p:sp>
          <p:nvSpPr>
            <p:cNvPr id="62" name="TextBox 61">
              <a:extLst>
                <a:ext uri="{FF2B5EF4-FFF2-40B4-BE49-F238E27FC236}">
                  <a16:creationId xmlns:a16="http://schemas.microsoft.com/office/drawing/2014/main" id="{C098DC08-6924-C84E-9A0C-C68AB3008F1C}"/>
                </a:ext>
              </a:extLst>
            </p:cNvPr>
            <p:cNvSpPr txBox="1"/>
            <p:nvPr/>
          </p:nvSpPr>
          <p:spPr>
            <a:xfrm>
              <a:off x="2865515" y="2666339"/>
              <a:ext cx="385874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differential equation (SDE)</a:t>
              </a:r>
            </a:p>
          </p:txBody>
        </p:sp>
      </p:grpSp>
      <p:grpSp>
        <p:nvGrpSpPr>
          <p:cNvPr id="73" name="Group 72">
            <a:extLst>
              <a:ext uri="{FF2B5EF4-FFF2-40B4-BE49-F238E27FC236}">
                <a16:creationId xmlns:a16="http://schemas.microsoft.com/office/drawing/2014/main" id="{51EC755C-3E66-DB4C-A1AA-0DD18E8B4C6F}"/>
              </a:ext>
            </a:extLst>
          </p:cNvPr>
          <p:cNvGrpSpPr/>
          <p:nvPr/>
        </p:nvGrpSpPr>
        <p:grpSpPr>
          <a:xfrm>
            <a:off x="3338937" y="4302791"/>
            <a:ext cx="2308485" cy="712030"/>
            <a:chOff x="3368790" y="4329544"/>
            <a:chExt cx="2308485" cy="712030"/>
          </a:xfrm>
        </p:grpSpPr>
        <p:grpSp>
          <p:nvGrpSpPr>
            <p:cNvPr id="71" name="Group 70">
              <a:extLst>
                <a:ext uri="{FF2B5EF4-FFF2-40B4-BE49-F238E27FC236}">
                  <a16:creationId xmlns:a16="http://schemas.microsoft.com/office/drawing/2014/main" id="{A3AC12C2-4BF9-A841-BF39-0432D535BEB2}"/>
                </a:ext>
              </a:extLst>
            </p:cNvPr>
            <p:cNvGrpSpPr/>
            <p:nvPr/>
          </p:nvGrpSpPr>
          <p:grpSpPr>
            <a:xfrm>
              <a:off x="3574456" y="4353491"/>
              <a:ext cx="1777218" cy="647939"/>
              <a:chOff x="3574456" y="4314777"/>
              <a:chExt cx="1777218" cy="647939"/>
            </a:xfrm>
          </p:grpSpPr>
          <p:pic>
            <p:nvPicPr>
              <p:cNvPr id="69" name="Picture 68">
                <a:extLst>
                  <a:ext uri="{FF2B5EF4-FFF2-40B4-BE49-F238E27FC236}">
                    <a16:creationId xmlns:a16="http://schemas.microsoft.com/office/drawing/2014/main" id="{20EFD7D7-913F-1348-8FFA-F88CD1AE9DFF}"/>
                  </a:ext>
                </a:extLst>
              </p:cNvPr>
              <p:cNvPicPr>
                <a:picLocks noChangeAspect="1"/>
              </p:cNvPicPr>
              <p:nvPr/>
            </p:nvPicPr>
            <p:blipFill>
              <a:blip r:embed="rId11"/>
              <a:stretch>
                <a:fillRect/>
              </a:stretch>
            </p:blipFill>
            <p:spPr>
              <a:xfrm>
                <a:off x="3727487" y="4698723"/>
                <a:ext cx="1591093" cy="263993"/>
              </a:xfrm>
              <a:prstGeom prst="rect">
                <a:avLst/>
              </a:prstGeom>
            </p:spPr>
          </p:pic>
          <p:sp>
            <p:nvSpPr>
              <p:cNvPr id="70" name="TextBox 69">
                <a:extLst>
                  <a:ext uri="{FF2B5EF4-FFF2-40B4-BE49-F238E27FC236}">
                    <a16:creationId xmlns:a16="http://schemas.microsoft.com/office/drawing/2014/main" id="{B906AFDF-6C51-B94B-9BB9-28592AF59988}"/>
                  </a:ext>
                </a:extLst>
              </p:cNvPr>
              <p:cNvSpPr txBox="1"/>
              <p:nvPr/>
            </p:nvSpPr>
            <p:spPr>
              <a:xfrm>
                <a:off x="3574456" y="4314777"/>
                <a:ext cx="1777218"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WLOG: Toy SDE</a:t>
                </a:r>
              </a:p>
            </p:txBody>
          </p:sp>
        </p:grpSp>
        <p:sp>
          <p:nvSpPr>
            <p:cNvPr id="72" name="Rounded Rectangle 71">
              <a:extLst>
                <a:ext uri="{FF2B5EF4-FFF2-40B4-BE49-F238E27FC236}">
                  <a16:creationId xmlns:a16="http://schemas.microsoft.com/office/drawing/2014/main" id="{095F16EB-69ED-D448-9B0D-4A6E9E834338}"/>
                </a:ext>
              </a:extLst>
            </p:cNvPr>
            <p:cNvSpPr/>
            <p:nvPr/>
          </p:nvSpPr>
          <p:spPr>
            <a:xfrm>
              <a:off x="3368790" y="4329544"/>
              <a:ext cx="2308485" cy="712030"/>
            </a:xfrm>
            <a:prstGeom prst="roundRect">
              <a:avLst/>
            </a:prstGeom>
            <a:solidFill>
              <a:schemeClr val="accent4">
                <a:lumMod val="60000"/>
                <a:lumOff val="40000"/>
                <a:alpha val="10000"/>
              </a:schemeClr>
            </a:solidFill>
            <a:ln w="25400">
              <a:solidFill>
                <a:schemeClr val="accent4"/>
              </a:solidFill>
              <a:prstDash val="dash"/>
              <a:extLst>
                <a:ext uri="{C807C97D-BFC1-408E-A445-0C87EB9F89A2}">
                  <ask:lineSketchStyleProps xmlns:ask="http://schemas.microsoft.com/office/drawing/2018/sketchyshapes" xmlns="" sd="1219033472">
                    <a:custGeom>
                      <a:avLst/>
                      <a:gdLst>
                        <a:gd name="connsiteX0" fmla="*/ 0 w 2308485"/>
                        <a:gd name="connsiteY0" fmla="*/ 118674 h 712030"/>
                        <a:gd name="connsiteX1" fmla="*/ 118674 w 2308485"/>
                        <a:gd name="connsiteY1" fmla="*/ 0 h 712030"/>
                        <a:gd name="connsiteX2" fmla="*/ 829764 w 2308485"/>
                        <a:gd name="connsiteY2" fmla="*/ 0 h 712030"/>
                        <a:gd name="connsiteX3" fmla="*/ 1520143 w 2308485"/>
                        <a:gd name="connsiteY3" fmla="*/ 0 h 712030"/>
                        <a:gd name="connsiteX4" fmla="*/ 2189811 w 2308485"/>
                        <a:gd name="connsiteY4" fmla="*/ 0 h 712030"/>
                        <a:gd name="connsiteX5" fmla="*/ 2308485 w 2308485"/>
                        <a:gd name="connsiteY5" fmla="*/ 118674 h 712030"/>
                        <a:gd name="connsiteX6" fmla="*/ 2308485 w 2308485"/>
                        <a:gd name="connsiteY6" fmla="*/ 593356 h 712030"/>
                        <a:gd name="connsiteX7" fmla="*/ 2189811 w 2308485"/>
                        <a:gd name="connsiteY7" fmla="*/ 712030 h 712030"/>
                        <a:gd name="connsiteX8" fmla="*/ 1478721 w 2308485"/>
                        <a:gd name="connsiteY8" fmla="*/ 712030 h 712030"/>
                        <a:gd name="connsiteX9" fmla="*/ 850476 w 2308485"/>
                        <a:gd name="connsiteY9" fmla="*/ 712030 h 712030"/>
                        <a:gd name="connsiteX10" fmla="*/ 118674 w 2308485"/>
                        <a:gd name="connsiteY10" fmla="*/ 712030 h 712030"/>
                        <a:gd name="connsiteX11" fmla="*/ 0 w 2308485"/>
                        <a:gd name="connsiteY11" fmla="*/ 593356 h 712030"/>
                        <a:gd name="connsiteX12" fmla="*/ 0 w 2308485"/>
                        <a:gd name="connsiteY12" fmla="*/ 118674 h 71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8485" h="712030" fill="none" extrusionOk="0">
                          <a:moveTo>
                            <a:pt x="0" y="118674"/>
                          </a:moveTo>
                          <a:cubicBezTo>
                            <a:pt x="-9027" y="54614"/>
                            <a:pt x="43137" y="-6896"/>
                            <a:pt x="118674" y="0"/>
                          </a:cubicBezTo>
                          <a:cubicBezTo>
                            <a:pt x="373071" y="-26727"/>
                            <a:pt x="670639" y="-18255"/>
                            <a:pt x="829764" y="0"/>
                          </a:cubicBezTo>
                          <a:cubicBezTo>
                            <a:pt x="988889" y="18255"/>
                            <a:pt x="1325349" y="-15262"/>
                            <a:pt x="1520143" y="0"/>
                          </a:cubicBezTo>
                          <a:cubicBezTo>
                            <a:pt x="1714937" y="15262"/>
                            <a:pt x="1901568" y="-32938"/>
                            <a:pt x="2189811" y="0"/>
                          </a:cubicBezTo>
                          <a:cubicBezTo>
                            <a:pt x="2247397" y="328"/>
                            <a:pt x="2314203" y="42824"/>
                            <a:pt x="2308485" y="118674"/>
                          </a:cubicBezTo>
                          <a:cubicBezTo>
                            <a:pt x="2297278" y="339976"/>
                            <a:pt x="2293743" y="396025"/>
                            <a:pt x="2308485" y="593356"/>
                          </a:cubicBezTo>
                          <a:cubicBezTo>
                            <a:pt x="2315094" y="671985"/>
                            <a:pt x="2248914" y="715425"/>
                            <a:pt x="2189811" y="712030"/>
                          </a:cubicBezTo>
                          <a:cubicBezTo>
                            <a:pt x="1888095" y="733533"/>
                            <a:pt x="1749687" y="699681"/>
                            <a:pt x="1478721" y="712030"/>
                          </a:cubicBezTo>
                          <a:cubicBezTo>
                            <a:pt x="1207755" y="724380"/>
                            <a:pt x="1007610" y="724968"/>
                            <a:pt x="850476" y="712030"/>
                          </a:cubicBezTo>
                          <a:cubicBezTo>
                            <a:pt x="693343" y="699092"/>
                            <a:pt x="273286" y="685429"/>
                            <a:pt x="118674" y="712030"/>
                          </a:cubicBezTo>
                          <a:cubicBezTo>
                            <a:pt x="55497" y="712858"/>
                            <a:pt x="1253" y="663120"/>
                            <a:pt x="0" y="593356"/>
                          </a:cubicBezTo>
                          <a:cubicBezTo>
                            <a:pt x="2227" y="401980"/>
                            <a:pt x="-2865" y="337248"/>
                            <a:pt x="0" y="118674"/>
                          </a:cubicBezTo>
                          <a:close/>
                        </a:path>
                        <a:path w="2308485" h="712030" stroke="0" extrusionOk="0">
                          <a:moveTo>
                            <a:pt x="0" y="118674"/>
                          </a:moveTo>
                          <a:cubicBezTo>
                            <a:pt x="-2809" y="51399"/>
                            <a:pt x="37929" y="5706"/>
                            <a:pt x="118674" y="0"/>
                          </a:cubicBezTo>
                          <a:cubicBezTo>
                            <a:pt x="279617" y="-1815"/>
                            <a:pt x="697006" y="5234"/>
                            <a:pt x="850476" y="0"/>
                          </a:cubicBezTo>
                          <a:cubicBezTo>
                            <a:pt x="1003946" y="-5234"/>
                            <a:pt x="1318943" y="13519"/>
                            <a:pt x="1520143" y="0"/>
                          </a:cubicBezTo>
                          <a:cubicBezTo>
                            <a:pt x="1721343" y="-13519"/>
                            <a:pt x="1897016" y="-5949"/>
                            <a:pt x="2189811" y="0"/>
                          </a:cubicBezTo>
                          <a:cubicBezTo>
                            <a:pt x="2250613" y="-15269"/>
                            <a:pt x="2312247" y="39211"/>
                            <a:pt x="2308485" y="118674"/>
                          </a:cubicBezTo>
                          <a:cubicBezTo>
                            <a:pt x="2325194" y="310904"/>
                            <a:pt x="2313222" y="364865"/>
                            <a:pt x="2308485" y="593356"/>
                          </a:cubicBezTo>
                          <a:cubicBezTo>
                            <a:pt x="2308173" y="655923"/>
                            <a:pt x="2245963" y="725079"/>
                            <a:pt x="2189811" y="712030"/>
                          </a:cubicBezTo>
                          <a:cubicBezTo>
                            <a:pt x="1945353" y="733623"/>
                            <a:pt x="1796600" y="719408"/>
                            <a:pt x="1540855" y="712030"/>
                          </a:cubicBezTo>
                          <a:cubicBezTo>
                            <a:pt x="1285110" y="704652"/>
                            <a:pt x="1179156" y="731181"/>
                            <a:pt x="850476" y="712030"/>
                          </a:cubicBezTo>
                          <a:cubicBezTo>
                            <a:pt x="521796" y="692879"/>
                            <a:pt x="366908" y="677766"/>
                            <a:pt x="118674" y="712030"/>
                          </a:cubicBezTo>
                          <a:cubicBezTo>
                            <a:pt x="61604" y="703658"/>
                            <a:pt x="10106" y="652382"/>
                            <a:pt x="0" y="593356"/>
                          </a:cubicBezTo>
                          <a:cubicBezTo>
                            <a:pt x="2377" y="472969"/>
                            <a:pt x="-16208" y="278366"/>
                            <a:pt x="0" y="118674"/>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DBDF2CC-E394-5446-BBC9-7FFCB09E35F5}"/>
              </a:ext>
            </a:extLst>
          </p:cNvPr>
          <p:cNvGrpSpPr/>
          <p:nvPr/>
        </p:nvGrpSpPr>
        <p:grpSpPr>
          <a:xfrm>
            <a:off x="8484697" y="3658997"/>
            <a:ext cx="557473" cy="737058"/>
            <a:chOff x="8064500" y="3208959"/>
            <a:chExt cx="557473" cy="737058"/>
          </a:xfrm>
        </p:grpSpPr>
        <p:pic>
          <p:nvPicPr>
            <p:cNvPr id="6" name="Picture 5">
              <a:extLst>
                <a:ext uri="{FF2B5EF4-FFF2-40B4-BE49-F238E27FC236}">
                  <a16:creationId xmlns:a16="http://schemas.microsoft.com/office/drawing/2014/main" id="{69340253-77D0-B240-8EAE-DD026E6C00C5}"/>
                </a:ext>
              </a:extLst>
            </p:cNvPr>
            <p:cNvPicPr>
              <a:picLocks noChangeAspect="1"/>
            </p:cNvPicPr>
            <p:nvPr/>
          </p:nvPicPr>
          <p:blipFill>
            <a:blip r:embed="rId12"/>
            <a:stretch>
              <a:fillRect/>
            </a:stretch>
          </p:blipFill>
          <p:spPr>
            <a:xfrm>
              <a:off x="8064500" y="3208959"/>
              <a:ext cx="557473" cy="242665"/>
            </a:xfrm>
            <a:prstGeom prst="rect">
              <a:avLst/>
            </a:prstGeom>
          </p:spPr>
        </p:pic>
        <p:pic>
          <p:nvPicPr>
            <p:cNvPr id="7" name="Picture 6">
              <a:extLst>
                <a:ext uri="{FF2B5EF4-FFF2-40B4-BE49-F238E27FC236}">
                  <a16:creationId xmlns:a16="http://schemas.microsoft.com/office/drawing/2014/main" id="{347A8401-4F29-924F-A359-44209E3D31C6}"/>
                </a:ext>
              </a:extLst>
            </p:cNvPr>
            <p:cNvPicPr>
              <a:picLocks noChangeAspect="1"/>
            </p:cNvPicPr>
            <p:nvPr/>
          </p:nvPicPr>
          <p:blipFill>
            <a:blip r:embed="rId13"/>
            <a:stretch>
              <a:fillRect/>
            </a:stretch>
          </p:blipFill>
          <p:spPr>
            <a:xfrm>
              <a:off x="8117304" y="3703352"/>
              <a:ext cx="439420" cy="242665"/>
            </a:xfrm>
            <a:prstGeom prst="rect">
              <a:avLst/>
            </a:prstGeom>
          </p:spPr>
        </p:pic>
        <p:pic>
          <p:nvPicPr>
            <p:cNvPr id="8" name="Picture 7">
              <a:extLst>
                <a:ext uri="{FF2B5EF4-FFF2-40B4-BE49-F238E27FC236}">
                  <a16:creationId xmlns:a16="http://schemas.microsoft.com/office/drawing/2014/main" id="{4716B7FB-719E-614F-9782-EE8F8E311769}"/>
                </a:ext>
              </a:extLst>
            </p:cNvPr>
            <p:cNvPicPr>
              <a:picLocks noChangeAspect="1"/>
            </p:cNvPicPr>
            <p:nvPr/>
          </p:nvPicPr>
          <p:blipFill>
            <a:blip r:embed="rId14"/>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62787C23-1003-774A-98B7-E13273079F92}"/>
              </a:ext>
            </a:extLst>
          </p:cNvPr>
          <p:cNvSpPr>
            <a:spLocks noGrp="1"/>
          </p:cNvSpPr>
          <p:nvPr>
            <p:ph type="sldNum" sz="quarter" idx="4294967295"/>
          </p:nvPr>
        </p:nvSpPr>
        <p:spPr/>
        <p:txBody>
          <a:bodyPr/>
          <a:lstStyle/>
          <a:p>
            <a:fld id="{477EE41B-D043-234A-A4D0-04327FF80092}" type="slidenum">
              <a:rPr/>
              <a:t>28</a:t>
            </a:fld>
            <a:endParaRPr lang="en-US"/>
          </a:p>
        </p:txBody>
      </p:sp>
    </p:spTree>
    <p:extLst>
      <p:ext uri="{BB962C8B-B14F-4D97-AF65-F5344CB8AC3E}">
        <p14:creationId xmlns:p14="http://schemas.microsoft.com/office/powerpoint/2010/main" val="911412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039"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5"/>
                                        </p:tgtEl>
                                      </p:cBhvr>
                                    </p:cmd>
                                  </p:childTnLst>
                                </p:cTn>
                              </p:par>
                            </p:childTnLst>
                          </p:cTn>
                        </p:par>
                      </p:childTnLst>
                    </p:cTn>
                  </p:par>
                </p:childTnLst>
              </p:cTn>
              <p:nextCondLst>
                <p:cond evt="onClick" delay="0">
                  <p:tgtEl>
                    <p:spTgt spid="5"/>
                  </p:tgtEl>
                </p:cond>
              </p:nextCondLst>
            </p:seq>
          </p:childTnLst>
        </p:cTn>
      </p:par>
    </p:tnLst>
    <p:bldLst>
      <p:bldP spid="31"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noise_vp.mp4" descr="denoise_vp.mp4">
            <a:hlinkClick r:id="" action="ppaction://media"/>
            <a:extLst>
              <a:ext uri="{FF2B5EF4-FFF2-40B4-BE49-F238E27FC236}">
                <a16:creationId xmlns:a16="http://schemas.microsoft.com/office/drawing/2014/main" id="{751EB434-C492-1B41-A716-4D2B8BCAEC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66344"/>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p:txBody>
          <a:bodyPr/>
          <a:lstStyle/>
          <a:p>
            <a:r>
              <a:rPr lang="en-US"/>
              <a:t>Generation via reverse stochastic processes</a:t>
            </a:r>
          </a:p>
        </p:txBody>
      </p:sp>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6">
            <a:clrChange>
              <a:clrFrom>
                <a:srgbClr val="FFFFFF"/>
              </a:clrFrom>
              <a:clrTo>
                <a:srgbClr val="FFFFFF">
                  <a:alpha val="0"/>
                </a:srgbClr>
              </a:clrTo>
            </a:clrChange>
          </a:blip>
          <a:srcRect/>
          <a:stretch/>
        </p:blipFill>
        <p:spPr>
          <a:xfrm>
            <a:off x="0" y="463115"/>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7">
            <a:clrChange>
              <a:clrFrom>
                <a:srgbClr val="FFFFFF"/>
              </a:clrFrom>
              <a:clrTo>
                <a:srgbClr val="FFFFFF">
                  <a:alpha val="0"/>
                </a:srgbClr>
              </a:clrTo>
            </a:clrChange>
          </a:blip>
          <a:srcRect/>
          <a:stretch/>
        </p:blipFill>
        <p:spPr>
          <a:xfrm>
            <a:off x="0" y="463115"/>
            <a:ext cx="9144000" cy="4572000"/>
          </a:xfrm>
          <a:prstGeom prst="rect">
            <a:avLst/>
          </a:prstGeom>
        </p:spPr>
      </p:pic>
      <p:grpSp>
        <p:nvGrpSpPr>
          <p:cNvPr id="10" name="Group 9">
            <a:extLst>
              <a:ext uri="{FF2B5EF4-FFF2-40B4-BE49-F238E27FC236}">
                <a16:creationId xmlns:a16="http://schemas.microsoft.com/office/drawing/2014/main" id="{69733633-9CF9-6D4A-A393-E28A98C27E36}"/>
              </a:ext>
            </a:extLst>
          </p:cNvPr>
          <p:cNvGrpSpPr/>
          <p:nvPr/>
        </p:nvGrpSpPr>
        <p:grpSpPr>
          <a:xfrm>
            <a:off x="1021912" y="3133055"/>
            <a:ext cx="2302233" cy="648790"/>
            <a:chOff x="1848969" y="2164299"/>
            <a:chExt cx="2302233" cy="648790"/>
          </a:xfrm>
        </p:grpSpPr>
        <p:pic>
          <p:nvPicPr>
            <p:cNvPr id="11" name="Picture 10">
              <a:extLst>
                <a:ext uri="{FF2B5EF4-FFF2-40B4-BE49-F238E27FC236}">
                  <a16:creationId xmlns:a16="http://schemas.microsoft.com/office/drawing/2014/main" id="{CF842FCF-E223-C248-A11B-6D2C19521F02}"/>
                </a:ext>
              </a:extLst>
            </p:cNvPr>
            <p:cNvPicPr>
              <a:picLocks noChangeAspect="1"/>
            </p:cNvPicPr>
            <p:nvPr/>
          </p:nvPicPr>
          <p:blipFill>
            <a:blip r:embed="rId8"/>
            <a:srcRect/>
            <a:stretch/>
          </p:blipFill>
          <p:spPr>
            <a:xfrm>
              <a:off x="2111297" y="2576714"/>
              <a:ext cx="1424638" cy="236375"/>
            </a:xfrm>
            <a:prstGeom prst="rect">
              <a:avLst/>
            </a:prstGeom>
          </p:spPr>
        </p:pic>
        <p:sp>
          <p:nvSpPr>
            <p:cNvPr id="12" name="TextBox 11">
              <a:extLst>
                <a:ext uri="{FF2B5EF4-FFF2-40B4-BE49-F238E27FC236}">
                  <a16:creationId xmlns:a16="http://schemas.microsoft.com/office/drawing/2014/main" id="{0A11709D-B032-E944-B532-D8A9378CA570}"/>
                </a:ext>
              </a:extLst>
            </p:cNvPr>
            <p:cNvSpPr txBox="1"/>
            <p:nvPr/>
          </p:nvSpPr>
          <p:spPr>
            <a:xfrm>
              <a:off x="1848969" y="2164299"/>
              <a:ext cx="2302233"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Forward SDE (t: 0</a:t>
              </a:r>
              <a:r>
                <a:rPr lang="en-US" sz="1600" b="1">
                  <a:latin typeface="Arial" panose="020B0604020202020204" pitchFamily="34" charset="0"/>
                  <a:cs typeface="Arial" panose="020B0604020202020204" pitchFamily="34" charset="0"/>
                  <a:sym typeface="Wingdings" pitchFamily="2" charset="2"/>
                </a:rPr>
                <a:t>T)</a:t>
              </a:r>
              <a:endParaRPr lang="en-US" sz="1600" b="1">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35E082A-BA9E-B440-9C7A-179E196C268D}"/>
              </a:ext>
            </a:extLst>
          </p:cNvPr>
          <p:cNvGrpSpPr/>
          <p:nvPr/>
        </p:nvGrpSpPr>
        <p:grpSpPr>
          <a:xfrm>
            <a:off x="1021912" y="3896474"/>
            <a:ext cx="4306322" cy="691353"/>
            <a:chOff x="556189" y="3267999"/>
            <a:chExt cx="4306322" cy="691353"/>
          </a:xfrm>
        </p:grpSpPr>
        <p:pic>
          <p:nvPicPr>
            <p:cNvPr id="14" name="Picture 13">
              <a:extLst>
                <a:ext uri="{FF2B5EF4-FFF2-40B4-BE49-F238E27FC236}">
                  <a16:creationId xmlns:a16="http://schemas.microsoft.com/office/drawing/2014/main" id="{4BD5A9FA-31E8-8C4E-B864-937D5B3F0428}"/>
                </a:ext>
              </a:extLst>
            </p:cNvPr>
            <p:cNvPicPr>
              <a:picLocks noChangeAspect="1"/>
            </p:cNvPicPr>
            <p:nvPr/>
          </p:nvPicPr>
          <p:blipFill>
            <a:blip r:embed="rId9"/>
            <a:srcRect/>
            <a:stretch/>
          </p:blipFill>
          <p:spPr>
            <a:xfrm>
              <a:off x="787295" y="3680414"/>
              <a:ext cx="4075216" cy="278938"/>
            </a:xfrm>
            <a:prstGeom prst="rect">
              <a:avLst/>
            </a:prstGeom>
          </p:spPr>
        </p:pic>
        <p:sp>
          <p:nvSpPr>
            <p:cNvPr id="15" name="TextBox 14">
              <a:extLst>
                <a:ext uri="{FF2B5EF4-FFF2-40B4-BE49-F238E27FC236}">
                  <a16:creationId xmlns:a16="http://schemas.microsoft.com/office/drawing/2014/main" id="{A2A46CE4-1656-0E40-A2FC-6EDFF4EBDDF0}"/>
                </a:ext>
              </a:extLst>
            </p:cNvPr>
            <p:cNvSpPr txBox="1"/>
            <p:nvPr/>
          </p:nvSpPr>
          <p:spPr>
            <a:xfrm>
              <a:off x="556189" y="3267999"/>
              <a:ext cx="228940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Reverse SDE (t: T</a:t>
              </a:r>
              <a:r>
                <a:rPr lang="en-US" sz="1600" b="1">
                  <a:latin typeface="Arial" panose="020B0604020202020204" pitchFamily="34" charset="0"/>
                  <a:cs typeface="Arial" panose="020B0604020202020204" pitchFamily="34" charset="0"/>
                  <a:sym typeface="Wingdings" pitchFamily="2" charset="2"/>
                </a:rPr>
                <a:t>0)</a:t>
              </a:r>
              <a:endParaRPr lang="en-US" sz="1600" b="1">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D10868E3-C3A4-2E46-AA2A-8283837647A0}"/>
              </a:ext>
            </a:extLst>
          </p:cNvPr>
          <p:cNvGrpSpPr/>
          <p:nvPr/>
        </p:nvGrpSpPr>
        <p:grpSpPr>
          <a:xfrm>
            <a:off x="4150491" y="3253119"/>
            <a:ext cx="1947371" cy="1356305"/>
            <a:chOff x="6025413" y="3239660"/>
            <a:chExt cx="1947369" cy="1356305"/>
          </a:xfrm>
        </p:grpSpPr>
        <p:sp>
          <p:nvSpPr>
            <p:cNvPr id="25" name="Rectangle 24">
              <a:extLst>
                <a:ext uri="{FF2B5EF4-FFF2-40B4-BE49-F238E27FC236}">
                  <a16:creationId xmlns:a16="http://schemas.microsoft.com/office/drawing/2014/main" id="{C42C137F-0552-BE49-9E55-016604DFC2AC}"/>
                </a:ext>
              </a:extLst>
            </p:cNvPr>
            <p:cNvSpPr/>
            <p:nvPr/>
          </p:nvSpPr>
          <p:spPr>
            <a:xfrm>
              <a:off x="6785998" y="4243166"/>
              <a:ext cx="428860"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26" name="Rectangle 25">
              <a:extLst>
                <a:ext uri="{FF2B5EF4-FFF2-40B4-BE49-F238E27FC236}">
                  <a16:creationId xmlns:a16="http://schemas.microsoft.com/office/drawing/2014/main" id="{8430B73C-752D-FD4E-986B-702805749239}"/>
                </a:ext>
              </a:extLst>
            </p:cNvPr>
            <p:cNvSpPr/>
            <p:nvPr/>
          </p:nvSpPr>
          <p:spPr>
            <a:xfrm>
              <a:off x="6025413" y="3239660"/>
              <a:ext cx="1947369" cy="738664"/>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 in the reverse time direction</a:t>
              </a:r>
            </a:p>
          </p:txBody>
        </p:sp>
        <p:cxnSp>
          <p:nvCxnSpPr>
            <p:cNvPr id="27" name="Straight Arrow Connector 26">
              <a:extLst>
                <a:ext uri="{FF2B5EF4-FFF2-40B4-BE49-F238E27FC236}">
                  <a16:creationId xmlns:a16="http://schemas.microsoft.com/office/drawing/2014/main" id="{8FC10D47-C219-C14C-88E3-EF9D573B7216}"/>
                </a:ext>
              </a:extLst>
            </p:cNvPr>
            <p:cNvCxnSpPr>
              <a:cxnSpLocks/>
              <a:stCxn id="26" idx="2"/>
              <a:endCxn id="25" idx="0"/>
            </p:cNvCxnSpPr>
            <p:nvPr/>
          </p:nvCxnSpPr>
          <p:spPr>
            <a:xfrm>
              <a:off x="6999098" y="3978324"/>
              <a:ext cx="1330" cy="26484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39" name="Group 38">
            <a:extLst>
              <a:ext uri="{FF2B5EF4-FFF2-40B4-BE49-F238E27FC236}">
                <a16:creationId xmlns:a16="http://schemas.microsoft.com/office/drawing/2014/main" id="{9E3D5B68-B982-7648-8438-8A4ABCC76D73}"/>
              </a:ext>
            </a:extLst>
          </p:cNvPr>
          <p:cNvGrpSpPr/>
          <p:nvPr/>
        </p:nvGrpSpPr>
        <p:grpSpPr>
          <a:xfrm>
            <a:off x="2392334" y="4293344"/>
            <a:ext cx="1796584" cy="772808"/>
            <a:chOff x="3647334" y="3438662"/>
            <a:chExt cx="1796584" cy="772808"/>
          </a:xfrm>
        </p:grpSpPr>
        <p:sp>
          <p:nvSpPr>
            <p:cNvPr id="31" name="Rectangle 30">
              <a:extLst>
                <a:ext uri="{FF2B5EF4-FFF2-40B4-BE49-F238E27FC236}">
                  <a16:creationId xmlns:a16="http://schemas.microsoft.com/office/drawing/2014/main" id="{8B4E0CFB-BB45-594B-B62D-2FEFEE40793E}"/>
                </a:ext>
              </a:extLst>
            </p:cNvPr>
            <p:cNvSpPr/>
            <p:nvPr/>
          </p:nvSpPr>
          <p:spPr>
            <a:xfrm>
              <a:off x="3889667" y="3438662"/>
              <a:ext cx="1311919" cy="352799"/>
            </a:xfrm>
            <a:prstGeom prst="rect">
              <a:avLst/>
            </a:prstGeom>
            <a:solidFill>
              <a:schemeClr val="bg2">
                <a:alpha val="10000"/>
              </a:schemeClr>
            </a:solidFill>
            <a:ln w="26424">
              <a:solidFill>
                <a:schemeClr val="bg2"/>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cxnSp>
          <p:nvCxnSpPr>
            <p:cNvPr id="32" name="Straight Arrow Connector 31">
              <a:extLst>
                <a:ext uri="{FF2B5EF4-FFF2-40B4-BE49-F238E27FC236}">
                  <a16:creationId xmlns:a16="http://schemas.microsoft.com/office/drawing/2014/main" id="{245A53DF-A19D-8449-85FA-00DCA5F0F842}"/>
                </a:ext>
              </a:extLst>
            </p:cNvPr>
            <p:cNvCxnSpPr>
              <a:cxnSpLocks/>
              <a:endCxn id="31" idx="2"/>
            </p:cNvCxnSpPr>
            <p:nvPr/>
          </p:nvCxnSpPr>
          <p:spPr>
            <a:xfrm flipH="1" flipV="1">
              <a:off x="4545627" y="3791461"/>
              <a:ext cx="1213" cy="215417"/>
            </a:xfrm>
            <a:prstGeom prst="straightConnector1">
              <a:avLst/>
            </a:prstGeom>
            <a:ln cap="rnd">
              <a:solidFill>
                <a:schemeClr val="bg2"/>
              </a:solidFill>
              <a:headEnd type="arrow"/>
              <a:tailEnd type="none"/>
            </a:ln>
          </p:spPr>
          <p:style>
            <a:lnRef idx="2">
              <a:schemeClr val="accent4"/>
            </a:lnRef>
            <a:fillRef idx="0">
              <a:schemeClr val="accent4"/>
            </a:fillRef>
            <a:effectRef idx="1">
              <a:schemeClr val="accent4"/>
            </a:effectRef>
            <a:fontRef idx="minor">
              <a:schemeClr val="tx1"/>
            </a:fontRef>
          </p:style>
        </p:cxnSp>
        <p:sp>
          <p:nvSpPr>
            <p:cNvPr id="35" name="Rectangle 34">
              <a:extLst>
                <a:ext uri="{FF2B5EF4-FFF2-40B4-BE49-F238E27FC236}">
                  <a16:creationId xmlns:a16="http://schemas.microsoft.com/office/drawing/2014/main" id="{AA53E414-F910-E04B-98CB-908E66985268}"/>
                </a:ext>
              </a:extLst>
            </p:cNvPr>
            <p:cNvSpPr/>
            <p:nvPr/>
          </p:nvSpPr>
          <p:spPr>
            <a:xfrm>
              <a:off x="3647334" y="3903693"/>
              <a:ext cx="1796584" cy="307777"/>
            </a:xfrm>
            <a:prstGeom prst="rect">
              <a:avLst/>
            </a:prstGeom>
            <a:noFill/>
          </p:spPr>
          <p:txBody>
            <a:bodyPr wrap="square" lIns="91440" tIns="45720" rIns="91440" bIns="45720">
              <a:spAutoFit/>
            </a:bodyPr>
            <a:lstStyle/>
            <a:p>
              <a:pPr algn="ctr"/>
              <a:r>
                <a:rPr lang="en-US" sz="1400" b="1">
                  <a:ln/>
                  <a:solidFill>
                    <a:schemeClr val="bg2"/>
                  </a:solidFill>
                  <a:latin typeface="Arial" panose="020B0604020202020204" pitchFamily="34" charset="0"/>
                  <a:cs typeface="Arial" panose="020B0604020202020204" pitchFamily="34" charset="0"/>
                </a:rPr>
                <a:t>Score function!</a:t>
              </a:r>
            </a:p>
          </p:txBody>
        </p:sp>
      </p:grpSp>
      <p:grpSp>
        <p:nvGrpSpPr>
          <p:cNvPr id="28" name="Group 27">
            <a:extLst>
              <a:ext uri="{FF2B5EF4-FFF2-40B4-BE49-F238E27FC236}">
                <a16:creationId xmlns:a16="http://schemas.microsoft.com/office/drawing/2014/main" id="{B5124938-5CAE-CA4D-BE1D-F5D53567E9AE}"/>
              </a:ext>
            </a:extLst>
          </p:cNvPr>
          <p:cNvGrpSpPr/>
          <p:nvPr/>
        </p:nvGrpSpPr>
        <p:grpSpPr>
          <a:xfrm>
            <a:off x="229465" y="3583559"/>
            <a:ext cx="557473" cy="660307"/>
            <a:chOff x="8061745" y="3272951"/>
            <a:chExt cx="557473" cy="660307"/>
          </a:xfrm>
        </p:grpSpPr>
        <p:pic>
          <p:nvPicPr>
            <p:cNvPr id="29" name="Picture 28">
              <a:extLst>
                <a:ext uri="{FF2B5EF4-FFF2-40B4-BE49-F238E27FC236}">
                  <a16:creationId xmlns:a16="http://schemas.microsoft.com/office/drawing/2014/main" id="{38E07AD3-1A12-3D43-9F2D-DE38DF4E2875}"/>
                </a:ext>
              </a:extLst>
            </p:cNvPr>
            <p:cNvPicPr>
              <a:picLocks noChangeAspect="1"/>
            </p:cNvPicPr>
            <p:nvPr/>
          </p:nvPicPr>
          <p:blipFill>
            <a:blip r:embed="rId10"/>
            <a:stretch>
              <a:fillRect/>
            </a:stretch>
          </p:blipFill>
          <p:spPr>
            <a:xfrm>
              <a:off x="8061745" y="3690593"/>
              <a:ext cx="557473" cy="242665"/>
            </a:xfrm>
            <a:prstGeom prst="rect">
              <a:avLst/>
            </a:prstGeom>
          </p:spPr>
        </p:pic>
        <p:pic>
          <p:nvPicPr>
            <p:cNvPr id="30" name="Picture 29">
              <a:extLst>
                <a:ext uri="{FF2B5EF4-FFF2-40B4-BE49-F238E27FC236}">
                  <a16:creationId xmlns:a16="http://schemas.microsoft.com/office/drawing/2014/main" id="{95040EB2-252D-E14E-9208-864E4DB7C9FE}"/>
                </a:ext>
              </a:extLst>
            </p:cNvPr>
            <p:cNvPicPr>
              <a:picLocks noChangeAspect="1"/>
            </p:cNvPicPr>
            <p:nvPr/>
          </p:nvPicPr>
          <p:blipFill>
            <a:blip r:embed="rId11"/>
            <a:stretch>
              <a:fillRect/>
            </a:stretch>
          </p:blipFill>
          <p:spPr>
            <a:xfrm>
              <a:off x="8123524" y="3272951"/>
              <a:ext cx="439420" cy="242665"/>
            </a:xfrm>
            <a:prstGeom prst="rect">
              <a:avLst/>
            </a:prstGeom>
          </p:spPr>
        </p:pic>
        <p:pic>
          <p:nvPicPr>
            <p:cNvPr id="33" name="Picture 32">
              <a:extLst>
                <a:ext uri="{FF2B5EF4-FFF2-40B4-BE49-F238E27FC236}">
                  <a16:creationId xmlns:a16="http://schemas.microsoft.com/office/drawing/2014/main" id="{18E78ACF-4B35-C946-BC61-0701A8BFF7D0}"/>
                </a:ext>
              </a:extLst>
            </p:cNvPr>
            <p:cNvPicPr>
              <a:picLocks noChangeAspect="1"/>
            </p:cNvPicPr>
            <p:nvPr/>
          </p:nvPicPr>
          <p:blipFill>
            <a:blip r:embed="rId12"/>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BD1FE551-2DB1-0B49-907A-6F18F547F8A9}"/>
              </a:ext>
            </a:extLst>
          </p:cNvPr>
          <p:cNvSpPr>
            <a:spLocks noGrp="1"/>
          </p:cNvSpPr>
          <p:nvPr>
            <p:ph type="sldNum" sz="quarter" idx="4294967295"/>
          </p:nvPr>
        </p:nvSpPr>
        <p:spPr/>
        <p:txBody>
          <a:bodyPr/>
          <a:lstStyle/>
          <a:p>
            <a:fld id="{477EE41B-D043-234A-A4D0-04327FF80092}" type="slidenum">
              <a:rPr/>
              <a:t>29</a:t>
            </a:fld>
            <a:endParaRPr lang="en-US"/>
          </a:p>
        </p:txBody>
      </p:sp>
    </p:spTree>
    <p:extLst>
      <p:ext uri="{BB962C8B-B14F-4D97-AF65-F5344CB8AC3E}">
        <p14:creationId xmlns:p14="http://schemas.microsoft.com/office/powerpoint/2010/main" val="1166835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039"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F7B-E8D1-364E-92E8-F71B8B987B44}"/>
              </a:ext>
            </a:extLst>
          </p:cNvPr>
          <p:cNvSpPr>
            <a:spLocks noGrp="1"/>
          </p:cNvSpPr>
          <p:nvPr>
            <p:ph type="title"/>
          </p:nvPr>
        </p:nvSpPr>
        <p:spPr/>
        <p:txBody>
          <a:bodyPr/>
          <a:lstStyle/>
          <a:p>
            <a:r>
              <a:rPr lang="en-US"/>
              <a:t>Score-based models</a:t>
            </a:r>
          </a:p>
        </p:txBody>
      </p:sp>
      <p:sp>
        <p:nvSpPr>
          <p:cNvPr id="3" name="Content Placeholder 2">
            <a:extLst>
              <a:ext uri="{FF2B5EF4-FFF2-40B4-BE49-F238E27FC236}">
                <a16:creationId xmlns:a16="http://schemas.microsoft.com/office/drawing/2014/main" id="{DBA43F48-E23A-FB41-98A5-3E5AD29A1739}"/>
              </a:ext>
            </a:extLst>
          </p:cNvPr>
          <p:cNvSpPr>
            <a:spLocks noGrp="1"/>
          </p:cNvSpPr>
          <p:nvPr>
            <p:ph sz="quarter" idx="10"/>
          </p:nvPr>
        </p:nvSpPr>
        <p:spPr/>
        <p:txBody>
          <a:bodyPr/>
          <a:lstStyle/>
          <a:p>
            <a:pPr>
              <a:buFont typeface="Arial" panose="020B0604020202020204" pitchFamily="34" charset="0"/>
              <a:buChar char="•"/>
            </a:pPr>
            <a:r>
              <a:rPr lang="en-US" dirty="0"/>
              <a:t>A model that represents the score function</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Score estimation: </a:t>
            </a:r>
            <a:r>
              <a:rPr lang="en-US" dirty="0"/>
              <a:t>training the score-based model from </a:t>
            </a:r>
            <a:r>
              <a:rPr lang="en-US" dirty="0" err="1"/>
              <a:t>datapoints</a:t>
            </a:r>
            <a:endParaRPr lang="en-US" dirty="0"/>
          </a:p>
          <a:p>
            <a:pPr>
              <a:buFont typeface="Arial" panose="020B0604020202020204" pitchFamily="34" charset="0"/>
              <a:buChar char="•"/>
            </a:pPr>
            <a:r>
              <a:rPr lang="en-US" dirty="0"/>
              <a:t>Score matching</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Not scalable for </a:t>
            </a:r>
            <a:r>
              <a:rPr lang="en-US" dirty="0" smtClean="0"/>
              <a:t>deep </a:t>
            </a:r>
            <a:r>
              <a:rPr lang="en-US" dirty="0"/>
              <a:t>score-based </a:t>
            </a:r>
            <a:r>
              <a:rPr lang="en-US" dirty="0" smtClean="0"/>
              <a:t>models and high dimensional data</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0CD7FEF5-EAEA-7C41-B856-D09A1ECE8C1D}"/>
              </a:ext>
            </a:extLst>
          </p:cNvPr>
          <p:cNvPicPr>
            <a:picLocks noChangeAspect="1"/>
          </p:cNvPicPr>
          <p:nvPr/>
        </p:nvPicPr>
        <p:blipFill>
          <a:blip r:embed="rId2"/>
          <a:stretch>
            <a:fillRect/>
          </a:stretch>
        </p:blipFill>
        <p:spPr>
          <a:xfrm>
            <a:off x="2666773" y="1661736"/>
            <a:ext cx="646329" cy="306592"/>
          </a:xfrm>
          <a:prstGeom prst="rect">
            <a:avLst/>
          </a:prstGeom>
        </p:spPr>
      </p:pic>
      <p:grpSp>
        <p:nvGrpSpPr>
          <p:cNvPr id="7" name="Group 6">
            <a:extLst>
              <a:ext uri="{FF2B5EF4-FFF2-40B4-BE49-F238E27FC236}">
                <a16:creationId xmlns:a16="http://schemas.microsoft.com/office/drawing/2014/main" id="{AECCEDEC-E081-6E4C-8C68-F21AEE46C985}"/>
              </a:ext>
            </a:extLst>
          </p:cNvPr>
          <p:cNvGrpSpPr/>
          <p:nvPr/>
        </p:nvGrpSpPr>
        <p:grpSpPr>
          <a:xfrm>
            <a:off x="4102868" y="1349937"/>
            <a:ext cx="1194555" cy="942892"/>
            <a:chOff x="2840477" y="1339088"/>
            <a:chExt cx="1904675" cy="1503408"/>
          </a:xfrm>
        </p:grpSpPr>
        <p:grpSp>
          <p:nvGrpSpPr>
            <p:cNvPr id="8" name="Group 7">
              <a:extLst>
                <a:ext uri="{FF2B5EF4-FFF2-40B4-BE49-F238E27FC236}">
                  <a16:creationId xmlns:a16="http://schemas.microsoft.com/office/drawing/2014/main" id="{F5AED4AC-EA08-114A-B809-63490EFE6C63}"/>
                </a:ext>
              </a:extLst>
            </p:cNvPr>
            <p:cNvGrpSpPr/>
            <p:nvPr/>
          </p:nvGrpSpPr>
          <p:grpSpPr>
            <a:xfrm>
              <a:off x="2840477" y="1339088"/>
              <a:ext cx="1904675" cy="1503408"/>
              <a:chOff x="2840477" y="1339088"/>
              <a:chExt cx="1904675" cy="1503408"/>
            </a:xfrm>
          </p:grpSpPr>
          <p:grpSp>
            <p:nvGrpSpPr>
              <p:cNvPr id="22" name="Group 21">
                <a:extLst>
                  <a:ext uri="{FF2B5EF4-FFF2-40B4-BE49-F238E27FC236}">
                    <a16:creationId xmlns:a16="http://schemas.microsoft.com/office/drawing/2014/main" id="{A4974492-367D-7F4D-9E8C-013530E3D279}"/>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88FA64C4-C521-5A47-8B91-0FB97245A6FF}"/>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  </m:t>
                                </m:r>
                                <m:r>
                                  <a:rPr lang="en-US" sz="1400" b="0" i="1">
                                    <a:latin typeface="Cambria Math" panose="02040503050406030204" pitchFamily="18" charset="0"/>
                                  </a:rPr>
                                  <m:t>𝑥</m:t>
                                </m:r>
                              </m:e>
                              <m:sub>
                                <m:r>
                                  <a:rPr lang="en-US" sz="1400" b="0" i="1">
                                    <a:latin typeface="Cambria Math" panose="02040503050406030204" pitchFamily="18" charset="0"/>
                                  </a:rPr>
                                  <m:t>1</m:t>
                                </m:r>
                              </m:sub>
                            </m:sSub>
                          </m:oMath>
                        </m:oMathPara>
                      </a14:m>
                      <a:endParaRPr lang="en-US" sz="1400"/>
                    </a:p>
                  </p:txBody>
                </p:sp>
              </mc:Choice>
              <mc:Fallback xmlns="">
                <p:sp>
                  <p:nvSpPr>
                    <p:cNvPr id="30" name="Oval 29">
                      <a:extLst>
                        <a:ext uri="{FF2B5EF4-FFF2-40B4-BE49-F238E27FC236}">
                          <a16:creationId xmlns:a16="http://schemas.microsoft.com/office/drawing/2014/main" id="{88FA64C4-C521-5A47-8B91-0FB97245A6FF}"/>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5A933F0E-F27F-7244-9396-8A93DC2F71FE}"/>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  </m:t>
                                </m:r>
                                <m:r>
                                  <a:rPr lang="en-US" sz="1400" b="0" i="1">
                                    <a:latin typeface="Cambria Math" panose="02040503050406030204" pitchFamily="18" charset="0"/>
                                  </a:rPr>
                                  <m:t>𝑥</m:t>
                                </m:r>
                              </m:e>
                              <m:sub>
                                <m:r>
                                  <a:rPr lang="en-US" sz="1400" b="0" i="1">
                                    <a:latin typeface="Cambria Math" panose="02040503050406030204" pitchFamily="18" charset="0"/>
                                  </a:rPr>
                                  <m:t>2</m:t>
                                </m:r>
                              </m:sub>
                            </m:sSub>
                          </m:oMath>
                        </m:oMathPara>
                      </a14:m>
                      <a:endParaRPr lang="en-US" sz="1400"/>
                    </a:p>
                  </p:txBody>
                </p:sp>
              </mc:Choice>
              <mc:Fallback xmlns="">
                <p:sp>
                  <p:nvSpPr>
                    <p:cNvPr id="31" name="Oval 30">
                      <a:extLst>
                        <a:ext uri="{FF2B5EF4-FFF2-40B4-BE49-F238E27FC236}">
                          <a16:creationId xmlns:a16="http://schemas.microsoft.com/office/drawing/2014/main" id="{5A933F0E-F27F-7244-9396-8A93DC2F71FE}"/>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D4E65E09-E3F7-5540-943B-9C134090F5FC}"/>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a:latin typeface="Cambria Math" panose="02040503050406030204" pitchFamily="18" charset="0"/>
                              </a:rPr>
                              <m:t>  </m:t>
                            </m:r>
                            <m:sSub>
                              <m:sSubPr>
                                <m:ctrlPr>
                                  <a:rPr lang="en-US" sz="1400" b="0" i="1">
                                    <a:latin typeface="Cambria Math" panose="02040503050406030204" pitchFamily="18" charset="0"/>
                                  </a:rPr>
                                </m:ctrlPr>
                              </m:sSubPr>
                              <m:e>
                                <m:r>
                                  <a:rPr lang="en-US" sz="1400" b="0" i="1">
                                    <a:latin typeface="Cambria Math" panose="02040503050406030204" pitchFamily="18" charset="0"/>
                                  </a:rPr>
                                  <m:t>𝑥</m:t>
                                </m:r>
                              </m:e>
                              <m:sub>
                                <m:r>
                                  <a:rPr lang="en-US" sz="1400" b="0" i="1">
                                    <a:latin typeface="Cambria Math" panose="02040503050406030204" pitchFamily="18" charset="0"/>
                                  </a:rPr>
                                  <m:t>3</m:t>
                                </m:r>
                              </m:sub>
                            </m:sSub>
                          </m:oMath>
                        </m:oMathPara>
                      </a14:m>
                      <a:endParaRPr lang="en-US" sz="1400"/>
                    </a:p>
                  </p:txBody>
                </p:sp>
              </mc:Choice>
              <mc:Fallback xmlns="">
                <p:sp>
                  <p:nvSpPr>
                    <p:cNvPr id="32" name="Oval 31">
                      <a:extLst>
                        <a:ext uri="{FF2B5EF4-FFF2-40B4-BE49-F238E27FC236}">
                          <a16:creationId xmlns:a16="http://schemas.microsoft.com/office/drawing/2014/main" id="{D4E65E09-E3F7-5540-943B-9C134090F5FC}"/>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5"/>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A056C3CD-D8A9-7A4C-8149-E290B562B86F}"/>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5FC17CDA-4361-F942-AB2B-6E23094CE94D}"/>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,1</m:t>
                                </m:r>
                              </m:sub>
                            </m:sSub>
                          </m:oMath>
                        </m:oMathPara>
                      </a14:m>
                      <a:endParaRPr lang="en-US" sz="1200"/>
                    </a:p>
                  </p:txBody>
                </p:sp>
              </mc:Choice>
              <mc:Fallback xmlns="">
                <p:sp>
                  <p:nvSpPr>
                    <p:cNvPr id="27" name="Oval 26">
                      <a:extLst>
                        <a:ext uri="{FF2B5EF4-FFF2-40B4-BE49-F238E27FC236}">
                          <a16:creationId xmlns:a16="http://schemas.microsoft.com/office/drawing/2014/main" id="{5FC17CDA-4361-F942-AB2B-6E23094CE94D}"/>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BD02D1EA-9E40-B84B-A15B-8491BB89635F}"/>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,2</m:t>
                                </m:r>
                              </m:sub>
                            </m:sSub>
                          </m:oMath>
                        </m:oMathPara>
                      </a14:m>
                      <a:endParaRPr lang="en-US" sz="1200"/>
                    </a:p>
                  </p:txBody>
                </p:sp>
              </mc:Choice>
              <mc:Fallback xmlns="">
                <p:sp>
                  <p:nvSpPr>
                    <p:cNvPr id="28" name="Oval 27">
                      <a:extLst>
                        <a:ext uri="{FF2B5EF4-FFF2-40B4-BE49-F238E27FC236}">
                          <a16:creationId xmlns:a16="http://schemas.microsoft.com/office/drawing/2014/main" id="{BD02D1EA-9E40-B84B-A15B-8491BB89635F}"/>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987FFB21-1819-2E49-8F0E-80666CEBC34A}"/>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a:latin typeface="Cambria Math" panose="02040503050406030204" pitchFamily="18" charset="0"/>
                                  </a:rPr>
                                </m:ctrlPr>
                              </m:sSubPr>
                              <m:e>
                                <m:r>
                                  <a:rPr lang="en-US" sz="1200" b="0" i="1">
                                    <a:latin typeface="Cambria Math" panose="02040503050406030204" pitchFamily="18" charset="0"/>
                                  </a:rPr>
                                  <m:t>  </m:t>
                                </m:r>
                                <m:r>
                                  <a:rPr lang="en-US" sz="1200" b="0" i="1">
                                    <a:latin typeface="Cambria Math" panose="02040503050406030204" pitchFamily="18" charset="0"/>
                                  </a:rPr>
                                  <m:t>𝑠</m:t>
                                </m:r>
                              </m:e>
                              <m:sub>
                                <m:r>
                                  <a:rPr lang="en-US" sz="1200" b="0" i="1">
                                    <a:latin typeface="Cambria Math" panose="02040503050406030204" pitchFamily="18" charset="0"/>
                                  </a:rPr>
                                  <m:t>𝜃</m:t>
                                </m:r>
                                <m:r>
                                  <a:rPr lang="en-US" sz="1200" b="0" i="1">
                                    <a:latin typeface="Cambria Math" panose="02040503050406030204" pitchFamily="18" charset="0"/>
                                  </a:rPr>
                                  <m:t>,3</m:t>
                                </m:r>
                              </m:sub>
                            </m:sSub>
                          </m:oMath>
                        </m:oMathPara>
                      </a14:m>
                      <a:endParaRPr lang="en-US" sz="1200"/>
                    </a:p>
                  </p:txBody>
                </p:sp>
              </mc:Choice>
              <mc:Fallback xmlns="">
                <p:sp>
                  <p:nvSpPr>
                    <p:cNvPr id="29" name="Oval 28">
                      <a:extLst>
                        <a:ext uri="{FF2B5EF4-FFF2-40B4-BE49-F238E27FC236}">
                          <a16:creationId xmlns:a16="http://schemas.microsoft.com/office/drawing/2014/main" id="{987FFB21-1819-2E49-8F0E-80666CEBC34A}"/>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8"/>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B7E543A4-9280-F047-AAA8-C1DD9C8B016E}"/>
                  </a:ext>
                </a:extLst>
              </p:cNvPr>
              <p:cNvGrpSpPr/>
              <p:nvPr/>
            </p:nvGrpSpPr>
            <p:grpSpPr>
              <a:xfrm>
                <a:off x="3594997" y="1601219"/>
                <a:ext cx="429139" cy="971383"/>
                <a:chOff x="3594997" y="1601219"/>
                <a:chExt cx="429139" cy="971383"/>
              </a:xfrm>
            </p:grpSpPr>
            <p:sp>
              <p:nvSpPr>
                <p:cNvPr id="25" name="Oval 24">
                  <a:extLst>
                    <a:ext uri="{FF2B5EF4-FFF2-40B4-BE49-F238E27FC236}">
                      <a16:creationId xmlns:a16="http://schemas.microsoft.com/office/drawing/2014/main" id="{70B46C60-44C7-B54A-A262-878F398A1602}"/>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FE2C22-B124-594B-A48B-F2979266BEC6}"/>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73925F38-411B-8248-84B5-6DCB5AED2D99}"/>
                </a:ext>
              </a:extLst>
            </p:cNvPr>
            <p:cNvGrpSpPr/>
            <p:nvPr/>
          </p:nvGrpSpPr>
          <p:grpSpPr>
            <a:xfrm>
              <a:off x="3254527" y="1548236"/>
              <a:ext cx="1072327" cy="1084360"/>
              <a:chOff x="3254527" y="1548236"/>
              <a:chExt cx="1072327" cy="1084360"/>
            </a:xfrm>
          </p:grpSpPr>
          <p:cxnSp>
            <p:nvCxnSpPr>
              <p:cNvPr id="10" name="Straight Connector 9">
                <a:extLst>
                  <a:ext uri="{FF2B5EF4-FFF2-40B4-BE49-F238E27FC236}">
                    <a16:creationId xmlns:a16="http://schemas.microsoft.com/office/drawing/2014/main" id="{BA1248BD-8E04-5840-BA26-69527A6EF446}"/>
                  </a:ext>
                </a:extLst>
              </p:cNvPr>
              <p:cNvCxnSpPr>
                <a:stCxn id="30" idx="6"/>
                <a:endCxn id="25"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6ABF75D-48FD-2B4A-9FD8-6630FEBCCFD9}"/>
                  </a:ext>
                </a:extLst>
              </p:cNvPr>
              <p:cNvCxnSpPr>
                <a:cxnSpLocks/>
                <a:stCxn id="30" idx="6"/>
                <a:endCxn id="26"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599AAA5-0EC1-9845-8BF4-425CD2F45AA8}"/>
                  </a:ext>
                </a:extLst>
              </p:cNvPr>
              <p:cNvCxnSpPr>
                <a:cxnSpLocks/>
                <a:stCxn id="31" idx="6"/>
                <a:endCxn id="25"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CEB3B4-8155-5F43-A8B1-794FDE130A6C}"/>
                  </a:ext>
                </a:extLst>
              </p:cNvPr>
              <p:cNvCxnSpPr>
                <a:cxnSpLocks/>
                <a:stCxn id="31" idx="6"/>
                <a:endCxn id="26"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5B7D89E-39EC-B648-A28F-F8BFE02B54C9}"/>
                  </a:ext>
                </a:extLst>
              </p:cNvPr>
              <p:cNvCxnSpPr>
                <a:cxnSpLocks/>
                <a:stCxn id="32" idx="6"/>
                <a:endCxn id="25"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378F9A-1428-7747-989C-C292E18174BB}"/>
                  </a:ext>
                </a:extLst>
              </p:cNvPr>
              <p:cNvCxnSpPr>
                <a:cxnSpLocks/>
                <a:stCxn id="32" idx="6"/>
                <a:endCxn id="26"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45E7ECA-AAD5-D547-B551-0CE00C1404E9}"/>
                  </a:ext>
                </a:extLst>
              </p:cNvPr>
              <p:cNvCxnSpPr>
                <a:cxnSpLocks/>
                <a:stCxn id="25" idx="6"/>
                <a:endCxn id="27" idx="2"/>
              </p:cNvCxnSpPr>
              <p:nvPr/>
            </p:nvCxnSpPr>
            <p:spPr>
              <a:xfrm flipV="1">
                <a:off x="4009047" y="1548236"/>
                <a:ext cx="317807" cy="2600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F04B59-0CF2-924A-BB1B-88DBD6987921}"/>
                  </a:ext>
                </a:extLst>
              </p:cNvPr>
              <p:cNvCxnSpPr>
                <a:cxnSpLocks/>
                <a:stCxn id="25" idx="6"/>
                <a:endCxn id="28" idx="2"/>
              </p:cNvCxnSpPr>
              <p:nvPr/>
            </p:nvCxnSpPr>
            <p:spPr>
              <a:xfrm>
                <a:off x="4009047" y="1808243"/>
                <a:ext cx="316190" cy="303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2C83F09-1400-F44C-8C47-89699F59AD6B}"/>
                  </a:ext>
                </a:extLst>
              </p:cNvPr>
              <p:cNvCxnSpPr>
                <a:cxnSpLocks/>
                <a:stCxn id="25" idx="6"/>
                <a:endCxn id="29" idx="2"/>
              </p:cNvCxnSpPr>
              <p:nvPr/>
            </p:nvCxnSpPr>
            <p:spPr>
              <a:xfrm>
                <a:off x="4009047" y="1808243"/>
                <a:ext cx="316190" cy="8208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3C23733-8AFD-B941-97C6-21BDCAA50089}"/>
                  </a:ext>
                </a:extLst>
              </p:cNvPr>
              <p:cNvCxnSpPr>
                <a:cxnSpLocks/>
                <a:stCxn id="26" idx="6"/>
                <a:endCxn id="27" idx="2"/>
              </p:cNvCxnSpPr>
              <p:nvPr/>
            </p:nvCxnSpPr>
            <p:spPr>
              <a:xfrm flipV="1">
                <a:off x="4024136" y="1548236"/>
                <a:ext cx="302718" cy="817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3492D1-8102-EC47-A020-BF5120057E88}"/>
                  </a:ext>
                </a:extLst>
              </p:cNvPr>
              <p:cNvCxnSpPr>
                <a:cxnSpLocks/>
                <a:stCxn id="26" idx="6"/>
                <a:endCxn id="28" idx="2"/>
              </p:cNvCxnSpPr>
              <p:nvPr/>
            </p:nvCxnSpPr>
            <p:spPr>
              <a:xfrm flipV="1">
                <a:off x="4024136" y="2111726"/>
                <a:ext cx="301101" cy="2538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FC4F4F-0014-BB41-810C-0DFB23460A89}"/>
                  </a:ext>
                </a:extLst>
              </p:cNvPr>
              <p:cNvCxnSpPr>
                <a:cxnSpLocks/>
                <a:stCxn id="26" idx="6"/>
                <a:endCxn id="29" idx="2"/>
              </p:cNvCxnSpPr>
              <p:nvPr/>
            </p:nvCxnSpPr>
            <p:spPr>
              <a:xfrm>
                <a:off x="4024136" y="2365578"/>
                <a:ext cx="301101" cy="263554"/>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33" name="Picture 32">
            <a:extLst>
              <a:ext uri="{FF2B5EF4-FFF2-40B4-BE49-F238E27FC236}">
                <a16:creationId xmlns:a16="http://schemas.microsoft.com/office/drawing/2014/main" id="{D158D9FD-5CB9-6846-A959-81631DF89023}"/>
              </a:ext>
            </a:extLst>
          </p:cNvPr>
          <p:cNvPicPr>
            <a:picLocks noChangeAspect="1"/>
          </p:cNvPicPr>
          <p:nvPr/>
        </p:nvPicPr>
        <p:blipFill rotWithShape="1">
          <a:blip r:embed="rId9"/>
          <a:srcRect l="19947" t="6990" r="19735" b="12381"/>
          <a:stretch/>
        </p:blipFill>
        <p:spPr>
          <a:xfrm>
            <a:off x="6087190" y="1267623"/>
            <a:ext cx="1022592" cy="1025206"/>
          </a:xfrm>
          <a:prstGeom prst="rect">
            <a:avLst/>
          </a:prstGeom>
        </p:spPr>
      </p:pic>
      <p:pic>
        <p:nvPicPr>
          <p:cNvPr id="34" name="Picture 33">
            <a:extLst>
              <a:ext uri="{FF2B5EF4-FFF2-40B4-BE49-F238E27FC236}">
                <a16:creationId xmlns:a16="http://schemas.microsoft.com/office/drawing/2014/main" id="{CB2BDB1F-CA18-8E47-B721-D83C0EED18AA}"/>
              </a:ext>
            </a:extLst>
          </p:cNvPr>
          <p:cNvPicPr>
            <a:picLocks noChangeAspect="1"/>
          </p:cNvPicPr>
          <p:nvPr/>
        </p:nvPicPr>
        <p:blipFill>
          <a:blip r:embed="rId10"/>
          <a:srcRect/>
          <a:stretch/>
        </p:blipFill>
        <p:spPr>
          <a:xfrm>
            <a:off x="2822160" y="3269878"/>
            <a:ext cx="3961092" cy="865633"/>
          </a:xfrm>
          <a:prstGeom prst="rect">
            <a:avLst/>
          </a:prstGeom>
        </p:spPr>
      </p:pic>
    </p:spTree>
    <p:extLst>
      <p:ext uri="{BB962C8B-B14F-4D97-AF65-F5344CB8AC3E}">
        <p14:creationId xmlns:p14="http://schemas.microsoft.com/office/powerpoint/2010/main" val="21968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Score-based generative modeling via SDEs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a:buFont typeface="Arial" panose="020B0604020202020204" pitchFamily="34" charset="0"/>
              <a:buChar char="•"/>
            </a:pPr>
            <a:r>
              <a:rPr lang="en-US"/>
              <a:t>Time-dependent score-based model</a:t>
            </a:r>
          </a:p>
          <a:p>
            <a:pPr marL="0" indent="0"/>
            <a:endParaRPr lang="en-US"/>
          </a:p>
          <a:p>
            <a:pPr>
              <a:buFont typeface="Arial" panose="020B0604020202020204" pitchFamily="34" charset="0"/>
              <a:buChar char="•"/>
            </a:pPr>
            <a:r>
              <a:rPr lang="en-US"/>
              <a:t>Training:</a:t>
            </a:r>
          </a:p>
          <a:p>
            <a:pPr>
              <a:buFont typeface="Arial" panose="020B0604020202020204" pitchFamily="34" charset="0"/>
              <a:buChar char="•"/>
            </a:pPr>
            <a:endParaRPr lang="en-US"/>
          </a:p>
          <a:p>
            <a:pPr marL="0" indent="0"/>
            <a:endParaRPr lang="en-US"/>
          </a:p>
          <a:p>
            <a:pPr>
              <a:buFont typeface="Arial" panose="020B0604020202020204" pitchFamily="34" charset="0"/>
              <a:buChar char="•"/>
            </a:pPr>
            <a:r>
              <a:rPr lang="en-US"/>
              <a:t>Reverse-time SDE</a:t>
            </a:r>
          </a:p>
          <a:p>
            <a:pPr marL="0" indent="0"/>
            <a:endParaRPr lang="en-US"/>
          </a:p>
          <a:p>
            <a:pPr marL="0" indent="0"/>
            <a:endParaRPr lang="en-US"/>
          </a:p>
          <a:p>
            <a:pPr marL="285750" indent="-285750">
              <a:buFont typeface="Arial" panose="020B0604020202020204" pitchFamily="34" charset="0"/>
              <a:buChar char="•"/>
            </a:pPr>
            <a:r>
              <a:rPr lang="en-US"/>
              <a:t>Euler-Maruyama (analgous to Euler for ODEs)</a:t>
            </a:r>
          </a:p>
          <a:p>
            <a:pPr>
              <a:buFont typeface="Arial" panose="020B0604020202020204" pitchFamily="34" charset="0"/>
              <a:buChar char="•"/>
            </a:pPr>
            <a:endParaRPr lang="en-US"/>
          </a:p>
          <a:p>
            <a:pPr>
              <a:buFont typeface="Arial" panose="020B0604020202020204" pitchFamily="34" charset="0"/>
              <a:buChar char="•"/>
            </a:pPr>
            <a:endParaRPr lang="en-US"/>
          </a:p>
          <a:p>
            <a:pPr marL="0" indent="0"/>
            <a:endParaRPr lang="en-US"/>
          </a:p>
          <a:p>
            <a:pPr marL="0" indent="0"/>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lvl="2">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31212180-2064-D14F-ADC1-06F72C3660A1}"/>
              </a:ext>
            </a:extLst>
          </p:cNvPr>
          <p:cNvSpPr/>
          <p:nvPr/>
        </p:nvSpPr>
        <p:spPr>
          <a:xfrm>
            <a:off x="566258" y="4667727"/>
            <a:ext cx="5209253"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 </a:t>
            </a:r>
            <a:r>
              <a:rPr lang="en-US" sz="1000" i="0" dirty="0" err="1">
                <a:solidFill>
                  <a:srgbClr val="222222"/>
                </a:solidFill>
                <a:effectLst/>
                <a:latin typeface="Arial" panose="020B0604020202020204" pitchFamily="34" charset="0"/>
              </a:rPr>
              <a:t>Sohl</a:t>
            </a:r>
            <a:r>
              <a:rPr lang="en-US" sz="1000" i="0" dirty="0">
                <a:solidFill>
                  <a:srgbClr val="222222"/>
                </a:solidFill>
                <a:effectLst/>
                <a:latin typeface="Arial" panose="020B0604020202020204" pitchFamily="34" charset="0"/>
              </a:rPr>
              <a:t>-Dickstein, </a:t>
            </a:r>
            <a:r>
              <a:rPr lang="en-US" sz="1000" i="0" dirty="0" err="1">
                <a:solidFill>
                  <a:srgbClr val="222222"/>
                </a:solidFill>
                <a:effectLst/>
                <a:latin typeface="Arial" panose="020B0604020202020204" pitchFamily="34" charset="0"/>
              </a:rPr>
              <a:t>Kingma</a:t>
            </a:r>
            <a:r>
              <a:rPr lang="en-US" sz="1000" i="0" dirty="0">
                <a:solidFill>
                  <a:srgbClr val="222222"/>
                </a:solidFill>
                <a:effectLst/>
                <a:latin typeface="Arial" panose="020B0604020202020204" pitchFamily="34" charset="0"/>
              </a:rPr>
              <a:t>, Kumar, </a:t>
            </a:r>
            <a:r>
              <a:rPr lang="en-US" sz="1000" i="0" dirty="0" err="1">
                <a:solidFill>
                  <a:srgbClr val="222222"/>
                </a:solidFill>
                <a:effectLst/>
                <a:latin typeface="Arial" panose="020B0604020202020204" pitchFamily="34" charset="0"/>
              </a:rPr>
              <a:t>Ermon</a:t>
            </a:r>
            <a:r>
              <a:rPr lang="en-US" sz="1000" i="0" dirty="0">
                <a:solidFill>
                  <a:srgbClr val="222222"/>
                </a:solidFill>
                <a:effectLst/>
                <a:latin typeface="Arial" panose="020B0604020202020204" pitchFamily="34" charset="0"/>
              </a:rPr>
              <a:t>, Poole</a:t>
            </a:r>
            <a:r>
              <a:rPr lang="en-US" sz="1000" b="0" i="0" dirty="0">
                <a:solidFill>
                  <a:srgbClr val="222222"/>
                </a:solidFill>
                <a:effectLst/>
                <a:latin typeface="Arial" panose="020B0604020202020204" pitchFamily="34" charset="0"/>
              </a:rPr>
              <a:t>. “Score-Based Generative Modeling through Stochastic Differential Equations.” ICLR 2021.</a:t>
            </a:r>
            <a:endParaRPr lang="en-US" sz="1000" dirty="0"/>
          </a:p>
        </p:txBody>
      </p:sp>
      <p:pic>
        <p:nvPicPr>
          <p:cNvPr id="9" name="Picture 8">
            <a:extLst>
              <a:ext uri="{FF2B5EF4-FFF2-40B4-BE49-F238E27FC236}">
                <a16:creationId xmlns:a16="http://schemas.microsoft.com/office/drawing/2014/main" id="{A512C695-576E-1D49-A564-B131B6FEA309}"/>
              </a:ext>
            </a:extLst>
          </p:cNvPr>
          <p:cNvPicPr>
            <a:picLocks noChangeAspect="1"/>
          </p:cNvPicPr>
          <p:nvPr/>
        </p:nvPicPr>
        <p:blipFill>
          <a:blip r:embed="rId3"/>
          <a:srcRect/>
          <a:stretch/>
        </p:blipFill>
        <p:spPr>
          <a:xfrm>
            <a:off x="2874350" y="2990218"/>
            <a:ext cx="4049119" cy="334032"/>
          </a:xfrm>
          <a:prstGeom prst="rect">
            <a:avLst/>
          </a:prstGeom>
        </p:spPr>
      </p:pic>
      <p:pic>
        <p:nvPicPr>
          <p:cNvPr id="12" name="Picture 11">
            <a:extLst>
              <a:ext uri="{FF2B5EF4-FFF2-40B4-BE49-F238E27FC236}">
                <a16:creationId xmlns:a16="http://schemas.microsoft.com/office/drawing/2014/main" id="{F4AA22A0-0863-984B-90B3-C03208A1C6EC}"/>
              </a:ext>
            </a:extLst>
          </p:cNvPr>
          <p:cNvPicPr>
            <a:picLocks noChangeAspect="1"/>
          </p:cNvPicPr>
          <p:nvPr/>
        </p:nvPicPr>
        <p:blipFill>
          <a:blip r:embed="rId4"/>
          <a:stretch>
            <a:fillRect/>
          </a:stretch>
        </p:blipFill>
        <p:spPr>
          <a:xfrm>
            <a:off x="3636107" y="1337572"/>
            <a:ext cx="2525602" cy="271649"/>
          </a:xfrm>
          <a:prstGeom prst="rect">
            <a:avLst/>
          </a:prstGeom>
        </p:spPr>
      </p:pic>
      <p:pic>
        <p:nvPicPr>
          <p:cNvPr id="7" name="Picture 6">
            <a:extLst>
              <a:ext uri="{FF2B5EF4-FFF2-40B4-BE49-F238E27FC236}">
                <a16:creationId xmlns:a16="http://schemas.microsoft.com/office/drawing/2014/main" id="{6AF69B58-6725-8947-8181-9A09DC4B98C6}"/>
              </a:ext>
            </a:extLst>
          </p:cNvPr>
          <p:cNvPicPr>
            <a:picLocks noChangeAspect="1"/>
          </p:cNvPicPr>
          <p:nvPr/>
        </p:nvPicPr>
        <p:blipFill>
          <a:blip r:embed="rId5"/>
          <a:srcRect/>
          <a:stretch/>
        </p:blipFill>
        <p:spPr>
          <a:xfrm>
            <a:off x="1428670" y="3915237"/>
            <a:ext cx="6940483" cy="743324"/>
          </a:xfrm>
          <a:prstGeom prst="rect">
            <a:avLst/>
          </a:prstGeom>
        </p:spPr>
      </p:pic>
      <p:pic>
        <p:nvPicPr>
          <p:cNvPr id="5" name="Picture 4">
            <a:extLst>
              <a:ext uri="{FF2B5EF4-FFF2-40B4-BE49-F238E27FC236}">
                <a16:creationId xmlns:a16="http://schemas.microsoft.com/office/drawing/2014/main" id="{92D97479-C1CE-324F-9318-F2D479AFB1C0}"/>
              </a:ext>
            </a:extLst>
          </p:cNvPr>
          <p:cNvPicPr>
            <a:picLocks noChangeAspect="1"/>
          </p:cNvPicPr>
          <p:nvPr/>
        </p:nvPicPr>
        <p:blipFill>
          <a:blip r:embed="rId6"/>
          <a:stretch>
            <a:fillRect/>
          </a:stretch>
        </p:blipFill>
        <p:spPr>
          <a:xfrm>
            <a:off x="2244759" y="1974637"/>
            <a:ext cx="5308299" cy="357290"/>
          </a:xfrm>
          <a:prstGeom prst="rect">
            <a:avLst/>
          </a:prstGeom>
        </p:spPr>
      </p:pic>
    </p:spTree>
    <p:extLst>
      <p:ext uri="{BB962C8B-B14F-4D97-AF65-F5344CB8AC3E}">
        <p14:creationId xmlns:p14="http://schemas.microsoft.com/office/powerpoint/2010/main" val="39587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Predictor-Corrector sampling methods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a:buFont typeface="Arial" panose="020B0604020202020204" pitchFamily="34" charset="0"/>
              <a:buChar char="•"/>
            </a:pPr>
            <a:r>
              <a:rPr lang="en-US"/>
              <a:t>Predictor-Corrector sampling.</a:t>
            </a:r>
          </a:p>
          <a:p>
            <a:pPr lvl="2">
              <a:buFont typeface="Arial" panose="020B0604020202020204" pitchFamily="34" charset="0"/>
              <a:buChar char="•"/>
            </a:pPr>
            <a:r>
              <a:rPr lang="en-US" b="1"/>
              <a:t>Predictor:</a:t>
            </a:r>
            <a:r>
              <a:rPr lang="en-US"/>
              <a:t> Numerical SDE solver</a:t>
            </a:r>
          </a:p>
          <a:p>
            <a:pPr lvl="2">
              <a:buFont typeface="Arial" panose="020B0604020202020204" pitchFamily="34" charset="0"/>
              <a:buChar char="•"/>
            </a:pPr>
            <a:r>
              <a:rPr lang="en-US" b="1"/>
              <a:t>Corrector:</a:t>
            </a:r>
            <a:r>
              <a:rPr lang="en-US"/>
              <a:t> Score-based MCMC</a:t>
            </a:r>
          </a:p>
          <a:p>
            <a:pPr lvl="2">
              <a:buFont typeface="Arial" panose="020B0604020202020204" pitchFamily="34" charset="0"/>
              <a:buChar char="•"/>
            </a:pPr>
            <a:endParaRPr lang="en-US"/>
          </a:p>
          <a:p>
            <a:pPr lvl="2">
              <a:buFont typeface="Arial" panose="020B0604020202020204" pitchFamily="34" charset="0"/>
              <a:buChar char="•"/>
            </a:pPr>
            <a:endParaRPr lang="en-US"/>
          </a:p>
        </p:txBody>
      </p:sp>
      <p:pic>
        <p:nvPicPr>
          <p:cNvPr id="10" name="Picture 9">
            <a:extLst>
              <a:ext uri="{FF2B5EF4-FFF2-40B4-BE49-F238E27FC236}">
                <a16:creationId xmlns:a16="http://schemas.microsoft.com/office/drawing/2014/main" id="{48C6EAD2-7A8D-834E-B777-093FA1B868C8}"/>
              </a:ext>
            </a:extLst>
          </p:cNvPr>
          <p:cNvPicPr>
            <a:picLocks noChangeAspect="1"/>
          </p:cNvPicPr>
          <p:nvPr/>
        </p:nvPicPr>
        <p:blipFill>
          <a:blip r:embed="rId3"/>
          <a:stretch>
            <a:fillRect/>
          </a:stretch>
        </p:blipFill>
        <p:spPr>
          <a:xfrm>
            <a:off x="716431" y="2025403"/>
            <a:ext cx="8172552" cy="2415604"/>
          </a:xfrm>
          <a:prstGeom prst="rect">
            <a:avLst/>
          </a:prstGeom>
        </p:spPr>
      </p:pic>
      <p:sp>
        <p:nvSpPr>
          <p:cNvPr id="12" name="Cross 11">
            <a:extLst>
              <a:ext uri="{FF2B5EF4-FFF2-40B4-BE49-F238E27FC236}">
                <a16:creationId xmlns:a16="http://schemas.microsoft.com/office/drawing/2014/main" id="{41F8F315-7587-614A-89CC-6EE26FFB2C15}"/>
              </a:ext>
            </a:extLst>
          </p:cNvPr>
          <p:cNvSpPr/>
          <p:nvPr/>
        </p:nvSpPr>
        <p:spPr>
          <a:xfrm rot="2616169">
            <a:off x="1368000" y="3009756"/>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D526FA3E-A7FD-4D4C-8288-31C415F63DC2}"/>
              </a:ext>
            </a:extLst>
          </p:cNvPr>
          <p:cNvSpPr/>
          <p:nvPr/>
        </p:nvSpPr>
        <p:spPr>
          <a:xfrm rot="2616169">
            <a:off x="3400329" y="362995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9C212438-BA99-6148-9191-74AFFC43DCE8}"/>
              </a:ext>
            </a:extLst>
          </p:cNvPr>
          <p:cNvSpPr/>
          <p:nvPr/>
        </p:nvSpPr>
        <p:spPr>
          <a:xfrm rot="2616169">
            <a:off x="6056400" y="345690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45AFC025-0DCA-C948-8116-3AB88812B719}"/>
              </a:ext>
            </a:extLst>
          </p:cNvPr>
          <p:cNvSpPr/>
          <p:nvPr/>
        </p:nvSpPr>
        <p:spPr>
          <a:xfrm rot="2616169">
            <a:off x="7992805" y="3110805"/>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ross 23">
            <a:extLst>
              <a:ext uri="{FF2B5EF4-FFF2-40B4-BE49-F238E27FC236}">
                <a16:creationId xmlns:a16="http://schemas.microsoft.com/office/drawing/2014/main" id="{D7551C69-F1AD-C44F-B6BA-702CAF58A206}"/>
              </a:ext>
            </a:extLst>
          </p:cNvPr>
          <p:cNvSpPr/>
          <p:nvPr/>
        </p:nvSpPr>
        <p:spPr>
          <a:xfrm rot="2616169">
            <a:off x="3400329" y="2645401"/>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FCA5911C-4809-6340-902C-6C73AB63D64C}"/>
              </a:ext>
            </a:extLst>
          </p:cNvPr>
          <p:cNvSpPr/>
          <p:nvPr/>
        </p:nvSpPr>
        <p:spPr>
          <a:xfrm rot="2616169">
            <a:off x="6053806" y="281844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865F4AC8-6837-3746-B507-06C4C6E8D6D6}"/>
              </a:ext>
            </a:extLst>
          </p:cNvPr>
          <p:cNvSpPr/>
          <p:nvPr/>
        </p:nvSpPr>
        <p:spPr>
          <a:xfrm rot="2616169">
            <a:off x="7992806" y="264539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F0760A5-C824-6C4E-AABE-8BA57C19D231}"/>
              </a:ext>
            </a:extLst>
          </p:cNvPr>
          <p:cNvGrpSpPr/>
          <p:nvPr/>
        </p:nvGrpSpPr>
        <p:grpSpPr>
          <a:xfrm>
            <a:off x="1840457" y="3233205"/>
            <a:ext cx="1413299" cy="521658"/>
            <a:chOff x="1840457" y="3233205"/>
            <a:chExt cx="1413299" cy="521658"/>
          </a:xfrm>
        </p:grpSpPr>
        <p:cxnSp>
          <p:nvCxnSpPr>
            <p:cNvPr id="21" name="Straight Arrow Connector 20">
              <a:extLst>
                <a:ext uri="{FF2B5EF4-FFF2-40B4-BE49-F238E27FC236}">
                  <a16:creationId xmlns:a16="http://schemas.microsoft.com/office/drawing/2014/main" id="{6A57E984-729D-DF40-B132-64A3B49D2BE3}"/>
                </a:ext>
              </a:extLst>
            </p:cNvPr>
            <p:cNvCxnSpPr>
              <a:cxnSpLocks/>
            </p:cNvCxnSpPr>
            <p:nvPr/>
          </p:nvCxnSpPr>
          <p:spPr>
            <a:xfrm>
              <a:off x="1840457" y="3233205"/>
              <a:ext cx="1413299" cy="4675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04C6B9F7-6610-4744-90C5-30AC72E7302C}"/>
                </a:ext>
              </a:extLst>
            </p:cNvPr>
            <p:cNvSpPr/>
            <p:nvPr/>
          </p:nvSpPr>
          <p:spPr>
            <a:xfrm rot="1150292">
              <a:off x="2078856" y="3447086"/>
              <a:ext cx="883576" cy="307777"/>
            </a:xfrm>
            <a:prstGeom prst="rect">
              <a:avLst/>
            </a:prstGeom>
            <a:noFill/>
            <a:effectLst/>
          </p:spPr>
          <p:txBody>
            <a:bodyPr wrap="none" lIns="91440" tIns="45720" rIns="91440" bIns="45720">
              <a:spAutoFit/>
            </a:bodyPr>
            <a:lstStyle/>
            <a:p>
              <a:pPr algn="ctr"/>
              <a:r>
                <a:rPr lang="en-US" sz="1400">
                  <a:ln w="0"/>
                  <a:solidFill>
                    <a:schemeClr val="bg1"/>
                  </a:solidFill>
                  <a:effectLst>
                    <a:outerShdw blurRad="38100" dist="25400" dir="5400000" algn="ctr" rotWithShape="0">
                      <a:srgbClr val="6E747A">
                        <a:alpha val="43000"/>
                      </a:srgbClr>
                    </a:outerShdw>
                  </a:effectLst>
                </a:rPr>
                <a:t>predictor</a:t>
              </a:r>
            </a:p>
          </p:txBody>
        </p:sp>
      </p:grpSp>
      <p:cxnSp>
        <p:nvCxnSpPr>
          <p:cNvPr id="30" name="Straight Arrow Connector 29">
            <a:extLst>
              <a:ext uri="{FF2B5EF4-FFF2-40B4-BE49-F238E27FC236}">
                <a16:creationId xmlns:a16="http://schemas.microsoft.com/office/drawing/2014/main" id="{542EAD6C-0254-E84B-AEEA-12F20F9A8C65}"/>
              </a:ext>
            </a:extLst>
          </p:cNvPr>
          <p:cNvCxnSpPr>
            <a:cxnSpLocks/>
          </p:cNvCxnSpPr>
          <p:nvPr/>
        </p:nvCxnSpPr>
        <p:spPr>
          <a:xfrm>
            <a:off x="4008804" y="2871327"/>
            <a:ext cx="1834009" cy="6635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214BA3A-D8D2-6B49-8A31-0B7C3FF2F7E4}"/>
              </a:ext>
            </a:extLst>
          </p:cNvPr>
          <p:cNvCxnSpPr>
            <a:cxnSpLocks/>
          </p:cNvCxnSpPr>
          <p:nvPr/>
        </p:nvCxnSpPr>
        <p:spPr>
          <a:xfrm>
            <a:off x="6402758" y="3009433"/>
            <a:ext cx="1539398" cy="22377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69A970C8-A3B6-6B4B-8AEF-9007BD7A6C26}"/>
              </a:ext>
            </a:extLst>
          </p:cNvPr>
          <p:cNvGrpSpPr/>
          <p:nvPr/>
        </p:nvGrpSpPr>
        <p:grpSpPr>
          <a:xfrm>
            <a:off x="3480877" y="2998242"/>
            <a:ext cx="881973" cy="468760"/>
            <a:chOff x="2313044" y="3018183"/>
            <a:chExt cx="881973" cy="468760"/>
          </a:xfrm>
        </p:grpSpPr>
        <p:cxnSp>
          <p:nvCxnSpPr>
            <p:cNvPr id="42" name="Straight Arrow Connector 41">
              <a:extLst>
                <a:ext uri="{FF2B5EF4-FFF2-40B4-BE49-F238E27FC236}">
                  <a16:creationId xmlns:a16="http://schemas.microsoft.com/office/drawing/2014/main" id="{43CAA22E-8FEB-4F42-ABC0-39577575DFB2}"/>
                </a:ext>
              </a:extLst>
            </p:cNvPr>
            <p:cNvCxnSpPr>
              <a:cxnSpLocks/>
            </p:cNvCxnSpPr>
            <p:nvPr/>
          </p:nvCxnSpPr>
          <p:spPr>
            <a:xfrm flipV="1">
              <a:off x="2354896" y="3018183"/>
              <a:ext cx="0" cy="468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A25246E-190C-DA44-8AC8-99D5BEFB1E7D}"/>
                </a:ext>
              </a:extLst>
            </p:cNvPr>
            <p:cNvSpPr/>
            <p:nvPr/>
          </p:nvSpPr>
          <p:spPr>
            <a:xfrm>
              <a:off x="2313044" y="3129119"/>
              <a:ext cx="881973" cy="307777"/>
            </a:xfrm>
            <a:prstGeom prst="rect">
              <a:avLst/>
            </a:prstGeom>
            <a:noFill/>
            <a:effectLst/>
          </p:spPr>
          <p:txBody>
            <a:bodyPr wrap="none" lIns="91440" tIns="45720" rIns="91440" bIns="45720">
              <a:spAutoFit/>
            </a:bodyPr>
            <a:lstStyle/>
            <a:p>
              <a:pPr algn="ctr"/>
              <a:r>
                <a:rPr lang="en-US" sz="1400">
                  <a:ln w="0"/>
                  <a:solidFill>
                    <a:srgbClr val="FF0000"/>
                  </a:solidFill>
                  <a:effectLst>
                    <a:outerShdw blurRad="38100" dist="25400" dir="5400000" algn="ctr" rotWithShape="0">
                      <a:srgbClr val="6E747A">
                        <a:alpha val="43000"/>
                      </a:srgbClr>
                    </a:outerShdw>
                  </a:effectLst>
                </a:rPr>
                <a:t>corrector</a:t>
              </a:r>
            </a:p>
          </p:txBody>
        </p:sp>
      </p:grpSp>
      <p:cxnSp>
        <p:nvCxnSpPr>
          <p:cNvPr id="48" name="Straight Arrow Connector 47">
            <a:extLst>
              <a:ext uri="{FF2B5EF4-FFF2-40B4-BE49-F238E27FC236}">
                <a16:creationId xmlns:a16="http://schemas.microsoft.com/office/drawing/2014/main" id="{6BE59D7E-E9EC-BF44-88AF-1D421902429D}"/>
              </a:ext>
            </a:extLst>
          </p:cNvPr>
          <p:cNvCxnSpPr>
            <a:cxnSpLocks/>
          </p:cNvCxnSpPr>
          <p:nvPr/>
        </p:nvCxnSpPr>
        <p:spPr>
          <a:xfrm flipV="1">
            <a:off x="6189366" y="3063320"/>
            <a:ext cx="0" cy="3536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B3E360D-3A70-1A43-A8BF-060714AF1181}"/>
              </a:ext>
            </a:extLst>
          </p:cNvPr>
          <p:cNvCxnSpPr>
            <a:cxnSpLocks/>
          </p:cNvCxnSpPr>
          <p:nvPr/>
        </p:nvCxnSpPr>
        <p:spPr>
          <a:xfrm flipV="1">
            <a:off x="8115205" y="2871327"/>
            <a:ext cx="0" cy="2608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2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p:txBody>
          <a:bodyPr/>
          <a:lstStyle/>
          <a:p>
            <a:r>
              <a:rPr lang="en-US"/>
              <a:t>Results on predictor-corrector sampling</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p:txBody>
          <a:bodyPr/>
          <a:lstStyle/>
          <a:p>
            <a:pPr lvl="2">
              <a:buFont typeface="Arial" panose="020B0604020202020204" pitchFamily="34" charset="0"/>
              <a:buChar char="•"/>
            </a:pPr>
            <a:endParaRPr lang="en-US"/>
          </a:p>
          <a:p>
            <a:pPr lvl="2">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31212180-2064-D14F-ADC1-06F72C3660A1}"/>
              </a:ext>
            </a:extLst>
          </p:cNvPr>
          <p:cNvSpPr/>
          <p:nvPr/>
        </p:nvSpPr>
        <p:spPr>
          <a:xfrm>
            <a:off x="566258" y="4667727"/>
            <a:ext cx="5209253"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 </a:t>
            </a:r>
            <a:r>
              <a:rPr lang="en-US" sz="1000" i="0" dirty="0" err="1">
                <a:solidFill>
                  <a:srgbClr val="222222"/>
                </a:solidFill>
                <a:effectLst/>
                <a:latin typeface="Arial" panose="020B0604020202020204" pitchFamily="34" charset="0"/>
              </a:rPr>
              <a:t>Sohl</a:t>
            </a:r>
            <a:r>
              <a:rPr lang="en-US" sz="1000" i="0" dirty="0">
                <a:solidFill>
                  <a:srgbClr val="222222"/>
                </a:solidFill>
                <a:effectLst/>
                <a:latin typeface="Arial" panose="020B0604020202020204" pitchFamily="34" charset="0"/>
              </a:rPr>
              <a:t>-Dickstein, </a:t>
            </a:r>
            <a:r>
              <a:rPr lang="en-US" sz="1000" i="0" dirty="0" err="1">
                <a:solidFill>
                  <a:srgbClr val="222222"/>
                </a:solidFill>
                <a:effectLst/>
                <a:latin typeface="Arial" panose="020B0604020202020204" pitchFamily="34" charset="0"/>
              </a:rPr>
              <a:t>Kingma</a:t>
            </a:r>
            <a:r>
              <a:rPr lang="en-US" sz="1000" i="0" dirty="0">
                <a:solidFill>
                  <a:srgbClr val="222222"/>
                </a:solidFill>
                <a:effectLst/>
                <a:latin typeface="Arial" panose="020B0604020202020204" pitchFamily="34" charset="0"/>
              </a:rPr>
              <a:t>, Kumar, </a:t>
            </a:r>
            <a:r>
              <a:rPr lang="en-US" sz="1000" i="0" dirty="0" err="1">
                <a:solidFill>
                  <a:srgbClr val="222222"/>
                </a:solidFill>
                <a:effectLst/>
                <a:latin typeface="Arial" panose="020B0604020202020204" pitchFamily="34" charset="0"/>
              </a:rPr>
              <a:t>Ermon</a:t>
            </a:r>
            <a:r>
              <a:rPr lang="en-US" sz="1000" i="0" dirty="0">
                <a:solidFill>
                  <a:srgbClr val="222222"/>
                </a:solidFill>
                <a:effectLst/>
                <a:latin typeface="Arial" panose="020B0604020202020204" pitchFamily="34" charset="0"/>
              </a:rPr>
              <a:t>, Poole</a:t>
            </a:r>
            <a:r>
              <a:rPr lang="en-US" sz="1000" b="0" i="0" dirty="0">
                <a:solidFill>
                  <a:srgbClr val="222222"/>
                </a:solidFill>
                <a:effectLst/>
                <a:latin typeface="Arial" panose="020B0604020202020204" pitchFamily="34" charset="0"/>
              </a:rPr>
              <a:t>. “Score-Based Generative Modeling through Stochastic Differential Equations.” ICLR 2021.</a:t>
            </a:r>
            <a:endParaRPr lang="en-US" sz="1000" dirty="0"/>
          </a:p>
        </p:txBody>
      </p:sp>
      <p:grpSp>
        <p:nvGrpSpPr>
          <p:cNvPr id="9" name="Group 8">
            <a:extLst>
              <a:ext uri="{FF2B5EF4-FFF2-40B4-BE49-F238E27FC236}">
                <a16:creationId xmlns:a16="http://schemas.microsoft.com/office/drawing/2014/main" id="{B7F91EA7-0542-0C4B-AF6A-A5FAFF4DB770}"/>
              </a:ext>
            </a:extLst>
          </p:cNvPr>
          <p:cNvGrpSpPr/>
          <p:nvPr/>
        </p:nvGrpSpPr>
        <p:grpSpPr>
          <a:xfrm>
            <a:off x="2599151" y="883949"/>
            <a:ext cx="4180789" cy="3779603"/>
            <a:chOff x="2599151" y="883949"/>
            <a:chExt cx="4180789" cy="3779603"/>
          </a:xfrm>
        </p:grpSpPr>
        <p:pic>
          <p:nvPicPr>
            <p:cNvPr id="8" name="Picture 7">
              <a:extLst>
                <a:ext uri="{FF2B5EF4-FFF2-40B4-BE49-F238E27FC236}">
                  <a16:creationId xmlns:a16="http://schemas.microsoft.com/office/drawing/2014/main" id="{AADF5E2A-295A-BE4D-A69D-7EAAE4F56B07}"/>
                </a:ext>
              </a:extLst>
            </p:cNvPr>
            <p:cNvPicPr>
              <a:picLocks noChangeAspect="1"/>
            </p:cNvPicPr>
            <p:nvPr/>
          </p:nvPicPr>
          <p:blipFill>
            <a:blip r:embed="rId3"/>
            <a:stretch>
              <a:fillRect/>
            </a:stretch>
          </p:blipFill>
          <p:spPr>
            <a:xfrm>
              <a:off x="2599151" y="883949"/>
              <a:ext cx="4180789" cy="3779603"/>
            </a:xfrm>
            <a:prstGeom prst="rect">
              <a:avLst/>
            </a:prstGeom>
          </p:spPr>
        </p:pic>
        <p:sp>
          <p:nvSpPr>
            <p:cNvPr id="6" name="Rectangle 5">
              <a:extLst>
                <a:ext uri="{FF2B5EF4-FFF2-40B4-BE49-F238E27FC236}">
                  <a16:creationId xmlns:a16="http://schemas.microsoft.com/office/drawing/2014/main" id="{CF17B2AF-543E-5B41-A6B5-EDEDD4042FF2}"/>
                </a:ext>
              </a:extLst>
            </p:cNvPr>
            <p:cNvSpPr/>
            <p:nvPr/>
          </p:nvSpPr>
          <p:spPr>
            <a:xfrm>
              <a:off x="2599151" y="3092605"/>
              <a:ext cx="4180789" cy="1514002"/>
            </a:xfrm>
            <a:prstGeom prst="rect">
              <a:avLst/>
            </a:prstGeom>
            <a:solidFill>
              <a:srgbClr val="00B05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670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E7528-2510-B341-A3FD-72872DB7F5D6}"/>
              </a:ext>
            </a:extLst>
          </p:cNvPr>
          <p:cNvSpPr>
            <a:spLocks noGrp="1"/>
          </p:cNvSpPr>
          <p:nvPr>
            <p:ph type="title"/>
          </p:nvPr>
        </p:nvSpPr>
        <p:spPr/>
        <p:txBody>
          <a:bodyPr/>
          <a:lstStyle/>
          <a:p>
            <a:r>
              <a:rPr lang="en-US"/>
              <a:t>High-Fidelity Generation for 1024x1024 Images</a:t>
            </a:r>
          </a:p>
        </p:txBody>
      </p:sp>
      <p:pic>
        <p:nvPicPr>
          <p:cNvPr id="8" name="Content Placeholder 7">
            <a:extLst>
              <a:ext uri="{FF2B5EF4-FFF2-40B4-BE49-F238E27FC236}">
                <a16:creationId xmlns:a16="http://schemas.microsoft.com/office/drawing/2014/main" id="{CB77B1FE-484B-5648-8FDB-18C0B3F60C37}"/>
              </a:ext>
            </a:extLst>
          </p:cNvPr>
          <p:cNvPicPr>
            <a:picLocks noGrp="1" noChangeAspect="1"/>
          </p:cNvPicPr>
          <p:nvPr>
            <p:ph sz="quarter" idx="10"/>
          </p:nvPr>
        </p:nvPicPr>
        <p:blipFill>
          <a:blip r:embed="rId3"/>
          <a:stretch>
            <a:fillRect/>
          </a:stretch>
        </p:blipFill>
        <p:spPr>
          <a:xfrm>
            <a:off x="4897438" y="847565"/>
            <a:ext cx="3759200" cy="3759200"/>
          </a:xfrm>
        </p:spPr>
      </p:pic>
      <p:pic>
        <p:nvPicPr>
          <p:cNvPr id="10" name="Picture 9">
            <a:extLst>
              <a:ext uri="{FF2B5EF4-FFF2-40B4-BE49-F238E27FC236}">
                <a16:creationId xmlns:a16="http://schemas.microsoft.com/office/drawing/2014/main" id="{C77E7383-A1BF-DA4D-A65D-7CB86029703A}"/>
              </a:ext>
            </a:extLst>
          </p:cNvPr>
          <p:cNvPicPr>
            <a:picLocks noChangeAspect="1"/>
          </p:cNvPicPr>
          <p:nvPr/>
        </p:nvPicPr>
        <p:blipFill>
          <a:blip r:embed="rId4"/>
          <a:stretch>
            <a:fillRect/>
          </a:stretch>
        </p:blipFill>
        <p:spPr>
          <a:xfrm>
            <a:off x="948776" y="847565"/>
            <a:ext cx="3759200" cy="3759200"/>
          </a:xfrm>
          <a:prstGeom prst="rect">
            <a:avLst/>
          </a:prstGeom>
        </p:spPr>
      </p:pic>
    </p:spTree>
    <p:extLst>
      <p:ext uri="{BB962C8B-B14F-4D97-AF65-F5344CB8AC3E}">
        <p14:creationId xmlns:p14="http://schemas.microsoft.com/office/powerpoint/2010/main" val="4014802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4C3A0A-B2AE-6849-BCF1-AC70F708C3F7}"/>
              </a:ext>
            </a:extLst>
          </p:cNvPr>
          <p:cNvGrpSpPr/>
          <p:nvPr/>
        </p:nvGrpSpPr>
        <p:grpSpPr>
          <a:xfrm>
            <a:off x="2270095" y="3340566"/>
            <a:ext cx="1424638" cy="751992"/>
            <a:chOff x="2111296" y="2192163"/>
            <a:chExt cx="1424638" cy="751992"/>
          </a:xfrm>
        </p:grpSpPr>
        <p:pic>
          <p:nvPicPr>
            <p:cNvPr id="30" name="Picture 29">
              <a:extLst>
                <a:ext uri="{FF2B5EF4-FFF2-40B4-BE49-F238E27FC236}">
                  <a16:creationId xmlns:a16="http://schemas.microsoft.com/office/drawing/2014/main" id="{E4019767-404A-C845-A682-C4EEE6C9F10B}"/>
                </a:ext>
              </a:extLst>
            </p:cNvPr>
            <p:cNvPicPr>
              <a:picLocks noChangeAspect="1"/>
            </p:cNvPicPr>
            <p:nvPr/>
          </p:nvPicPr>
          <p:blipFill>
            <a:blip r:embed="rId7"/>
            <a:srcRect/>
            <a:stretch/>
          </p:blipFill>
          <p:spPr>
            <a:xfrm>
              <a:off x="2111296" y="2707780"/>
              <a:ext cx="1424638" cy="236375"/>
            </a:xfrm>
            <a:prstGeom prst="rect">
              <a:avLst/>
            </a:prstGeom>
          </p:spPr>
        </p:pic>
        <p:sp>
          <p:nvSpPr>
            <p:cNvPr id="31" name="TextBox 30">
              <a:extLst>
                <a:ext uri="{FF2B5EF4-FFF2-40B4-BE49-F238E27FC236}">
                  <a16:creationId xmlns:a16="http://schemas.microsoft.com/office/drawing/2014/main" id="{196ECE3B-115D-F34E-BB23-FD20AF642F99}"/>
                </a:ext>
              </a:extLst>
            </p:cNvPr>
            <p:cNvSpPr txBox="1"/>
            <p:nvPr/>
          </p:nvSpPr>
          <p:spPr>
            <a:xfrm>
              <a:off x="2521289" y="2192163"/>
              <a:ext cx="604653"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SDE</a:t>
              </a:r>
            </a:p>
          </p:txBody>
        </p:sp>
      </p:grpSp>
      <p:grpSp>
        <p:nvGrpSpPr>
          <p:cNvPr id="33" name="Group 32">
            <a:extLst>
              <a:ext uri="{FF2B5EF4-FFF2-40B4-BE49-F238E27FC236}">
                <a16:creationId xmlns:a16="http://schemas.microsoft.com/office/drawing/2014/main" id="{8A88B9CB-A5DE-E647-817B-CA460188C121}"/>
              </a:ext>
            </a:extLst>
          </p:cNvPr>
          <p:cNvGrpSpPr/>
          <p:nvPr/>
        </p:nvGrpSpPr>
        <p:grpSpPr>
          <a:xfrm>
            <a:off x="4468568" y="3339416"/>
            <a:ext cx="3701654" cy="857446"/>
            <a:chOff x="4473312" y="3335061"/>
            <a:chExt cx="3701654" cy="857446"/>
          </a:xfrm>
        </p:grpSpPr>
        <p:pic>
          <p:nvPicPr>
            <p:cNvPr id="27" name="Picture 26">
              <a:extLst>
                <a:ext uri="{FF2B5EF4-FFF2-40B4-BE49-F238E27FC236}">
                  <a16:creationId xmlns:a16="http://schemas.microsoft.com/office/drawing/2014/main" id="{9C109F22-A762-F34D-A5BA-60DF22CB3A94}"/>
                </a:ext>
              </a:extLst>
            </p:cNvPr>
            <p:cNvPicPr>
              <a:picLocks noChangeAspect="1"/>
            </p:cNvPicPr>
            <p:nvPr/>
          </p:nvPicPr>
          <p:blipFill>
            <a:blip r:embed="rId8"/>
            <a:stretch>
              <a:fillRect/>
            </a:stretch>
          </p:blipFill>
          <p:spPr>
            <a:xfrm>
              <a:off x="4974893" y="3721767"/>
              <a:ext cx="2629867" cy="470740"/>
            </a:xfrm>
            <a:prstGeom prst="rect">
              <a:avLst/>
            </a:prstGeom>
          </p:spPr>
        </p:pic>
        <p:sp>
          <p:nvSpPr>
            <p:cNvPr id="32" name="TextBox 31">
              <a:extLst>
                <a:ext uri="{FF2B5EF4-FFF2-40B4-BE49-F238E27FC236}">
                  <a16:creationId xmlns:a16="http://schemas.microsoft.com/office/drawing/2014/main" id="{E80FEDE2-805F-854A-817F-5DA84A865E79}"/>
                </a:ext>
              </a:extLst>
            </p:cNvPr>
            <p:cNvSpPr txBox="1"/>
            <p:nvPr/>
          </p:nvSpPr>
          <p:spPr>
            <a:xfrm>
              <a:off x="4473312" y="3335061"/>
              <a:ext cx="3701654"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Ordinary differential equation (ODE)</a:t>
              </a:r>
            </a:p>
          </p:txBody>
        </p:sp>
      </p:grpSp>
      <p:grpSp>
        <p:nvGrpSpPr>
          <p:cNvPr id="34" name="Group 33">
            <a:extLst>
              <a:ext uri="{FF2B5EF4-FFF2-40B4-BE49-F238E27FC236}">
                <a16:creationId xmlns:a16="http://schemas.microsoft.com/office/drawing/2014/main" id="{4DF841B7-8F0C-AA42-A27C-7E3ADCC78466}"/>
              </a:ext>
            </a:extLst>
          </p:cNvPr>
          <p:cNvGrpSpPr/>
          <p:nvPr/>
        </p:nvGrpSpPr>
        <p:grpSpPr>
          <a:xfrm>
            <a:off x="6038151" y="3801260"/>
            <a:ext cx="1947371" cy="858788"/>
            <a:chOff x="7807346" y="4243166"/>
            <a:chExt cx="1947369" cy="858788"/>
          </a:xfrm>
        </p:grpSpPr>
        <p:sp>
          <p:nvSpPr>
            <p:cNvPr id="35" name="Rectangle 34">
              <a:extLst>
                <a:ext uri="{FF2B5EF4-FFF2-40B4-BE49-F238E27FC236}">
                  <a16:creationId xmlns:a16="http://schemas.microsoft.com/office/drawing/2014/main" id="{4286180D-8FF0-724C-A348-863A37E8EAF7}"/>
                </a:ext>
              </a:extLst>
            </p:cNvPr>
            <p:cNvSpPr/>
            <p:nvPr/>
          </p:nvSpPr>
          <p:spPr>
            <a:xfrm>
              <a:off x="8192853" y="4243166"/>
              <a:ext cx="1176357" cy="352799"/>
            </a:xfrm>
            <a:prstGeom prst="rect">
              <a:avLst/>
            </a:prstGeom>
            <a:solidFill>
              <a:schemeClr val="bg2">
                <a:alpha val="10000"/>
              </a:schemeClr>
            </a:solidFill>
            <a:ln w="26424">
              <a:solidFill>
                <a:schemeClr val="bg2"/>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36" name="Rectangle 35">
              <a:extLst>
                <a:ext uri="{FF2B5EF4-FFF2-40B4-BE49-F238E27FC236}">
                  <a16:creationId xmlns:a16="http://schemas.microsoft.com/office/drawing/2014/main" id="{6094D90A-11F2-0543-87AF-3F9CB1759711}"/>
                </a:ext>
              </a:extLst>
            </p:cNvPr>
            <p:cNvSpPr/>
            <p:nvPr/>
          </p:nvSpPr>
          <p:spPr>
            <a:xfrm>
              <a:off x="7807346" y="4794177"/>
              <a:ext cx="1947369" cy="307777"/>
            </a:xfrm>
            <a:prstGeom prst="rect">
              <a:avLst/>
            </a:prstGeom>
            <a:noFill/>
          </p:spPr>
          <p:txBody>
            <a:bodyPr wrap="square" lIns="91440" tIns="45720" rIns="91440" bIns="45720">
              <a:spAutoFit/>
            </a:bodyPr>
            <a:lstStyle/>
            <a:p>
              <a:pPr algn="ctr"/>
              <a:r>
                <a:rPr lang="en-US" sz="1400" b="1">
                  <a:ln/>
                  <a:solidFill>
                    <a:schemeClr val="bg2"/>
                  </a:solidFill>
                  <a:latin typeface="Arial" panose="020B0604020202020204" pitchFamily="34" charset="0"/>
                  <a:cs typeface="Arial" panose="020B0604020202020204" pitchFamily="34" charset="0"/>
                </a:rPr>
                <a:t>Score function</a:t>
              </a:r>
            </a:p>
          </p:txBody>
        </p:sp>
        <p:cxnSp>
          <p:nvCxnSpPr>
            <p:cNvPr id="37" name="Straight Arrow Connector 36">
              <a:extLst>
                <a:ext uri="{FF2B5EF4-FFF2-40B4-BE49-F238E27FC236}">
                  <a16:creationId xmlns:a16="http://schemas.microsoft.com/office/drawing/2014/main" id="{6FD1A536-7683-344C-9822-760145FFD0FF}"/>
                </a:ext>
              </a:extLst>
            </p:cNvPr>
            <p:cNvCxnSpPr>
              <a:cxnSpLocks/>
              <a:stCxn id="36" idx="0"/>
              <a:endCxn id="35" idx="2"/>
            </p:cNvCxnSpPr>
            <p:nvPr/>
          </p:nvCxnSpPr>
          <p:spPr>
            <a:xfrm flipV="1">
              <a:off x="8781031" y="4595965"/>
              <a:ext cx="0" cy="198212"/>
            </a:xfrm>
            <a:prstGeom prst="straightConnector1">
              <a:avLst/>
            </a:prstGeom>
            <a:ln cap="rnd">
              <a:solidFill>
                <a:schemeClr val="bg2"/>
              </a:solidFill>
              <a:headEnd type="arrow"/>
              <a:tailEnd type="none"/>
            </a:ln>
          </p:spPr>
          <p:style>
            <a:lnRef idx="2">
              <a:schemeClr val="accent4"/>
            </a:lnRef>
            <a:fillRef idx="0">
              <a:schemeClr val="accent4"/>
            </a:fillRef>
            <a:effectRef idx="1">
              <a:schemeClr val="accent4"/>
            </a:effectRef>
            <a:fontRef idx="minor">
              <a:schemeClr val="tx1"/>
            </a:fontRef>
          </p:style>
        </p:cxnSp>
      </p:grpSp>
      <p:sp>
        <p:nvSpPr>
          <p:cNvPr id="43" name="Left-Right Arrow 42">
            <a:extLst>
              <a:ext uri="{FF2B5EF4-FFF2-40B4-BE49-F238E27FC236}">
                <a16:creationId xmlns:a16="http://schemas.microsoft.com/office/drawing/2014/main" id="{30471954-0FE6-034D-BB9F-383157C5D214}"/>
              </a:ext>
            </a:extLst>
          </p:cNvPr>
          <p:cNvSpPr/>
          <p:nvPr/>
        </p:nvSpPr>
        <p:spPr>
          <a:xfrm rot="10800000">
            <a:off x="3904719" y="3865970"/>
            <a:ext cx="855443" cy="216799"/>
          </a:xfrm>
          <a:prstGeom prst="lef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92B202DE-A10A-284E-82EB-E6060B99F5A9}"/>
              </a:ext>
            </a:extLst>
          </p:cNvPr>
          <p:cNvPicPr>
            <a:picLocks noChangeAspect="1"/>
          </p:cNvPicPr>
          <p:nvPr/>
        </p:nvPicPr>
        <p:blipFill>
          <a:blip r:embed="rId9"/>
          <a:srcRect/>
          <a:stretch/>
        </p:blipFill>
        <p:spPr>
          <a:xfrm>
            <a:off x="6595780" y="4623385"/>
            <a:ext cx="832112" cy="212332"/>
          </a:xfrm>
          <a:prstGeom prst="rect">
            <a:avLst/>
          </a:prstGeom>
        </p:spPr>
      </p:pic>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a:t>Converting the SDE to an ODE</a:t>
            </a:r>
          </a:p>
        </p:txBody>
      </p:sp>
      <p:pic>
        <p:nvPicPr>
          <p:cNvPr id="9" name="forward_sdes.mp4" descr="forward_sdes.mp4">
            <a:hlinkClick r:id="" action="ppaction://media"/>
            <a:extLst>
              <a:ext uri="{FF2B5EF4-FFF2-40B4-BE49-F238E27FC236}">
                <a16:creationId xmlns:a16="http://schemas.microsoft.com/office/drawing/2014/main" id="{9DD8A498-EA27-894F-AA61-96416EBFA50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847465"/>
            <a:ext cx="9144000" cy="2286000"/>
          </a:xfrm>
          <a:prstGeom prst="rect">
            <a:avLst/>
          </a:prstGeom>
        </p:spPr>
      </p:pic>
      <p:pic>
        <p:nvPicPr>
          <p:cNvPr id="12" name="forward_odes.mp4" descr="forward_odes.mp4">
            <a:hlinkClick r:id="" action="ppaction://media"/>
            <a:extLst>
              <a:ext uri="{FF2B5EF4-FFF2-40B4-BE49-F238E27FC236}">
                <a16:creationId xmlns:a16="http://schemas.microsoft.com/office/drawing/2014/main" id="{45341EDF-CCA4-2F4B-90F4-5888A8FF656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850392"/>
            <a:ext cx="9144000" cy="2286000"/>
          </a:xfrm>
          <a:prstGeom prst="rect">
            <a:avLst/>
          </a:prstGeom>
        </p:spPr>
      </p:pic>
      <p:pic>
        <p:nvPicPr>
          <p:cNvPr id="14" name="Picture 13">
            <a:extLst>
              <a:ext uri="{FF2B5EF4-FFF2-40B4-BE49-F238E27FC236}">
                <a16:creationId xmlns:a16="http://schemas.microsoft.com/office/drawing/2014/main" id="{88A2A0DA-ED34-A746-9A3D-4BC0840D94A9}"/>
              </a:ext>
            </a:extLst>
          </p:cNvPr>
          <p:cNvPicPr>
            <a:picLocks noChangeAspect="1"/>
          </p:cNvPicPr>
          <p:nvPr/>
        </p:nvPicPr>
        <p:blipFill>
          <a:blip r:embed="rId12"/>
          <a:stretch>
            <a:fillRect/>
          </a:stretch>
        </p:blipFill>
        <p:spPr>
          <a:xfrm>
            <a:off x="0" y="850392"/>
            <a:ext cx="9144000" cy="2286000"/>
          </a:xfrm>
          <a:prstGeom prst="rect">
            <a:avLst/>
          </a:prstGeom>
        </p:spPr>
      </p:pic>
    </p:spTree>
    <p:extLst>
      <p:ext uri="{BB962C8B-B14F-4D97-AF65-F5344CB8AC3E}">
        <p14:creationId xmlns:p14="http://schemas.microsoft.com/office/powerpoint/2010/main" val="2891228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md type="call" cmd="stop">
                                      <p:cBhvr>
                                        <p:cTn id="11" dur="1">
                                          <p:stCondLst>
                                            <p:cond delay="0"/>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39" fill="hold"/>
                                        <p:tgtEl>
                                          <p:spTgt spid="12"/>
                                        </p:tgtEl>
                                      </p:cBhvr>
                                    </p:cmd>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md type="call" cmd="stop">
                                      <p:cBhvr>
                                        <p:cTn id="22" dur="1">
                                          <p:stCondLst>
                                            <p:cond delay="0"/>
                                          </p:stCondLst>
                                        </p:cTn>
                                        <p:tgtEl>
                                          <p:spTgt spid="12"/>
                                        </p:tgtEl>
                                      </p:cBhvr>
                                    </p:cmd>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video>
              <p:cMediaNode vol="80000">
                <p:cTn id="49" fill="hold" display="0">
                  <p:stCondLst>
                    <p:cond delay="indefinite"/>
                  </p:stCondLst>
                </p:cTn>
                <p:tgtEl>
                  <p:spTgt spid="12"/>
                </p:tgtEl>
              </p:cMediaNode>
            </p:video>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2"/>
                                        </p:tgtEl>
                                      </p:cBhvr>
                                    </p:cmd>
                                  </p:childTnLst>
                                </p:cTn>
                              </p:par>
                            </p:childTnLst>
                          </p:cTn>
                        </p:par>
                      </p:childTnLst>
                    </p:cTn>
                  </p:par>
                </p:childTnLst>
              </p:cTn>
              <p:nextCondLst>
                <p:cond evt="onClick" delay="0">
                  <p:tgtEl>
                    <p:spTgt spid="12"/>
                  </p:tgtEl>
                </p:cond>
              </p:nextCondLst>
            </p:seq>
          </p:childTnLst>
        </p:cTn>
      </p:par>
    </p:tnLst>
    <p:bldLst>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a:t>Evaluating the probabilities with ODEs</a:t>
            </a:r>
          </a:p>
        </p:txBody>
      </p:sp>
      <p:sp>
        <p:nvSpPr>
          <p:cNvPr id="3" name="Content Placeholder 2">
            <a:extLst>
              <a:ext uri="{FF2B5EF4-FFF2-40B4-BE49-F238E27FC236}">
                <a16:creationId xmlns:a16="http://schemas.microsoft.com/office/drawing/2014/main" id="{3796ECBD-1B39-7946-AF20-F7B518A92683}"/>
              </a:ext>
            </a:extLst>
          </p:cNvPr>
          <p:cNvSpPr>
            <a:spLocks noGrp="1"/>
          </p:cNvSpPr>
          <p:nvPr>
            <p:ph sz="quarter" idx="10"/>
          </p:nvPr>
        </p:nvSpPr>
        <p:spPr>
          <a:xfrm>
            <a:off x="870469" y="4638269"/>
            <a:ext cx="7768706" cy="366656"/>
          </a:xfrm>
        </p:spPr>
        <p:txBody>
          <a:bodyPr>
            <a:normAutofit/>
          </a:bodyPr>
          <a:lstStyle/>
          <a:p>
            <a:pPr marL="0" indent="0"/>
            <a:r>
              <a:rPr lang="en-US" b="1" dirty="0" smtClean="0"/>
              <a:t>It is a (continuous-time) normalizing flow model!</a:t>
            </a:r>
            <a:endParaRPr lang="en-US" dirty="0"/>
          </a:p>
        </p:txBody>
      </p:sp>
      <p:pic>
        <p:nvPicPr>
          <p:cNvPr id="6" name="Picture 5">
            <a:extLst>
              <a:ext uri="{FF2B5EF4-FFF2-40B4-BE49-F238E27FC236}">
                <a16:creationId xmlns:a16="http://schemas.microsoft.com/office/drawing/2014/main" id="{31B64FDA-1389-124A-917A-7FBC3ECAA51C}"/>
              </a:ext>
            </a:extLst>
          </p:cNvPr>
          <p:cNvPicPr>
            <a:picLocks noChangeAspect="1"/>
          </p:cNvPicPr>
          <p:nvPr/>
        </p:nvPicPr>
        <p:blipFill>
          <a:blip r:embed="rId5"/>
          <a:srcRect/>
          <a:stretch/>
        </p:blipFill>
        <p:spPr>
          <a:xfrm>
            <a:off x="1424505" y="3687739"/>
            <a:ext cx="6294990" cy="663808"/>
          </a:xfrm>
          <a:prstGeom prst="rect">
            <a:avLst/>
          </a:prstGeom>
        </p:spPr>
      </p:pic>
      <p:sp>
        <p:nvSpPr>
          <p:cNvPr id="5" name="Rounded Rectangle 4">
            <a:extLst>
              <a:ext uri="{FF2B5EF4-FFF2-40B4-BE49-F238E27FC236}">
                <a16:creationId xmlns:a16="http://schemas.microsoft.com/office/drawing/2014/main" id="{A58FD56C-0AB6-2644-9D4E-C8AD7E55C2A5}"/>
              </a:ext>
            </a:extLst>
          </p:cNvPr>
          <p:cNvSpPr/>
          <p:nvPr/>
        </p:nvSpPr>
        <p:spPr>
          <a:xfrm>
            <a:off x="5451571" y="3871748"/>
            <a:ext cx="2016029" cy="335379"/>
          </a:xfrm>
          <a:prstGeom prst="roundRect">
            <a:avLst/>
          </a:prstGeom>
          <a:solidFill>
            <a:schemeClr val="accent3">
              <a:alpha val="10000"/>
            </a:schemeClr>
          </a:solidFill>
          <a:ln w="26424">
            <a:solidFill>
              <a:schemeClr val="accent3"/>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3">
                  <a:lumMod val="60000"/>
                  <a:lumOff val="40000"/>
                </a:schemeClr>
              </a:solidFill>
            </a:endParaRPr>
          </a:p>
        </p:txBody>
      </p:sp>
      <p:sp>
        <p:nvSpPr>
          <p:cNvPr id="8" name="TextBox 7">
            <a:extLst>
              <a:ext uri="{FF2B5EF4-FFF2-40B4-BE49-F238E27FC236}">
                <a16:creationId xmlns:a16="http://schemas.microsoft.com/office/drawing/2014/main" id="{138B66B2-0FE0-7144-B12B-B703B903777F}"/>
              </a:ext>
            </a:extLst>
          </p:cNvPr>
          <p:cNvSpPr txBox="1"/>
          <p:nvPr/>
        </p:nvSpPr>
        <p:spPr>
          <a:xfrm>
            <a:off x="5881207" y="4239202"/>
            <a:ext cx="1106393" cy="584775"/>
          </a:xfrm>
          <a:prstGeom prst="rect">
            <a:avLst/>
          </a:prstGeom>
          <a:noFill/>
        </p:spPr>
        <p:txBody>
          <a:bodyPr wrap="none" rtlCol="0">
            <a:spAutoFit/>
          </a:bodyPr>
          <a:lstStyle/>
          <a:p>
            <a:pPr algn="ctr"/>
            <a:r>
              <a:rPr lang="en-US" sz="1600">
                <a:solidFill>
                  <a:schemeClr val="accent3"/>
                </a:solidFill>
                <a:latin typeface="Arial" panose="020B0604020202020204" pitchFamily="34" charset="0"/>
                <a:cs typeface="Arial" panose="020B0604020202020204" pitchFamily="34" charset="0"/>
              </a:rPr>
              <a:t>Unbiased </a:t>
            </a:r>
          </a:p>
          <a:p>
            <a:pPr algn="ctr"/>
            <a:r>
              <a:rPr lang="en-US" sz="1600">
                <a:solidFill>
                  <a:schemeClr val="accent3"/>
                </a:solidFill>
                <a:latin typeface="Arial" panose="020B0604020202020204" pitchFamily="34" charset="0"/>
                <a:cs typeface="Arial" panose="020B0604020202020204" pitchFamily="34" charset="0"/>
              </a:rPr>
              <a:t>estimator</a:t>
            </a:r>
          </a:p>
        </p:txBody>
      </p:sp>
      <p:pic>
        <p:nvPicPr>
          <p:cNvPr id="21" name="backward_odes.mp4" descr="backward_odes.mp4">
            <a:hlinkClick r:id="" action="ppaction://media"/>
            <a:extLst>
              <a:ext uri="{FF2B5EF4-FFF2-40B4-BE49-F238E27FC236}">
                <a16:creationId xmlns:a16="http://schemas.microsoft.com/office/drawing/2014/main" id="{5867884E-3A91-7045-8469-AE02266438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9" y="800223"/>
            <a:ext cx="9144000" cy="2286000"/>
          </a:xfrm>
          <a:prstGeom prst="rect">
            <a:avLst/>
          </a:prstGeom>
        </p:spPr>
      </p:pic>
      <p:grpSp>
        <p:nvGrpSpPr>
          <p:cNvPr id="13" name="Group 12">
            <a:extLst>
              <a:ext uri="{FF2B5EF4-FFF2-40B4-BE49-F238E27FC236}">
                <a16:creationId xmlns:a16="http://schemas.microsoft.com/office/drawing/2014/main" id="{E512D2B8-304A-154B-9FA4-9BA9BA573DE1}"/>
              </a:ext>
            </a:extLst>
          </p:cNvPr>
          <p:cNvGrpSpPr/>
          <p:nvPr/>
        </p:nvGrpSpPr>
        <p:grpSpPr>
          <a:xfrm>
            <a:off x="3980439" y="3614902"/>
            <a:ext cx="1233030" cy="1072025"/>
            <a:chOff x="3980434" y="3543300"/>
            <a:chExt cx="1233030" cy="1072025"/>
          </a:xfrm>
        </p:grpSpPr>
        <p:sp>
          <p:nvSpPr>
            <p:cNvPr id="9" name="TextBox 8">
              <a:extLst>
                <a:ext uri="{FF2B5EF4-FFF2-40B4-BE49-F238E27FC236}">
                  <a16:creationId xmlns:a16="http://schemas.microsoft.com/office/drawing/2014/main" id="{308A9EAB-33AA-AF43-9851-FE9CFA09D043}"/>
                </a:ext>
              </a:extLst>
            </p:cNvPr>
            <p:cNvSpPr txBox="1"/>
            <p:nvPr/>
          </p:nvSpPr>
          <p:spPr>
            <a:xfrm>
              <a:off x="3980434" y="4276771"/>
              <a:ext cx="1233030" cy="338554"/>
            </a:xfrm>
            <a:prstGeom prst="rect">
              <a:avLst/>
            </a:prstGeom>
            <a:noFill/>
          </p:spPr>
          <p:txBody>
            <a:bodyPr wrap="none" rtlCol="0">
              <a:spAutoFit/>
            </a:bodyPr>
            <a:lstStyle/>
            <a:p>
              <a:pPr algn="l"/>
              <a:r>
                <a:rPr lang="en-US" sz="1600">
                  <a:solidFill>
                    <a:schemeClr val="accent3"/>
                  </a:solidFill>
                  <a:latin typeface="Arial" panose="020B0604020202020204" pitchFamily="34" charset="0"/>
                  <a:cs typeface="Arial" panose="020B0604020202020204" pitchFamily="34" charset="0"/>
                </a:rPr>
                <a:t>ODE solver</a:t>
              </a:r>
            </a:p>
          </p:txBody>
        </p:sp>
        <p:sp>
          <p:nvSpPr>
            <p:cNvPr id="12" name="Rounded Rectangle 11">
              <a:extLst>
                <a:ext uri="{FF2B5EF4-FFF2-40B4-BE49-F238E27FC236}">
                  <a16:creationId xmlns:a16="http://schemas.microsoft.com/office/drawing/2014/main" id="{DF348D5C-B5AC-B640-B621-7FE6E1260224}"/>
                </a:ext>
              </a:extLst>
            </p:cNvPr>
            <p:cNvSpPr/>
            <p:nvPr/>
          </p:nvSpPr>
          <p:spPr>
            <a:xfrm>
              <a:off x="4469476" y="3543300"/>
              <a:ext cx="363781" cy="767884"/>
            </a:xfrm>
            <a:prstGeom prst="roundRect">
              <a:avLst/>
            </a:prstGeom>
            <a:solidFill>
              <a:schemeClr val="accent3">
                <a:alpha val="10000"/>
              </a:schemeClr>
            </a:solidFill>
            <a:ln w="26424">
              <a:solidFill>
                <a:schemeClr val="accent3"/>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7" name="Picture 6">
            <a:extLst>
              <a:ext uri="{FF2B5EF4-FFF2-40B4-BE49-F238E27FC236}">
                <a16:creationId xmlns:a16="http://schemas.microsoft.com/office/drawing/2014/main" id="{2DB32BC5-E27E-4C4E-A056-99EB53C961B2}"/>
              </a:ext>
            </a:extLst>
          </p:cNvPr>
          <p:cNvPicPr>
            <a:picLocks noChangeAspect="1"/>
          </p:cNvPicPr>
          <p:nvPr/>
        </p:nvPicPr>
        <p:blipFill>
          <a:blip r:embed="rId7"/>
          <a:stretch>
            <a:fillRect/>
          </a:stretch>
        </p:blipFill>
        <p:spPr>
          <a:xfrm>
            <a:off x="1226160" y="2886039"/>
            <a:ext cx="423100" cy="233652"/>
          </a:xfrm>
          <a:prstGeom prst="rect">
            <a:avLst/>
          </a:prstGeom>
        </p:spPr>
      </p:pic>
      <p:pic>
        <p:nvPicPr>
          <p:cNvPr id="23" name="Picture 22">
            <a:extLst>
              <a:ext uri="{FF2B5EF4-FFF2-40B4-BE49-F238E27FC236}">
                <a16:creationId xmlns:a16="http://schemas.microsoft.com/office/drawing/2014/main" id="{089BD3FD-F502-9549-BF10-6003797D86A6}"/>
              </a:ext>
            </a:extLst>
          </p:cNvPr>
          <p:cNvPicPr>
            <a:picLocks noChangeAspect="1"/>
          </p:cNvPicPr>
          <p:nvPr/>
        </p:nvPicPr>
        <p:blipFill>
          <a:blip r:embed="rId8"/>
          <a:stretch>
            <a:fillRect/>
          </a:stretch>
        </p:blipFill>
        <p:spPr>
          <a:xfrm>
            <a:off x="7674525" y="2840406"/>
            <a:ext cx="544797" cy="248858"/>
          </a:xfrm>
          <a:prstGeom prst="rect">
            <a:avLst/>
          </a:prstGeom>
        </p:spPr>
      </p:pic>
      <p:pic>
        <p:nvPicPr>
          <p:cNvPr id="16" name="Picture 15">
            <a:extLst>
              <a:ext uri="{FF2B5EF4-FFF2-40B4-BE49-F238E27FC236}">
                <a16:creationId xmlns:a16="http://schemas.microsoft.com/office/drawing/2014/main" id="{AC4B3938-0782-EF4A-8A90-81F862A295B3}"/>
              </a:ext>
            </a:extLst>
          </p:cNvPr>
          <p:cNvPicPr>
            <a:picLocks noChangeAspect="1"/>
          </p:cNvPicPr>
          <p:nvPr/>
        </p:nvPicPr>
        <p:blipFill>
          <a:blip r:embed="rId9"/>
          <a:stretch>
            <a:fillRect/>
          </a:stretch>
        </p:blipFill>
        <p:spPr>
          <a:xfrm>
            <a:off x="4254403" y="1887797"/>
            <a:ext cx="914096" cy="170982"/>
          </a:xfrm>
          <a:prstGeom prst="rect">
            <a:avLst/>
          </a:prstGeom>
        </p:spPr>
      </p:pic>
      <p:grpSp>
        <p:nvGrpSpPr>
          <p:cNvPr id="19" name="Group 18">
            <a:extLst>
              <a:ext uri="{FF2B5EF4-FFF2-40B4-BE49-F238E27FC236}">
                <a16:creationId xmlns:a16="http://schemas.microsoft.com/office/drawing/2014/main" id="{625E3184-9D40-C147-90FC-B7E1C6857AF1}"/>
              </a:ext>
            </a:extLst>
          </p:cNvPr>
          <p:cNvGrpSpPr/>
          <p:nvPr/>
        </p:nvGrpSpPr>
        <p:grpSpPr>
          <a:xfrm>
            <a:off x="3931393" y="2840406"/>
            <a:ext cx="1444791" cy="307777"/>
            <a:chOff x="4169126" y="2907991"/>
            <a:chExt cx="1444791" cy="307777"/>
          </a:xfrm>
        </p:grpSpPr>
        <p:pic>
          <p:nvPicPr>
            <p:cNvPr id="11" name="Picture 10">
              <a:extLst>
                <a:ext uri="{FF2B5EF4-FFF2-40B4-BE49-F238E27FC236}">
                  <a16:creationId xmlns:a16="http://schemas.microsoft.com/office/drawing/2014/main" id="{111FEF54-81D0-5044-83B6-13D515AB5FC2}"/>
                </a:ext>
              </a:extLst>
            </p:cNvPr>
            <p:cNvPicPr>
              <a:picLocks noChangeAspect="1"/>
            </p:cNvPicPr>
            <p:nvPr/>
          </p:nvPicPr>
          <p:blipFill>
            <a:blip r:embed="rId10"/>
            <a:srcRect/>
            <a:stretch/>
          </p:blipFill>
          <p:spPr>
            <a:xfrm>
              <a:off x="4169126" y="2940674"/>
              <a:ext cx="663529" cy="227320"/>
            </a:xfrm>
            <a:prstGeom prst="rect">
              <a:avLst/>
            </a:prstGeom>
          </p:spPr>
        </p:pic>
        <p:sp>
          <p:nvSpPr>
            <p:cNvPr id="18" name="TextBox 17">
              <a:extLst>
                <a:ext uri="{FF2B5EF4-FFF2-40B4-BE49-F238E27FC236}">
                  <a16:creationId xmlns:a16="http://schemas.microsoft.com/office/drawing/2014/main" id="{0ABE1753-8B04-1D4B-B0FD-686D572AA71D}"/>
                </a:ext>
              </a:extLst>
            </p:cNvPr>
            <p:cNvSpPr txBox="1"/>
            <p:nvPr/>
          </p:nvSpPr>
          <p:spPr>
            <a:xfrm>
              <a:off x="4813698" y="2907991"/>
              <a:ext cx="800219" cy="307777"/>
            </a:xfrm>
            <a:prstGeom prst="rect">
              <a:avLst/>
            </a:prstGeom>
            <a:noFill/>
          </p:spPr>
          <p:txBody>
            <a:bodyPr wrap="none" rtlCol="0">
              <a:spAutoFit/>
            </a:bodyPr>
            <a:lstStyle/>
            <a:p>
              <a:pPr algn="l"/>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ODE</a:t>
              </a:r>
            </a:p>
          </p:txBody>
        </p:sp>
      </p:grpSp>
      <p:grpSp>
        <p:nvGrpSpPr>
          <p:cNvPr id="20" name="Group 19">
            <a:extLst>
              <a:ext uri="{FF2B5EF4-FFF2-40B4-BE49-F238E27FC236}">
                <a16:creationId xmlns:a16="http://schemas.microsoft.com/office/drawing/2014/main" id="{808FBC52-6F72-FD4A-B8A1-DCEB856AE2CE}"/>
              </a:ext>
            </a:extLst>
          </p:cNvPr>
          <p:cNvGrpSpPr/>
          <p:nvPr/>
        </p:nvGrpSpPr>
        <p:grpSpPr>
          <a:xfrm>
            <a:off x="7648776" y="2725331"/>
            <a:ext cx="1141092" cy="479007"/>
            <a:chOff x="6731778" y="2809144"/>
            <a:chExt cx="1141092" cy="479007"/>
          </a:xfrm>
        </p:grpSpPr>
        <p:pic>
          <p:nvPicPr>
            <p:cNvPr id="24" name="Graphic 23">
              <a:extLst>
                <a:ext uri="{FF2B5EF4-FFF2-40B4-BE49-F238E27FC236}">
                  <a16:creationId xmlns:a16="http://schemas.microsoft.com/office/drawing/2014/main" id="{F94A3059-67CD-1D4F-B5A8-D0684D84D2AD}"/>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393863" y="2809144"/>
              <a:ext cx="479007" cy="479007"/>
            </a:xfrm>
            <a:prstGeom prst="rect">
              <a:avLst/>
            </a:prstGeom>
          </p:spPr>
        </p:pic>
        <p:sp>
          <p:nvSpPr>
            <p:cNvPr id="25" name="Rounded Rectangle 24">
              <a:extLst>
                <a:ext uri="{FF2B5EF4-FFF2-40B4-BE49-F238E27FC236}">
                  <a16:creationId xmlns:a16="http://schemas.microsoft.com/office/drawing/2014/main" id="{2D975550-0353-4A44-9690-28AA86439AC7}"/>
                </a:ext>
              </a:extLst>
            </p:cNvPr>
            <p:cNvSpPr/>
            <p:nvPr/>
          </p:nvSpPr>
          <p:spPr>
            <a:xfrm>
              <a:off x="6731778" y="2892869"/>
              <a:ext cx="624468" cy="316239"/>
            </a:xfrm>
            <a:prstGeom prst="roundRect">
              <a:avLst/>
            </a:prstGeom>
            <a:solidFill>
              <a:srgbClr val="FF7F00">
                <a:alpha val="10000"/>
              </a:srgbClr>
            </a:solidFill>
            <a:ln w="25400">
              <a:solidFill>
                <a:srgbClr val="FF7F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8AAD0B1D-8820-B640-9B92-F4B88061AB1A}"/>
              </a:ext>
            </a:extLst>
          </p:cNvPr>
          <p:cNvSpPr txBox="1"/>
          <p:nvPr/>
        </p:nvSpPr>
        <p:spPr>
          <a:xfrm>
            <a:off x="5615545" y="4225262"/>
            <a:ext cx="1637718" cy="584775"/>
          </a:xfrm>
          <a:prstGeom prst="rect">
            <a:avLst/>
          </a:prstGeom>
          <a:noFill/>
        </p:spPr>
        <p:txBody>
          <a:bodyPr wrap="square" rtlCol="0">
            <a:spAutoFit/>
          </a:bodyPr>
          <a:lstStyle/>
          <a:p>
            <a:pPr algn="ctr"/>
            <a:r>
              <a:rPr lang="en-US" sz="1600">
                <a:solidFill>
                  <a:schemeClr val="accent3"/>
                </a:solidFill>
                <a:latin typeface="Arial" panose="020B0604020202020204" pitchFamily="34" charset="0"/>
                <a:cs typeface="Arial" panose="020B0604020202020204" pitchFamily="34" charset="0"/>
              </a:rPr>
              <a:t>Computable in polynomial time</a:t>
            </a:r>
          </a:p>
        </p:txBody>
      </p:sp>
      <p:sp>
        <p:nvSpPr>
          <p:cNvPr id="28" name="Content Placeholder 2">
            <a:extLst>
              <a:ext uri="{FF2B5EF4-FFF2-40B4-BE49-F238E27FC236}">
                <a16:creationId xmlns:a16="http://schemas.microsoft.com/office/drawing/2014/main" id="{3796ECBD-1B39-7946-AF20-F7B518A92683}"/>
              </a:ext>
            </a:extLst>
          </p:cNvPr>
          <p:cNvSpPr txBox="1">
            <a:spLocks/>
          </p:cNvSpPr>
          <p:nvPr/>
        </p:nvSpPr>
        <p:spPr>
          <a:xfrm>
            <a:off x="870469" y="3248479"/>
            <a:ext cx="7768706" cy="366656"/>
          </a:xfrm>
          <a:prstGeom prst="rect">
            <a:avLst/>
          </a:prstGeom>
        </p:spPr>
        <p:txBody>
          <a:bodyPr vert="horz" lIns="0" tIns="45720" rIns="0" bIns="45720" rtlCol="0">
            <a:normAutofit fontScale="92500"/>
          </a:bodyPr>
          <a:lstStyle>
            <a:lvl1pPr marL="342892" indent="-342892" algn="l" defTabSz="457189"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18" indent="-288918" algn="l" defTabSz="457189"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899" indent="-225419" algn="l" defTabSz="457189"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378" indent="-227007" algn="l" defTabSz="457189"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56" indent="-227007" algn="l" defTabSz="457189"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b="1" dirty="0" smtClean="0"/>
              <a:t>Computing the probability density function (change of variables formula)</a:t>
            </a:r>
            <a:endParaRPr lang="en-US" dirty="0"/>
          </a:p>
        </p:txBody>
      </p:sp>
    </p:spTree>
    <p:extLst>
      <p:ext uri="{BB962C8B-B14F-4D97-AF65-F5344CB8AC3E}">
        <p14:creationId xmlns:p14="http://schemas.microsoft.com/office/powerpoint/2010/main" val="1775111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0" fill="hold"/>
                                        <p:tgtEl>
                                          <p:spTgt spid="21"/>
                                        </p:tgtEl>
                                      </p:cBhvr>
                                    </p:cmd>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21"/>
                </p:tgtEl>
              </p:cMediaNode>
            </p:video>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1"/>
                                        </p:tgtEl>
                                      </p:cBhvr>
                                    </p:cmd>
                                  </p:childTnLst>
                                </p:cTn>
                              </p:par>
                            </p:childTnLst>
                          </p:cTn>
                        </p:par>
                      </p:childTnLst>
                    </p:cTn>
                  </p:par>
                </p:childTnLst>
              </p:cTn>
              <p:nextCondLst>
                <p:cond evt="onClick" delay="0">
                  <p:tgtEl>
                    <p:spTgt spid="21"/>
                  </p:tgtEl>
                </p:cond>
              </p:nextCondLst>
            </p:seq>
          </p:childTnLst>
        </p:cTn>
      </p:par>
    </p:tnLst>
    <p:bldLst>
      <p:bldP spid="3" grpId="0" build="p"/>
      <p:bldP spid="5" grpId="0" animBg="1"/>
      <p:bldP spid="8" grpId="0"/>
      <p:bldP spid="31" grpId="0"/>
      <p:bldP spid="3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D5B0-7D7C-AF40-AA99-985454034536}"/>
              </a:ext>
            </a:extLst>
          </p:cNvPr>
          <p:cNvSpPr>
            <a:spLocks noGrp="1"/>
          </p:cNvSpPr>
          <p:nvPr>
            <p:ph type="title"/>
          </p:nvPr>
        </p:nvSpPr>
        <p:spPr>
          <a:xfrm>
            <a:off x="722376" y="374904"/>
            <a:ext cx="8314865" cy="488024"/>
          </a:xfrm>
        </p:spPr>
        <p:txBody>
          <a:bodyPr/>
          <a:lstStyle/>
          <a:p>
            <a:r>
              <a:rPr lang="en-US"/>
              <a:t>Achieving highest probabilities on test data</a:t>
            </a:r>
          </a:p>
        </p:txBody>
      </p:sp>
      <p:graphicFrame>
        <p:nvGraphicFramePr>
          <p:cNvPr id="8" name="Table 8">
            <a:extLst>
              <a:ext uri="{FF2B5EF4-FFF2-40B4-BE49-F238E27FC236}">
                <a16:creationId xmlns:a16="http://schemas.microsoft.com/office/drawing/2014/main" id="{6D568BE5-A3BD-F74B-807D-A1731FB07230}"/>
              </a:ext>
            </a:extLst>
          </p:cNvPr>
          <p:cNvGraphicFramePr>
            <a:graphicFrameLocks noGrp="1"/>
          </p:cNvGraphicFramePr>
          <p:nvPr>
            <p:extLst>
              <p:ext uri="{D42A27DB-BD31-4B8C-83A1-F6EECF244321}">
                <p14:modId xmlns:p14="http://schemas.microsoft.com/office/powerpoint/2010/main" val="2642039090"/>
              </p:ext>
            </p:extLst>
          </p:nvPr>
        </p:nvGraphicFramePr>
        <p:xfrm>
          <a:off x="524190" y="1467453"/>
          <a:ext cx="8095620" cy="2115715"/>
        </p:xfrm>
        <a:graphic>
          <a:graphicData uri="http://schemas.openxmlformats.org/drawingml/2006/table">
            <a:tbl>
              <a:tblPr firstRow="1" bandRow="1">
                <a:tableStyleId>{5C22544A-7EE6-4342-B048-85BDC9FD1C3A}</a:tableStyleId>
              </a:tblPr>
              <a:tblGrid>
                <a:gridCol w="4444949">
                  <a:extLst>
                    <a:ext uri="{9D8B030D-6E8A-4147-A177-3AD203B41FA5}">
                      <a16:colId xmlns:a16="http://schemas.microsoft.com/office/drawing/2014/main" val="1654516208"/>
                    </a:ext>
                  </a:extLst>
                </a:gridCol>
                <a:gridCol w="1336842">
                  <a:extLst>
                    <a:ext uri="{9D8B030D-6E8A-4147-A177-3AD203B41FA5}">
                      <a16:colId xmlns:a16="http://schemas.microsoft.com/office/drawing/2014/main" val="3490011201"/>
                    </a:ext>
                  </a:extLst>
                </a:gridCol>
                <a:gridCol w="2313829">
                  <a:extLst>
                    <a:ext uri="{9D8B030D-6E8A-4147-A177-3AD203B41FA5}">
                      <a16:colId xmlns:a16="http://schemas.microsoft.com/office/drawing/2014/main" val="3366664680"/>
                    </a:ext>
                  </a:extLst>
                </a:gridCol>
              </a:tblGrid>
              <a:tr h="384526">
                <a:tc>
                  <a:txBody>
                    <a:bodyPr/>
                    <a:lstStyle/>
                    <a:p>
                      <a:r>
                        <a:rPr lang="en-US">
                          <a:latin typeface="Arial" panose="020B0604020202020204" pitchFamily="34" charset="0"/>
                          <a:cs typeface="Arial" panose="020B0604020202020204" pitchFamily="34" charset="0"/>
                        </a:rPr>
                        <a:t>Method</a:t>
                      </a:r>
                    </a:p>
                  </a:txBody>
                  <a:tcPr/>
                </a:tc>
                <a:tc>
                  <a:txBody>
                    <a:bodyPr/>
                    <a:lstStyle/>
                    <a:p>
                      <a:pPr algn="ctr"/>
                      <a:r>
                        <a:rPr lang="en-US">
                          <a:latin typeface="Arial" panose="020B0604020202020204" pitchFamily="34" charset="0"/>
                          <a:cs typeface="Arial" panose="020B0604020202020204" pitchFamily="34" charset="0"/>
                        </a:rPr>
                        <a:t>CIFAR-10</a:t>
                      </a:r>
                    </a:p>
                  </a:txBody>
                  <a:tcPr/>
                </a:tc>
                <a:tc>
                  <a:txBody>
                    <a:bodyPr/>
                    <a:lstStyle/>
                    <a:p>
                      <a:pPr algn="ctr"/>
                      <a:r>
                        <a:rPr lang="en-US">
                          <a:latin typeface="Arial" panose="020B0604020202020204" pitchFamily="34" charset="0"/>
                          <a:cs typeface="Arial" panose="020B0604020202020204" pitchFamily="34" charset="0"/>
                        </a:rPr>
                        <a:t>ImageNet 32x32</a:t>
                      </a:r>
                    </a:p>
                  </a:txBody>
                  <a:tcPr/>
                </a:tc>
                <a:extLst>
                  <a:ext uri="{0D108BD9-81ED-4DB2-BD59-A6C34878D82A}">
                    <a16:rowId xmlns:a16="http://schemas.microsoft.com/office/drawing/2014/main" val="2065788990"/>
                  </a:ext>
                </a:extLst>
              </a:tr>
              <a:tr h="455143">
                <a:tc>
                  <a:txBody>
                    <a:bodyPr/>
                    <a:lstStyle/>
                    <a:p>
                      <a:r>
                        <a:rPr lang="en-US">
                          <a:latin typeface="Arial" panose="020B0604020202020204" pitchFamily="34" charset="0"/>
                          <a:cs typeface="Arial" panose="020B0604020202020204" pitchFamily="34" charset="0"/>
                        </a:rPr>
                        <a:t>PixelSNAIL </a:t>
                      </a:r>
                      <a:r>
                        <a:rPr lang="en-US" sz="1200">
                          <a:latin typeface="Arial" panose="020B0604020202020204" pitchFamily="34" charset="0"/>
                          <a:cs typeface="Arial" panose="020B0604020202020204" pitchFamily="34" charset="0"/>
                        </a:rPr>
                        <a:t>[Chen et al. 2018]</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2.85</a:t>
                      </a:r>
                    </a:p>
                  </a:txBody>
                  <a:tcPr/>
                </a:tc>
                <a:tc>
                  <a:txBody>
                    <a:bodyPr/>
                    <a:lstStyle/>
                    <a:p>
                      <a:pPr algn="ctr"/>
                      <a:r>
                        <a:rPr lang="en-US">
                          <a:latin typeface="Arial" panose="020B0604020202020204" pitchFamily="34" charset="0"/>
                          <a:cs typeface="Arial" panose="020B0604020202020204" pitchFamily="34" charset="0"/>
                        </a:rPr>
                        <a:t>3.80</a:t>
                      </a:r>
                    </a:p>
                  </a:txBody>
                  <a:tcPr/>
                </a:tc>
                <a:extLst>
                  <a:ext uri="{0D108BD9-81ED-4DB2-BD59-A6C34878D82A}">
                    <a16:rowId xmlns:a16="http://schemas.microsoft.com/office/drawing/2014/main" val="3285851094"/>
                  </a:ext>
                </a:extLst>
              </a:tr>
              <a:tr h="455143">
                <a:tc>
                  <a:txBody>
                    <a:bodyPr/>
                    <a:lstStyle/>
                    <a:p>
                      <a:r>
                        <a:rPr lang="en-US">
                          <a:latin typeface="Arial" panose="020B0604020202020204" pitchFamily="34" charset="0"/>
                          <a:cs typeface="Arial" panose="020B0604020202020204" pitchFamily="34" charset="0"/>
                        </a:rPr>
                        <a:t>Delta-VAE </a:t>
                      </a:r>
                      <a:r>
                        <a:rPr lang="en-US" sz="1200">
                          <a:latin typeface="Arial" panose="020B0604020202020204" pitchFamily="34" charset="0"/>
                          <a:cs typeface="Arial" panose="020B0604020202020204" pitchFamily="34" charset="0"/>
                        </a:rPr>
                        <a:t>[Razavi et al. 2019]</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2.83</a:t>
                      </a:r>
                    </a:p>
                  </a:txBody>
                  <a:tcPr/>
                </a:tc>
                <a:tc>
                  <a:txBody>
                    <a:bodyPr/>
                    <a:lstStyle/>
                    <a:p>
                      <a:pPr algn="ctr"/>
                      <a:r>
                        <a:rPr lang="en-US">
                          <a:latin typeface="Arial" panose="020B0604020202020204" pitchFamily="34" charset="0"/>
                          <a:cs typeface="Arial" panose="020B0604020202020204" pitchFamily="34" charset="0"/>
                        </a:rPr>
                        <a:t>3.77</a:t>
                      </a:r>
                    </a:p>
                  </a:txBody>
                  <a:tcPr/>
                </a:tc>
                <a:extLst>
                  <a:ext uri="{0D108BD9-81ED-4DB2-BD59-A6C34878D82A}">
                    <a16:rowId xmlns:a16="http://schemas.microsoft.com/office/drawing/2014/main" val="2610946087"/>
                  </a:ext>
                </a:extLst>
              </a:tr>
              <a:tr h="455143">
                <a:tc>
                  <a:txBody>
                    <a:bodyPr/>
                    <a:lstStyle/>
                    <a:p>
                      <a:r>
                        <a:rPr lang="en-US">
                          <a:latin typeface="Arial" panose="020B0604020202020204" pitchFamily="34" charset="0"/>
                          <a:cs typeface="Arial" panose="020B0604020202020204" pitchFamily="34" charset="0"/>
                        </a:rPr>
                        <a:t>Sparse Transformer </a:t>
                      </a:r>
                      <a:r>
                        <a:rPr lang="en-US" sz="1200">
                          <a:latin typeface="Arial" panose="020B0604020202020204" pitchFamily="34" charset="0"/>
                          <a:cs typeface="Arial" panose="020B0604020202020204" pitchFamily="34" charset="0"/>
                        </a:rPr>
                        <a:t>[Child et al. 2019]</a:t>
                      </a:r>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2.80</a:t>
                      </a:r>
                    </a:p>
                  </a:txBody>
                  <a:tcPr/>
                </a:tc>
                <a:tc>
                  <a:txBody>
                    <a:bodyPr/>
                    <a:lstStyle/>
                    <a:p>
                      <a:pPr algn="ctr"/>
                      <a:r>
                        <a:rPr lang="en-US">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620212596"/>
                  </a:ext>
                </a:extLst>
              </a:tr>
              <a:tr h="274771">
                <a:tc>
                  <a:txBody>
                    <a:bodyPr/>
                    <a:lstStyle/>
                    <a:p>
                      <a:r>
                        <a:rPr lang="en-US" dirty="0" smtClean="0">
                          <a:latin typeface="Arial" panose="020B0604020202020204" pitchFamily="34" charset="0"/>
                          <a:cs typeface="Arial" panose="020B0604020202020204" pitchFamily="34" charset="0"/>
                        </a:rPr>
                        <a:t>Score</a:t>
                      </a:r>
                      <a:r>
                        <a:rPr lang="en-US" baseline="0" dirty="0" smtClean="0">
                          <a:latin typeface="Arial" panose="020B0604020202020204" pitchFamily="34" charset="0"/>
                          <a:cs typeface="Arial" panose="020B0604020202020204" pitchFamily="34" charset="0"/>
                        </a:rPr>
                        <a:t> flow model</a:t>
                      </a:r>
                      <a:endParaRPr lang="en-US" dirty="0">
                        <a:latin typeface="Arial" panose="020B0604020202020204" pitchFamily="34" charset="0"/>
                        <a:cs typeface="Arial" panose="020B0604020202020204" pitchFamily="34" charset="0"/>
                      </a:endParaRPr>
                    </a:p>
                  </a:txBody>
                  <a:tcPr/>
                </a:tc>
                <a:tc>
                  <a:txBody>
                    <a:bodyPr/>
                    <a:lstStyle/>
                    <a:p>
                      <a:pPr algn="ctr"/>
                      <a:r>
                        <a:rPr lang="en-US" b="1">
                          <a:solidFill>
                            <a:schemeClr val="accent4"/>
                          </a:solidFill>
                          <a:latin typeface="Arial" panose="020B0604020202020204" pitchFamily="34" charset="0"/>
                          <a:cs typeface="Arial" panose="020B0604020202020204" pitchFamily="34" charset="0"/>
                        </a:rPr>
                        <a:t>2.83</a:t>
                      </a:r>
                    </a:p>
                  </a:txBody>
                  <a:tcPr/>
                </a:tc>
                <a:tc>
                  <a:txBody>
                    <a:bodyPr/>
                    <a:lstStyle/>
                    <a:p>
                      <a:pPr algn="ctr"/>
                      <a:r>
                        <a:rPr lang="en-US" b="1" dirty="0">
                          <a:solidFill>
                            <a:schemeClr val="accent4"/>
                          </a:solidFill>
                          <a:latin typeface="Arial" panose="020B0604020202020204" pitchFamily="34" charset="0"/>
                          <a:cs typeface="Arial" panose="020B0604020202020204" pitchFamily="34" charset="0"/>
                        </a:rPr>
                        <a:t>3.76</a:t>
                      </a:r>
                    </a:p>
                  </a:txBody>
                  <a:tcPr/>
                </a:tc>
                <a:extLst>
                  <a:ext uri="{0D108BD9-81ED-4DB2-BD59-A6C34878D82A}">
                    <a16:rowId xmlns:a16="http://schemas.microsoft.com/office/drawing/2014/main" val="2920045855"/>
                  </a:ext>
                </a:extLst>
              </a:tr>
            </a:tbl>
          </a:graphicData>
        </a:graphic>
      </p:graphicFrame>
      <p:sp>
        <p:nvSpPr>
          <p:cNvPr id="9" name="TextBox 8">
            <a:extLst>
              <a:ext uri="{FF2B5EF4-FFF2-40B4-BE49-F238E27FC236}">
                <a16:creationId xmlns:a16="http://schemas.microsoft.com/office/drawing/2014/main" id="{E29C6D79-20ED-5647-8560-B4E738C263A7}"/>
              </a:ext>
            </a:extLst>
          </p:cNvPr>
          <p:cNvSpPr txBox="1"/>
          <p:nvPr/>
        </p:nvSpPr>
        <p:spPr>
          <a:xfrm>
            <a:off x="2677890" y="1027306"/>
            <a:ext cx="2775119"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Negative log-probability ↓</a:t>
            </a:r>
          </a:p>
        </p:txBody>
      </p:sp>
      <p:sp>
        <p:nvSpPr>
          <p:cNvPr id="3" name="Rectangle 2">
            <a:extLst>
              <a:ext uri="{FF2B5EF4-FFF2-40B4-BE49-F238E27FC236}">
                <a16:creationId xmlns:a16="http://schemas.microsoft.com/office/drawing/2014/main" id="{D3E827C4-C923-DA46-AD7F-358F5B55277B}"/>
              </a:ext>
            </a:extLst>
          </p:cNvPr>
          <p:cNvSpPr/>
          <p:nvPr/>
        </p:nvSpPr>
        <p:spPr>
          <a:xfrm>
            <a:off x="484731" y="3199069"/>
            <a:ext cx="8174537" cy="373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402894-0096-3745-A3B1-933A36094FC7}"/>
              </a:ext>
            </a:extLst>
          </p:cNvPr>
          <p:cNvGrpSpPr/>
          <p:nvPr/>
        </p:nvGrpSpPr>
        <p:grpSpPr>
          <a:xfrm>
            <a:off x="2271427" y="3759636"/>
            <a:ext cx="4601145" cy="715090"/>
            <a:chOff x="1929080" y="3842622"/>
            <a:chExt cx="4601145" cy="715090"/>
          </a:xfrm>
        </p:grpSpPr>
        <p:sp>
          <p:nvSpPr>
            <p:cNvPr id="12" name="TextBox 11">
              <a:extLst>
                <a:ext uri="{FF2B5EF4-FFF2-40B4-BE49-F238E27FC236}">
                  <a16:creationId xmlns:a16="http://schemas.microsoft.com/office/drawing/2014/main" id="{D7293AAE-5449-9F48-8CBB-6C451E499784}"/>
                </a:ext>
              </a:extLst>
            </p:cNvPr>
            <p:cNvSpPr txBox="1"/>
            <p:nvPr/>
          </p:nvSpPr>
          <p:spPr>
            <a:xfrm>
              <a:off x="2644169" y="3842622"/>
              <a:ext cx="3886056" cy="715089"/>
            </a:xfrm>
            <a:prstGeom prst="roundRect">
              <a:avLst/>
            </a:prstGeom>
            <a:solidFill>
              <a:schemeClr val="accent4"/>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Challenges years of dominance of autoregressive models and VAEs</a:t>
              </a:r>
            </a:p>
          </p:txBody>
        </p:sp>
        <p:pic>
          <p:nvPicPr>
            <p:cNvPr id="13" name="Graphic 12" descr="Badge Tick1 with solid fill">
              <a:extLst>
                <a:ext uri="{FF2B5EF4-FFF2-40B4-BE49-F238E27FC236}">
                  <a16:creationId xmlns:a16="http://schemas.microsoft.com/office/drawing/2014/main" id="{FDCC1E4C-B987-0045-97C0-3A9D975AB65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9080" y="3842623"/>
              <a:ext cx="715089" cy="715089"/>
            </a:xfrm>
            <a:prstGeom prst="rect">
              <a:avLst/>
            </a:prstGeom>
          </p:spPr>
        </p:pic>
      </p:grpSp>
      <p:sp>
        <p:nvSpPr>
          <p:cNvPr id="4" name="TextBox 3">
            <a:extLst>
              <a:ext uri="{FF2B5EF4-FFF2-40B4-BE49-F238E27FC236}">
                <a16:creationId xmlns:a16="http://schemas.microsoft.com/office/drawing/2014/main" id="{7A8EEBFB-76F7-DE4C-851C-17EC74C2ADB0}"/>
              </a:ext>
            </a:extLst>
          </p:cNvPr>
          <p:cNvSpPr txBox="1"/>
          <p:nvPr/>
        </p:nvSpPr>
        <p:spPr>
          <a:xfrm>
            <a:off x="5281575" y="1027306"/>
            <a:ext cx="1287532"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bits/dim</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56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7CA7-CFD1-B446-9637-A7E6B772978D}"/>
              </a:ext>
            </a:extLst>
          </p:cNvPr>
          <p:cNvSpPr>
            <a:spLocks noGrp="1"/>
          </p:cNvSpPr>
          <p:nvPr>
            <p:ph type="title"/>
          </p:nvPr>
        </p:nvSpPr>
        <p:spPr/>
        <p:txBody>
          <a:bodyPr/>
          <a:lstStyle/>
          <a:p>
            <a:r>
              <a:rPr lang="en-US" dirty="0" smtClean="0"/>
              <a:t>Accelerated sampling</a:t>
            </a:r>
            <a:endParaRPr lang="en-US" dirty="0"/>
          </a:p>
        </p:txBody>
      </p:sp>
      <p:pic>
        <p:nvPicPr>
          <p:cNvPr id="21" name="backward_odes.mp4" descr="backward_odes.mp4">
            <a:hlinkClick r:id="" action="ppaction://media"/>
            <a:extLst>
              <a:ext uri="{FF2B5EF4-FFF2-40B4-BE49-F238E27FC236}">
                <a16:creationId xmlns:a16="http://schemas.microsoft.com/office/drawing/2014/main" id="{5867884E-3A91-7045-8469-AE02266438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262" y="800223"/>
            <a:ext cx="8938738" cy="2286000"/>
          </a:xfrm>
          <a:prstGeom prst="rect">
            <a:avLst/>
          </a:prstGeom>
        </p:spPr>
      </p:pic>
      <p:pic>
        <p:nvPicPr>
          <p:cNvPr id="7" name="Picture 6">
            <a:extLst>
              <a:ext uri="{FF2B5EF4-FFF2-40B4-BE49-F238E27FC236}">
                <a16:creationId xmlns:a16="http://schemas.microsoft.com/office/drawing/2014/main" id="{2DB32BC5-E27E-4C4E-A056-99EB53C961B2}"/>
              </a:ext>
            </a:extLst>
          </p:cNvPr>
          <p:cNvPicPr>
            <a:picLocks noChangeAspect="1"/>
          </p:cNvPicPr>
          <p:nvPr/>
        </p:nvPicPr>
        <p:blipFill>
          <a:blip r:embed="rId6"/>
          <a:stretch>
            <a:fillRect/>
          </a:stretch>
        </p:blipFill>
        <p:spPr>
          <a:xfrm>
            <a:off x="1226160" y="2886039"/>
            <a:ext cx="423100" cy="233652"/>
          </a:xfrm>
          <a:prstGeom prst="rect">
            <a:avLst/>
          </a:prstGeom>
        </p:spPr>
      </p:pic>
      <p:pic>
        <p:nvPicPr>
          <p:cNvPr id="23" name="Picture 22">
            <a:extLst>
              <a:ext uri="{FF2B5EF4-FFF2-40B4-BE49-F238E27FC236}">
                <a16:creationId xmlns:a16="http://schemas.microsoft.com/office/drawing/2014/main" id="{089BD3FD-F502-9549-BF10-6003797D86A6}"/>
              </a:ext>
            </a:extLst>
          </p:cNvPr>
          <p:cNvPicPr>
            <a:picLocks noChangeAspect="1"/>
          </p:cNvPicPr>
          <p:nvPr/>
        </p:nvPicPr>
        <p:blipFill>
          <a:blip r:embed="rId7"/>
          <a:stretch>
            <a:fillRect/>
          </a:stretch>
        </p:blipFill>
        <p:spPr>
          <a:xfrm>
            <a:off x="7674525" y="2840406"/>
            <a:ext cx="544797" cy="248858"/>
          </a:xfrm>
          <a:prstGeom prst="rect">
            <a:avLst/>
          </a:prstGeom>
        </p:spPr>
      </p:pic>
      <p:pic>
        <p:nvPicPr>
          <p:cNvPr id="16" name="Picture 15">
            <a:extLst>
              <a:ext uri="{FF2B5EF4-FFF2-40B4-BE49-F238E27FC236}">
                <a16:creationId xmlns:a16="http://schemas.microsoft.com/office/drawing/2014/main" id="{AC4B3938-0782-EF4A-8A90-81F862A295B3}"/>
              </a:ext>
            </a:extLst>
          </p:cNvPr>
          <p:cNvPicPr>
            <a:picLocks noChangeAspect="1"/>
          </p:cNvPicPr>
          <p:nvPr/>
        </p:nvPicPr>
        <p:blipFill>
          <a:blip r:embed="rId8"/>
          <a:stretch>
            <a:fillRect/>
          </a:stretch>
        </p:blipFill>
        <p:spPr>
          <a:xfrm>
            <a:off x="4254403" y="1887797"/>
            <a:ext cx="914096" cy="170982"/>
          </a:xfrm>
          <a:prstGeom prst="rect">
            <a:avLst/>
          </a:prstGeom>
        </p:spPr>
      </p:pic>
      <p:grpSp>
        <p:nvGrpSpPr>
          <p:cNvPr id="19" name="Group 18">
            <a:extLst>
              <a:ext uri="{FF2B5EF4-FFF2-40B4-BE49-F238E27FC236}">
                <a16:creationId xmlns:a16="http://schemas.microsoft.com/office/drawing/2014/main" id="{625E3184-9D40-C147-90FC-B7E1C6857AF1}"/>
              </a:ext>
            </a:extLst>
          </p:cNvPr>
          <p:cNvGrpSpPr/>
          <p:nvPr/>
        </p:nvGrpSpPr>
        <p:grpSpPr>
          <a:xfrm>
            <a:off x="3931393" y="2840406"/>
            <a:ext cx="1444791" cy="307777"/>
            <a:chOff x="4169126" y="2907991"/>
            <a:chExt cx="1444791" cy="307777"/>
          </a:xfrm>
        </p:grpSpPr>
        <p:pic>
          <p:nvPicPr>
            <p:cNvPr id="11" name="Picture 10">
              <a:extLst>
                <a:ext uri="{FF2B5EF4-FFF2-40B4-BE49-F238E27FC236}">
                  <a16:creationId xmlns:a16="http://schemas.microsoft.com/office/drawing/2014/main" id="{111FEF54-81D0-5044-83B6-13D515AB5FC2}"/>
                </a:ext>
              </a:extLst>
            </p:cNvPr>
            <p:cNvPicPr>
              <a:picLocks noChangeAspect="1"/>
            </p:cNvPicPr>
            <p:nvPr/>
          </p:nvPicPr>
          <p:blipFill>
            <a:blip r:embed="rId9"/>
            <a:srcRect/>
            <a:stretch/>
          </p:blipFill>
          <p:spPr>
            <a:xfrm>
              <a:off x="4169126" y="2940674"/>
              <a:ext cx="663529" cy="227320"/>
            </a:xfrm>
            <a:prstGeom prst="rect">
              <a:avLst/>
            </a:prstGeom>
          </p:spPr>
        </p:pic>
        <p:sp>
          <p:nvSpPr>
            <p:cNvPr id="18" name="TextBox 17">
              <a:extLst>
                <a:ext uri="{FF2B5EF4-FFF2-40B4-BE49-F238E27FC236}">
                  <a16:creationId xmlns:a16="http://schemas.microsoft.com/office/drawing/2014/main" id="{0ABE1753-8B04-1D4B-B0FD-686D572AA71D}"/>
                </a:ext>
              </a:extLst>
            </p:cNvPr>
            <p:cNvSpPr txBox="1"/>
            <p:nvPr/>
          </p:nvSpPr>
          <p:spPr>
            <a:xfrm>
              <a:off x="4813698" y="2907991"/>
              <a:ext cx="800219" cy="307777"/>
            </a:xfrm>
            <a:prstGeom prst="rect">
              <a:avLst/>
            </a:prstGeom>
            <a:noFill/>
          </p:spPr>
          <p:txBody>
            <a:bodyPr wrap="none" rtlCol="0">
              <a:spAutoFit/>
            </a:bodyPr>
            <a:lstStyle/>
            <a:p>
              <a:pPr algn="l"/>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ODE</a:t>
              </a:r>
            </a:p>
          </p:txBody>
        </p:sp>
      </p:grpSp>
      <p:sp>
        <p:nvSpPr>
          <p:cNvPr id="25" name="Rounded Rectangle 24">
            <a:extLst>
              <a:ext uri="{FF2B5EF4-FFF2-40B4-BE49-F238E27FC236}">
                <a16:creationId xmlns:a16="http://schemas.microsoft.com/office/drawing/2014/main" id="{2D975550-0353-4A44-9690-28AA86439AC7}"/>
              </a:ext>
            </a:extLst>
          </p:cNvPr>
          <p:cNvSpPr/>
          <p:nvPr/>
        </p:nvSpPr>
        <p:spPr>
          <a:xfrm>
            <a:off x="7648776" y="2809056"/>
            <a:ext cx="624468" cy="316239"/>
          </a:xfrm>
          <a:prstGeom prst="roundRect">
            <a:avLst/>
          </a:prstGeom>
          <a:solidFill>
            <a:srgbClr val="FF7F00">
              <a:alpha val="10000"/>
            </a:srgbClr>
          </a:solidFill>
          <a:ln w="25400">
            <a:solidFill>
              <a:srgbClr val="FF7F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0"/>
          </p:nvPr>
        </p:nvSpPr>
        <p:spPr>
          <a:xfrm>
            <a:off x="948776" y="3180866"/>
            <a:ext cx="7700963" cy="2082796"/>
          </a:xfrm>
        </p:spPr>
        <p:txBody>
          <a:bodyPr/>
          <a:lstStyle/>
          <a:p>
            <a:pPr>
              <a:buFont typeface="Arial" panose="020B0604020202020204" pitchFamily="34" charset="0"/>
              <a:buChar char="•"/>
            </a:pPr>
            <a:r>
              <a:rPr lang="en-US" dirty="0" smtClean="0"/>
              <a:t>Numerical methods + ODE formulation to accelerate sampling</a:t>
            </a:r>
          </a:p>
          <a:p>
            <a:pPr>
              <a:buFont typeface="Arial" panose="020B0604020202020204" pitchFamily="34" charset="0"/>
              <a:buChar char="•"/>
            </a:pPr>
            <a:r>
              <a:rPr lang="en-US" dirty="0" smtClean="0"/>
              <a:t>DDIM [Song and </a:t>
            </a:r>
            <a:r>
              <a:rPr lang="en-US" dirty="0" err="1" smtClean="0"/>
              <a:t>Ermon</a:t>
            </a:r>
            <a:r>
              <a:rPr lang="en-US" dirty="0" smtClean="0"/>
              <a:t>, 2021]: </a:t>
            </a:r>
          </a:p>
          <a:p>
            <a:pPr lvl="2">
              <a:buFont typeface="Arial" panose="020B0604020202020204" pitchFamily="34" charset="0"/>
              <a:buChar char="•"/>
            </a:pPr>
            <a:r>
              <a:rPr lang="en-US" dirty="0" smtClean="0"/>
              <a:t>Coarsely discretize the time axis, take big steps</a:t>
            </a:r>
          </a:p>
          <a:p>
            <a:pPr lvl="2">
              <a:buFont typeface="Arial" panose="020B0604020202020204" pitchFamily="34" charset="0"/>
              <a:buChar char="•"/>
            </a:pPr>
            <a:r>
              <a:rPr lang="en-US" dirty="0" smtClean="0"/>
              <a:t>Corresponds </a:t>
            </a:r>
            <a:r>
              <a:rPr lang="en-US" dirty="0" smtClean="0"/>
              <a:t>to exponential integrator (semi-linear ODE) [Lu et al, 2022; Zhang and Chen, 2022</a:t>
            </a:r>
            <a:r>
              <a:rPr lang="en-US" dirty="0" smtClean="0"/>
              <a:t>]</a:t>
            </a:r>
          </a:p>
          <a:p>
            <a:pPr lvl="2">
              <a:buFont typeface="Arial" panose="020B0604020202020204" pitchFamily="34" charset="0"/>
              <a:buChar char="•"/>
            </a:pPr>
            <a:r>
              <a:rPr lang="en-US" dirty="0"/>
              <a:t>10x-50x speedups, comparable sample </a:t>
            </a:r>
            <a:r>
              <a:rPr lang="en-US" dirty="0" smtClean="0"/>
              <a:t>quality</a:t>
            </a:r>
            <a:endParaRPr lang="en-US" dirty="0" smtClean="0"/>
          </a:p>
          <a:p>
            <a:endParaRPr lang="en-US" dirty="0"/>
          </a:p>
          <a:p>
            <a:endParaRPr lang="en-US" dirty="0"/>
          </a:p>
        </p:txBody>
      </p:sp>
      <p:grpSp>
        <p:nvGrpSpPr>
          <p:cNvPr id="15" name="Group 14"/>
          <p:cNvGrpSpPr/>
          <p:nvPr/>
        </p:nvGrpSpPr>
        <p:grpSpPr>
          <a:xfrm>
            <a:off x="3094426" y="1029125"/>
            <a:ext cx="3305367" cy="1779931"/>
            <a:chOff x="3094426" y="1029125"/>
            <a:chExt cx="3305367" cy="1779931"/>
          </a:xfrm>
        </p:grpSpPr>
        <p:cxnSp>
          <p:nvCxnSpPr>
            <p:cNvPr id="14" name="Straight Connector 13"/>
            <p:cNvCxnSpPr/>
            <p:nvPr/>
          </p:nvCxnSpPr>
          <p:spPr>
            <a:xfrm flipH="1">
              <a:off x="3094426"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191505" y="105973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302714" y="1029125"/>
              <a:ext cx="6056" cy="174932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393737" y="1047293"/>
              <a:ext cx="6056" cy="174932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8102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C83C-09DB-EC42-A797-D3F87FA8C48A}"/>
              </a:ext>
            </a:extLst>
          </p:cNvPr>
          <p:cNvSpPr>
            <a:spLocks noGrp="1"/>
          </p:cNvSpPr>
          <p:nvPr>
            <p:ph type="title"/>
          </p:nvPr>
        </p:nvSpPr>
        <p:spPr/>
        <p:txBody>
          <a:bodyPr/>
          <a:lstStyle/>
          <a:p>
            <a:r>
              <a:rPr lang="en-US"/>
              <a:t>Control the generation process</a:t>
            </a:r>
          </a:p>
        </p:txBody>
      </p:sp>
      <p:pic>
        <p:nvPicPr>
          <p:cNvPr id="20482" name="Picture 2">
            <a:extLst>
              <a:ext uri="{FF2B5EF4-FFF2-40B4-BE49-F238E27FC236}">
                <a16:creationId xmlns:a16="http://schemas.microsoft.com/office/drawing/2014/main" id="{D1C625A7-1404-4D40-8961-163F19200F9B}"/>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43471" y="998331"/>
            <a:ext cx="2075689" cy="8293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57CB041-C56C-1448-8CF0-226C071B4016}"/>
              </a:ext>
            </a:extLst>
          </p:cNvPr>
          <p:cNvGrpSpPr/>
          <p:nvPr/>
        </p:nvGrpSpPr>
        <p:grpSpPr>
          <a:xfrm>
            <a:off x="2599113" y="1063778"/>
            <a:ext cx="953966" cy="1324786"/>
            <a:chOff x="2777216" y="1172849"/>
            <a:chExt cx="731451" cy="1015776"/>
          </a:xfrm>
        </p:grpSpPr>
        <p:pic>
          <p:nvPicPr>
            <p:cNvPr id="5" name="Picture 4">
              <a:extLst>
                <a:ext uri="{FF2B5EF4-FFF2-40B4-BE49-F238E27FC236}">
                  <a16:creationId xmlns:a16="http://schemas.microsoft.com/office/drawing/2014/main" id="{114D99A4-2831-AD4C-AAA9-2CE1B85E6902}"/>
                </a:ext>
              </a:extLst>
            </p:cNvPr>
            <p:cNvPicPr>
              <a:picLocks noChangeAspect="1"/>
            </p:cNvPicPr>
            <p:nvPr/>
          </p:nvPicPr>
          <p:blipFill>
            <a:blip r:embed="rId4"/>
            <a:stretch>
              <a:fillRect/>
            </a:stretch>
          </p:blipFill>
          <p:spPr>
            <a:xfrm>
              <a:off x="2777216" y="1172849"/>
              <a:ext cx="731451" cy="488024"/>
            </a:xfrm>
            <a:prstGeom prst="rect">
              <a:avLst/>
            </a:prstGeom>
          </p:spPr>
        </p:pic>
        <p:pic>
          <p:nvPicPr>
            <p:cNvPr id="15" name="Picture 14">
              <a:extLst>
                <a:ext uri="{FF2B5EF4-FFF2-40B4-BE49-F238E27FC236}">
                  <a16:creationId xmlns:a16="http://schemas.microsoft.com/office/drawing/2014/main" id="{19D6B209-79AA-D34C-A0E1-99AA581594E3}"/>
                </a:ext>
              </a:extLst>
            </p:cNvPr>
            <p:cNvPicPr>
              <a:picLocks noChangeAspect="1"/>
            </p:cNvPicPr>
            <p:nvPr/>
          </p:nvPicPr>
          <p:blipFill rotWithShape="1">
            <a:blip r:embed="rId5"/>
            <a:srcRect l="-1" r="31741" b="19035"/>
            <a:stretch/>
          </p:blipFill>
          <p:spPr>
            <a:xfrm>
              <a:off x="2777216" y="1700601"/>
              <a:ext cx="731451" cy="488024"/>
            </a:xfrm>
            <a:prstGeom prst="rect">
              <a:avLst/>
            </a:prstGeom>
          </p:spPr>
        </p:pic>
      </p:grpSp>
      <p:pic>
        <p:nvPicPr>
          <p:cNvPr id="33" name="Picture 32">
            <a:extLst>
              <a:ext uri="{FF2B5EF4-FFF2-40B4-BE49-F238E27FC236}">
                <a16:creationId xmlns:a16="http://schemas.microsoft.com/office/drawing/2014/main" id="{9A318A72-C60D-C64C-94D3-01177334250F}"/>
              </a:ext>
            </a:extLst>
          </p:cNvPr>
          <p:cNvPicPr>
            <a:picLocks noChangeAspect="1"/>
          </p:cNvPicPr>
          <p:nvPr/>
        </p:nvPicPr>
        <p:blipFill>
          <a:blip r:embed="rId6"/>
          <a:srcRect/>
          <a:stretch/>
        </p:blipFill>
        <p:spPr>
          <a:xfrm>
            <a:off x="1140206" y="1969548"/>
            <a:ext cx="566813" cy="322647"/>
          </a:xfrm>
          <a:prstGeom prst="rect">
            <a:avLst/>
          </a:prstGeom>
        </p:spPr>
      </p:pic>
      <p:grpSp>
        <p:nvGrpSpPr>
          <p:cNvPr id="35" name="Group 34">
            <a:extLst>
              <a:ext uri="{FF2B5EF4-FFF2-40B4-BE49-F238E27FC236}">
                <a16:creationId xmlns:a16="http://schemas.microsoft.com/office/drawing/2014/main" id="{A6C7FC8B-E257-384B-BD23-3B81E3B9E9B5}"/>
              </a:ext>
            </a:extLst>
          </p:cNvPr>
          <p:cNvGrpSpPr/>
          <p:nvPr/>
        </p:nvGrpSpPr>
        <p:grpSpPr>
          <a:xfrm>
            <a:off x="343207" y="3624209"/>
            <a:ext cx="3206942" cy="1409703"/>
            <a:chOff x="204573" y="3141609"/>
            <a:chExt cx="3206942" cy="1409703"/>
          </a:xfrm>
        </p:grpSpPr>
        <p:pic>
          <p:nvPicPr>
            <p:cNvPr id="20484" name="Picture 4">
              <a:extLst>
                <a:ext uri="{FF2B5EF4-FFF2-40B4-BE49-F238E27FC236}">
                  <a16:creationId xmlns:a16="http://schemas.microsoft.com/office/drawing/2014/main" id="{B5B92B0C-DE59-BC41-B1FE-5A2CAF00FA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73" y="3141609"/>
              <a:ext cx="2075953" cy="8293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C87BEFE-2620-9C4D-957A-5D52EAF09792}"/>
                </a:ext>
              </a:extLst>
            </p:cNvPr>
            <p:cNvGrpSpPr/>
            <p:nvPr/>
          </p:nvGrpSpPr>
          <p:grpSpPr>
            <a:xfrm>
              <a:off x="2454910" y="3255596"/>
              <a:ext cx="956605" cy="1295716"/>
              <a:chOff x="2767590" y="3200945"/>
              <a:chExt cx="731453" cy="990749"/>
            </a:xfrm>
          </p:grpSpPr>
          <p:pic>
            <p:nvPicPr>
              <p:cNvPr id="19" name="Picture 18">
                <a:extLst>
                  <a:ext uri="{FF2B5EF4-FFF2-40B4-BE49-F238E27FC236}">
                    <a16:creationId xmlns:a16="http://schemas.microsoft.com/office/drawing/2014/main" id="{B1F391FD-B8EE-414A-A769-CC6F48608A78}"/>
                  </a:ext>
                </a:extLst>
              </p:cNvPr>
              <p:cNvPicPr>
                <a:picLocks noChangeAspect="1"/>
              </p:cNvPicPr>
              <p:nvPr/>
            </p:nvPicPr>
            <p:blipFill>
              <a:blip r:embed="rId8"/>
              <a:stretch>
                <a:fillRect/>
              </a:stretch>
            </p:blipFill>
            <p:spPr>
              <a:xfrm>
                <a:off x="2767590" y="3704060"/>
                <a:ext cx="731452" cy="487634"/>
              </a:xfrm>
              <a:prstGeom prst="rect">
                <a:avLst/>
              </a:prstGeom>
            </p:spPr>
          </p:pic>
          <p:pic>
            <p:nvPicPr>
              <p:cNvPr id="21" name="Picture 20">
                <a:extLst>
                  <a:ext uri="{FF2B5EF4-FFF2-40B4-BE49-F238E27FC236}">
                    <a16:creationId xmlns:a16="http://schemas.microsoft.com/office/drawing/2014/main" id="{CB17DE39-9D32-144F-B22A-2AB2957FAA3B}"/>
                  </a:ext>
                </a:extLst>
              </p:cNvPr>
              <p:cNvPicPr>
                <a:picLocks noChangeAspect="1"/>
              </p:cNvPicPr>
              <p:nvPr/>
            </p:nvPicPr>
            <p:blipFill rotWithShape="1">
              <a:blip r:embed="rId9"/>
              <a:srcRect l="14863"/>
              <a:stretch/>
            </p:blipFill>
            <p:spPr>
              <a:xfrm>
                <a:off x="2767591" y="3200945"/>
                <a:ext cx="731452" cy="483273"/>
              </a:xfrm>
              <a:prstGeom prst="rect">
                <a:avLst/>
              </a:prstGeom>
            </p:spPr>
          </p:pic>
        </p:grpSp>
        <p:pic>
          <p:nvPicPr>
            <p:cNvPr id="34" name="Picture 33">
              <a:extLst>
                <a:ext uri="{FF2B5EF4-FFF2-40B4-BE49-F238E27FC236}">
                  <a16:creationId xmlns:a16="http://schemas.microsoft.com/office/drawing/2014/main" id="{34B9BB3D-754F-D444-882F-EA0A1F2940F3}"/>
                </a:ext>
              </a:extLst>
            </p:cNvPr>
            <p:cNvPicPr>
              <a:picLocks noChangeAspect="1"/>
            </p:cNvPicPr>
            <p:nvPr/>
          </p:nvPicPr>
          <p:blipFill>
            <a:blip r:embed="rId10"/>
            <a:srcRect/>
            <a:stretch/>
          </p:blipFill>
          <p:spPr>
            <a:xfrm>
              <a:off x="719985" y="4065009"/>
              <a:ext cx="1031747" cy="326279"/>
            </a:xfrm>
            <a:prstGeom prst="rect">
              <a:avLst/>
            </a:prstGeom>
          </p:spPr>
        </p:pic>
      </p:grpSp>
      <p:sp>
        <p:nvSpPr>
          <p:cNvPr id="49" name="TextBox 48">
            <a:extLst>
              <a:ext uri="{FF2B5EF4-FFF2-40B4-BE49-F238E27FC236}">
                <a16:creationId xmlns:a16="http://schemas.microsoft.com/office/drawing/2014/main" id="{46BC79EB-EF68-B648-8F6C-0660C74CF5EB}"/>
              </a:ext>
            </a:extLst>
          </p:cNvPr>
          <p:cNvSpPr txBox="1"/>
          <p:nvPr/>
        </p:nvSpPr>
        <p:spPr>
          <a:xfrm>
            <a:off x="4723801" y="971856"/>
            <a:ext cx="1467133"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a:t>
            </a:r>
            <a:r>
              <a:rPr lang="en-US">
                <a:latin typeface="Arial" panose="020B0604020202020204" pitchFamily="34" charset="0"/>
                <a:cs typeface="Arial" panose="020B0604020202020204" pitchFamily="34" charset="0"/>
              </a:rPr>
              <a:t>:</a:t>
            </a:r>
          </a:p>
        </p:txBody>
      </p:sp>
      <p:pic>
        <p:nvPicPr>
          <p:cNvPr id="54" name="Picture 53">
            <a:extLst>
              <a:ext uri="{FF2B5EF4-FFF2-40B4-BE49-F238E27FC236}">
                <a16:creationId xmlns:a16="http://schemas.microsoft.com/office/drawing/2014/main" id="{59C7DF1D-3099-6B4D-A8B6-D67340740184}"/>
              </a:ext>
            </a:extLst>
          </p:cNvPr>
          <p:cNvPicPr>
            <a:picLocks noChangeAspect="1"/>
          </p:cNvPicPr>
          <p:nvPr/>
        </p:nvPicPr>
        <p:blipFill>
          <a:blip r:embed="rId11"/>
          <a:srcRect/>
          <a:stretch/>
        </p:blipFill>
        <p:spPr>
          <a:xfrm>
            <a:off x="5483313" y="1440419"/>
            <a:ext cx="2542702" cy="608816"/>
          </a:xfrm>
          <a:prstGeom prst="rect">
            <a:avLst/>
          </a:prstGeom>
        </p:spPr>
      </p:pic>
      <p:pic>
        <p:nvPicPr>
          <p:cNvPr id="55" name="Picture 54">
            <a:extLst>
              <a:ext uri="{FF2B5EF4-FFF2-40B4-BE49-F238E27FC236}">
                <a16:creationId xmlns:a16="http://schemas.microsoft.com/office/drawing/2014/main" id="{A4F105BD-3BCD-6B40-88CD-C38268F23B3D}"/>
              </a:ext>
            </a:extLst>
          </p:cNvPr>
          <p:cNvPicPr>
            <a:picLocks noChangeAspect="1"/>
          </p:cNvPicPr>
          <p:nvPr/>
        </p:nvPicPr>
        <p:blipFill>
          <a:blip r:embed="rId12"/>
          <a:srcRect/>
          <a:stretch/>
        </p:blipFill>
        <p:spPr>
          <a:xfrm>
            <a:off x="5028017" y="2937244"/>
            <a:ext cx="3469260" cy="947374"/>
          </a:xfrm>
          <a:prstGeom prst="rect">
            <a:avLst/>
          </a:prstGeom>
        </p:spPr>
      </p:pic>
      <p:sp>
        <p:nvSpPr>
          <p:cNvPr id="56" name="TextBox 55">
            <a:extLst>
              <a:ext uri="{FF2B5EF4-FFF2-40B4-BE49-F238E27FC236}">
                <a16:creationId xmlns:a16="http://schemas.microsoft.com/office/drawing/2014/main" id="{2E8B3377-89E2-1540-8974-F0D8B93CEAE6}"/>
              </a:ext>
            </a:extLst>
          </p:cNvPr>
          <p:cNvSpPr txBox="1"/>
          <p:nvPr/>
        </p:nvSpPr>
        <p:spPr>
          <a:xfrm>
            <a:off x="4715283" y="2388338"/>
            <a:ext cx="3621569"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Bayes’ rule for score functions</a:t>
            </a:r>
            <a:r>
              <a:rPr lang="en-US">
                <a:latin typeface="Arial" panose="020B0604020202020204" pitchFamily="34" charset="0"/>
                <a:cs typeface="Arial" panose="020B0604020202020204" pitchFamily="34" charset="0"/>
              </a:rPr>
              <a:t>:</a:t>
            </a:r>
          </a:p>
        </p:txBody>
      </p:sp>
      <p:pic>
        <p:nvPicPr>
          <p:cNvPr id="57" name="Picture 56">
            <a:extLst>
              <a:ext uri="{FF2B5EF4-FFF2-40B4-BE49-F238E27FC236}">
                <a16:creationId xmlns:a16="http://schemas.microsoft.com/office/drawing/2014/main" id="{51515355-52C6-254F-98E8-FC24692A927F}"/>
              </a:ext>
            </a:extLst>
          </p:cNvPr>
          <p:cNvPicPr>
            <a:picLocks noChangeAspect="1"/>
          </p:cNvPicPr>
          <p:nvPr/>
        </p:nvPicPr>
        <p:blipFill>
          <a:blip r:embed="rId13"/>
          <a:srcRect/>
          <a:stretch/>
        </p:blipFill>
        <p:spPr>
          <a:xfrm>
            <a:off x="5228488" y="4082067"/>
            <a:ext cx="3052349" cy="241834"/>
          </a:xfrm>
          <a:prstGeom prst="rect">
            <a:avLst/>
          </a:prstGeom>
        </p:spPr>
      </p:pic>
      <p:pic>
        <p:nvPicPr>
          <p:cNvPr id="61" name="Graphic 60">
            <a:extLst>
              <a:ext uri="{FF2B5EF4-FFF2-40B4-BE49-F238E27FC236}">
                <a16:creationId xmlns:a16="http://schemas.microsoft.com/office/drawing/2014/main" id="{19DED25E-D805-0249-AB88-C98199BF030A}"/>
              </a:ext>
            </a:extLst>
          </p:cNvPr>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7512991" y="1888191"/>
            <a:ext cx="479007" cy="479007"/>
          </a:xfrm>
          <a:prstGeom prst="rect">
            <a:avLst/>
          </a:prstGeom>
        </p:spPr>
      </p:pic>
      <p:grpSp>
        <p:nvGrpSpPr>
          <p:cNvPr id="62" name="Group 61">
            <a:extLst>
              <a:ext uri="{FF2B5EF4-FFF2-40B4-BE49-F238E27FC236}">
                <a16:creationId xmlns:a16="http://schemas.microsoft.com/office/drawing/2014/main" id="{F9D962F7-0605-3B46-B034-87A36BEB39C7}"/>
              </a:ext>
            </a:extLst>
          </p:cNvPr>
          <p:cNvGrpSpPr/>
          <p:nvPr/>
        </p:nvGrpSpPr>
        <p:grpSpPr>
          <a:xfrm>
            <a:off x="7011628" y="3494757"/>
            <a:ext cx="1539443" cy="523220"/>
            <a:chOff x="7683738" y="3868721"/>
            <a:chExt cx="1539443" cy="523220"/>
          </a:xfrm>
        </p:grpSpPr>
        <p:sp>
          <p:nvSpPr>
            <p:cNvPr id="63" name="TextBox 62">
              <a:extLst>
                <a:ext uri="{FF2B5EF4-FFF2-40B4-BE49-F238E27FC236}">
                  <a16:creationId xmlns:a16="http://schemas.microsoft.com/office/drawing/2014/main" id="{24FAA54D-EBB3-7C46-BA6F-8C02634C00CD}"/>
                </a:ext>
              </a:extLst>
            </p:cNvPr>
            <p:cNvSpPr txBox="1"/>
            <p:nvPr/>
          </p:nvSpPr>
          <p:spPr>
            <a:xfrm>
              <a:off x="8838139" y="3868721"/>
              <a:ext cx="385042" cy="523220"/>
            </a:xfrm>
            <a:prstGeom prst="rect">
              <a:avLst/>
            </a:prstGeom>
            <a:noFill/>
          </p:spPr>
          <p:txBody>
            <a:bodyPr wrap="none" rtlCol="0">
              <a:spAutoFit/>
            </a:bodyPr>
            <a:lstStyle/>
            <a:p>
              <a:pPr algn="l"/>
              <a:r>
                <a:rPr lang="en-US" sz="2800" b="1">
                  <a:solidFill>
                    <a:schemeClr val="accent4"/>
                  </a:solidFill>
                  <a:latin typeface="Arial" panose="020B0604020202020204" pitchFamily="34" charset="0"/>
                  <a:cs typeface="Arial" panose="020B0604020202020204" pitchFamily="34" charset="0"/>
                </a:rPr>
                <a:t>0</a:t>
              </a:r>
            </a:p>
          </p:txBody>
        </p:sp>
        <p:sp>
          <p:nvSpPr>
            <p:cNvPr id="65" name="Rounded Rectangle 64">
              <a:extLst>
                <a:ext uri="{FF2B5EF4-FFF2-40B4-BE49-F238E27FC236}">
                  <a16:creationId xmlns:a16="http://schemas.microsoft.com/office/drawing/2014/main" id="{773621E5-EA59-EC49-A088-78CA0EA55D4D}"/>
                </a:ext>
              </a:extLst>
            </p:cNvPr>
            <p:cNvSpPr/>
            <p:nvPr/>
          </p:nvSpPr>
          <p:spPr>
            <a:xfrm>
              <a:off x="7683738" y="3949236"/>
              <a:ext cx="1154401" cy="362191"/>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0" name="Straight Connector 69">
            <a:extLst>
              <a:ext uri="{FF2B5EF4-FFF2-40B4-BE49-F238E27FC236}">
                <a16:creationId xmlns:a16="http://schemas.microsoft.com/office/drawing/2014/main" id="{D0FB8CD1-A8E9-BE45-8CC9-D19C34C0A71C}"/>
              </a:ext>
            </a:extLst>
          </p:cNvPr>
          <p:cNvCxnSpPr>
            <a:cxnSpLocks/>
          </p:cNvCxnSpPr>
          <p:nvPr/>
        </p:nvCxnSpPr>
        <p:spPr>
          <a:xfrm>
            <a:off x="4405220" y="1063778"/>
            <a:ext cx="0" cy="3909398"/>
          </a:xfrm>
          <a:prstGeom prst="line">
            <a:avLst/>
          </a:prstGeom>
          <a:ln w="254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Rounded Rectangle 73">
            <a:extLst>
              <a:ext uri="{FF2B5EF4-FFF2-40B4-BE49-F238E27FC236}">
                <a16:creationId xmlns:a16="http://schemas.microsoft.com/office/drawing/2014/main" id="{21DDA153-5031-3D43-A9C9-BEECD4421491}"/>
              </a:ext>
            </a:extLst>
          </p:cNvPr>
          <p:cNvSpPr/>
          <p:nvPr/>
        </p:nvSpPr>
        <p:spPr>
          <a:xfrm>
            <a:off x="7070724" y="1766298"/>
            <a:ext cx="563647" cy="327377"/>
          </a:xfrm>
          <a:prstGeom prst="roundRect">
            <a:avLst/>
          </a:prstGeom>
          <a:solidFill>
            <a:schemeClr val="bg2">
              <a:alpha val="10000"/>
            </a:schemeClr>
          </a:solidFill>
          <a:ln w="25400">
            <a:solidFill>
              <a:schemeClr val="bg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0D747B1-069F-0640-B3ED-26DAE4F931F3}"/>
              </a:ext>
            </a:extLst>
          </p:cNvPr>
          <p:cNvGrpSpPr/>
          <p:nvPr/>
        </p:nvGrpSpPr>
        <p:grpSpPr>
          <a:xfrm>
            <a:off x="4874730" y="4017977"/>
            <a:ext cx="1947371" cy="827684"/>
            <a:chOff x="7643651" y="4243166"/>
            <a:chExt cx="1947369" cy="827684"/>
          </a:xfrm>
        </p:grpSpPr>
        <p:sp>
          <p:nvSpPr>
            <p:cNvPr id="52" name="Rectangle 51">
              <a:extLst>
                <a:ext uri="{FF2B5EF4-FFF2-40B4-BE49-F238E27FC236}">
                  <a16:creationId xmlns:a16="http://schemas.microsoft.com/office/drawing/2014/main" id="{F617E063-D1E6-9047-93E1-6955B037797D}"/>
                </a:ext>
              </a:extLst>
            </p:cNvPr>
            <p:cNvSpPr/>
            <p:nvPr/>
          </p:nvSpPr>
          <p:spPr>
            <a:xfrm>
              <a:off x="8192853" y="4243166"/>
              <a:ext cx="1196081" cy="352799"/>
            </a:xfrm>
            <a:prstGeom prst="rect">
              <a:avLst/>
            </a:prstGeom>
            <a:solidFill>
              <a:schemeClr val="accent4">
                <a:alpha val="10000"/>
              </a:schemeClr>
            </a:solidFill>
            <a:ln w="26424">
              <a:solidFill>
                <a:schemeClr val="accent4"/>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53" name="Rectangle 52">
              <a:extLst>
                <a:ext uri="{FF2B5EF4-FFF2-40B4-BE49-F238E27FC236}">
                  <a16:creationId xmlns:a16="http://schemas.microsoft.com/office/drawing/2014/main" id="{198FD976-3FF5-954A-BF6E-3B0CA42C8AA5}"/>
                </a:ext>
              </a:extLst>
            </p:cNvPr>
            <p:cNvSpPr/>
            <p:nvPr/>
          </p:nvSpPr>
          <p:spPr>
            <a:xfrm>
              <a:off x="7643651" y="4763073"/>
              <a:ext cx="1947369" cy="307777"/>
            </a:xfrm>
            <a:prstGeom prst="rect">
              <a:avLst/>
            </a:prstGeom>
            <a:noFill/>
          </p:spPr>
          <p:txBody>
            <a:bodyPr wrap="square" lIns="91440" tIns="45720" rIns="91440" bIns="45720">
              <a:spAutoFit/>
            </a:bodyPr>
            <a:lstStyle/>
            <a:p>
              <a:pPr algn="ctr"/>
              <a:r>
                <a:rPr lang="en-US" sz="1400" b="1">
                  <a:ln/>
                  <a:solidFill>
                    <a:schemeClr val="accent4"/>
                  </a:solidFill>
                  <a:latin typeface="Arial" panose="020B0604020202020204" pitchFamily="34" charset="0"/>
                  <a:cs typeface="Arial" panose="020B0604020202020204" pitchFamily="34" charset="0"/>
                </a:rPr>
                <a:t>Unconditional score</a:t>
              </a:r>
            </a:p>
          </p:txBody>
        </p:sp>
        <p:cxnSp>
          <p:nvCxnSpPr>
            <p:cNvPr id="58" name="Straight Arrow Connector 57">
              <a:extLst>
                <a:ext uri="{FF2B5EF4-FFF2-40B4-BE49-F238E27FC236}">
                  <a16:creationId xmlns:a16="http://schemas.microsoft.com/office/drawing/2014/main" id="{C9A17AD1-D408-1144-868F-301A4296D902}"/>
                </a:ext>
              </a:extLst>
            </p:cNvPr>
            <p:cNvCxnSpPr>
              <a:cxnSpLocks/>
              <a:stCxn id="53" idx="0"/>
              <a:endCxn id="52" idx="2"/>
            </p:cNvCxnSpPr>
            <p:nvPr/>
          </p:nvCxnSpPr>
          <p:spPr>
            <a:xfrm flipV="1">
              <a:off x="8617336" y="4595965"/>
              <a:ext cx="173558" cy="167108"/>
            </a:xfrm>
            <a:prstGeom prst="straightConnector1">
              <a:avLst/>
            </a:prstGeom>
            <a:ln cap="rnd">
              <a:solidFill>
                <a:schemeClr val="accent4"/>
              </a:solidFill>
              <a:headEnd type="arrow"/>
              <a:tailEnd type="none"/>
            </a:ln>
          </p:spPr>
          <p:style>
            <a:lnRef idx="2">
              <a:schemeClr val="accent4"/>
            </a:lnRef>
            <a:fillRef idx="0">
              <a:schemeClr val="accent4"/>
            </a:fillRef>
            <a:effectRef idx="1">
              <a:schemeClr val="accent4"/>
            </a:effectRef>
            <a:fontRef idx="minor">
              <a:schemeClr val="tx1"/>
            </a:fontRef>
          </p:style>
        </p:cxnSp>
      </p:grpSp>
      <p:pic>
        <p:nvPicPr>
          <p:cNvPr id="59" name="Picture 58">
            <a:extLst>
              <a:ext uri="{FF2B5EF4-FFF2-40B4-BE49-F238E27FC236}">
                <a16:creationId xmlns:a16="http://schemas.microsoft.com/office/drawing/2014/main" id="{8ACD51BA-1E87-6048-8EDD-4F4251A552D0}"/>
              </a:ext>
            </a:extLst>
          </p:cNvPr>
          <p:cNvPicPr>
            <a:picLocks noChangeAspect="1"/>
          </p:cNvPicPr>
          <p:nvPr/>
        </p:nvPicPr>
        <p:blipFill>
          <a:blip r:embed="rId16"/>
          <a:srcRect/>
          <a:stretch/>
        </p:blipFill>
        <p:spPr>
          <a:xfrm>
            <a:off x="5511181" y="4791693"/>
            <a:ext cx="679753" cy="216818"/>
          </a:xfrm>
          <a:prstGeom prst="rect">
            <a:avLst/>
          </a:prstGeom>
        </p:spPr>
      </p:pic>
      <p:grpSp>
        <p:nvGrpSpPr>
          <p:cNvPr id="20" name="Group 19">
            <a:extLst>
              <a:ext uri="{FF2B5EF4-FFF2-40B4-BE49-F238E27FC236}">
                <a16:creationId xmlns:a16="http://schemas.microsoft.com/office/drawing/2014/main" id="{8A539F9F-6CCB-9E4C-8D3C-FB75265616BC}"/>
              </a:ext>
            </a:extLst>
          </p:cNvPr>
          <p:cNvGrpSpPr/>
          <p:nvPr/>
        </p:nvGrpSpPr>
        <p:grpSpPr>
          <a:xfrm>
            <a:off x="7020760" y="4017977"/>
            <a:ext cx="1548649" cy="881417"/>
            <a:chOff x="7533063" y="4100781"/>
            <a:chExt cx="1548649" cy="881417"/>
          </a:xfrm>
        </p:grpSpPr>
        <p:sp>
          <p:nvSpPr>
            <p:cNvPr id="60" name="Rectangle 59">
              <a:extLst>
                <a:ext uri="{FF2B5EF4-FFF2-40B4-BE49-F238E27FC236}">
                  <a16:creationId xmlns:a16="http://schemas.microsoft.com/office/drawing/2014/main" id="{A32FAEFB-7E13-8745-B373-829A12CA2D7F}"/>
                </a:ext>
              </a:extLst>
            </p:cNvPr>
            <p:cNvSpPr/>
            <p:nvPr/>
          </p:nvSpPr>
          <p:spPr>
            <a:xfrm>
              <a:off x="7533063" y="4674421"/>
              <a:ext cx="1548649"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Forward model </a:t>
              </a:r>
            </a:p>
          </p:txBody>
        </p:sp>
        <p:sp>
          <p:nvSpPr>
            <p:cNvPr id="67" name="Rectangle 66">
              <a:extLst>
                <a:ext uri="{FF2B5EF4-FFF2-40B4-BE49-F238E27FC236}">
                  <a16:creationId xmlns:a16="http://schemas.microsoft.com/office/drawing/2014/main" id="{6A09EF0A-1713-974F-9603-33198E673144}"/>
                </a:ext>
              </a:extLst>
            </p:cNvPr>
            <p:cNvSpPr/>
            <p:nvPr/>
          </p:nvSpPr>
          <p:spPr>
            <a:xfrm>
              <a:off x="7694754" y="4100781"/>
              <a:ext cx="1154401" cy="352799"/>
            </a:xfrm>
            <a:prstGeom prst="rect">
              <a:avLst/>
            </a:prstGeom>
            <a:solidFill>
              <a:srgbClr val="FF7F00">
                <a:alpha val="10000"/>
              </a:srgbClr>
            </a:solidFill>
            <a:ln w="26424">
              <a:solidFill>
                <a:srgbClr val="FF7F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cxnSp>
          <p:nvCxnSpPr>
            <p:cNvPr id="68" name="Straight Arrow Connector 67">
              <a:extLst>
                <a:ext uri="{FF2B5EF4-FFF2-40B4-BE49-F238E27FC236}">
                  <a16:creationId xmlns:a16="http://schemas.microsoft.com/office/drawing/2014/main" id="{3D96E455-E54B-9E4B-AFA7-FD8A2D703DAA}"/>
                </a:ext>
              </a:extLst>
            </p:cNvPr>
            <p:cNvCxnSpPr>
              <a:cxnSpLocks/>
              <a:stCxn id="60" idx="0"/>
              <a:endCxn id="67" idx="2"/>
            </p:cNvCxnSpPr>
            <p:nvPr/>
          </p:nvCxnSpPr>
          <p:spPr>
            <a:xfrm flipH="1" flipV="1">
              <a:off x="8271955" y="4453580"/>
              <a:ext cx="35433" cy="220841"/>
            </a:xfrm>
            <a:prstGeom prst="straightConnector1">
              <a:avLst/>
            </a:prstGeom>
            <a:ln cap="rnd">
              <a:solidFill>
                <a:srgbClr val="FF7F00"/>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71" name="Group 70">
            <a:extLst>
              <a:ext uri="{FF2B5EF4-FFF2-40B4-BE49-F238E27FC236}">
                <a16:creationId xmlns:a16="http://schemas.microsoft.com/office/drawing/2014/main" id="{6A765FBA-6E39-2449-8F4A-01BF97B6BC5C}"/>
              </a:ext>
            </a:extLst>
          </p:cNvPr>
          <p:cNvGrpSpPr/>
          <p:nvPr/>
        </p:nvGrpSpPr>
        <p:grpSpPr>
          <a:xfrm>
            <a:off x="4633973" y="4423132"/>
            <a:ext cx="4376255" cy="679753"/>
            <a:chOff x="1532941" y="4940905"/>
            <a:chExt cx="4376255" cy="679753"/>
          </a:xfrm>
        </p:grpSpPr>
        <p:sp>
          <p:nvSpPr>
            <p:cNvPr id="72" name="TextBox 71">
              <a:extLst>
                <a:ext uri="{FF2B5EF4-FFF2-40B4-BE49-F238E27FC236}">
                  <a16:creationId xmlns:a16="http://schemas.microsoft.com/office/drawing/2014/main" id="{B6B6C40D-C0F2-D546-9734-969120E837D9}"/>
                </a:ext>
              </a:extLst>
            </p:cNvPr>
            <p:cNvSpPr txBox="1"/>
            <p:nvPr/>
          </p:nvSpPr>
          <p:spPr>
            <a:xfrm>
              <a:off x="2272261" y="4973672"/>
              <a:ext cx="3636935" cy="646986"/>
            </a:xfrm>
            <a:prstGeom prst="roundRect">
              <a:avLst/>
            </a:prstGeom>
            <a:solidFill>
              <a:schemeClr val="accent4"/>
            </a:solidFill>
            <a:effectLst/>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Plug in different forward models for the same score model</a:t>
              </a:r>
            </a:p>
          </p:txBody>
        </p:sp>
        <p:pic>
          <p:nvPicPr>
            <p:cNvPr id="73" name="Graphic 72" descr="Badge Tick1 with solid fill">
              <a:extLst>
                <a:ext uri="{FF2B5EF4-FFF2-40B4-BE49-F238E27FC236}">
                  <a16:creationId xmlns:a16="http://schemas.microsoft.com/office/drawing/2014/main" id="{560D4207-7A5F-FE4C-9F3B-F84A72D80AF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532941" y="4940905"/>
              <a:ext cx="679753" cy="679753"/>
            </a:xfrm>
            <a:prstGeom prst="rect">
              <a:avLst/>
            </a:prstGeom>
          </p:spPr>
        </p:pic>
      </p:grpSp>
      <p:cxnSp>
        <p:nvCxnSpPr>
          <p:cNvPr id="46" name="Straight Arrow Connector 45">
            <a:extLst>
              <a:ext uri="{FF2B5EF4-FFF2-40B4-BE49-F238E27FC236}">
                <a16:creationId xmlns:a16="http://schemas.microsoft.com/office/drawing/2014/main" id="{D8744BEB-7285-5440-B6B3-81D0FB47B13D}"/>
              </a:ext>
            </a:extLst>
          </p:cNvPr>
          <p:cNvCxnSpPr>
            <a:cxnSpLocks/>
            <a:endCxn id="43" idx="0"/>
          </p:cNvCxnSpPr>
          <p:nvPr/>
        </p:nvCxnSpPr>
        <p:spPr>
          <a:xfrm>
            <a:off x="2179197" y="2431909"/>
            <a:ext cx="0" cy="199008"/>
          </a:xfrm>
          <a:prstGeom prst="straightConnector1">
            <a:avLst/>
          </a:prstGeom>
          <a:ln w="31750" cap="rnd">
            <a:solidFill>
              <a:schemeClr val="accent6"/>
            </a:solidFill>
            <a:tailEnd type="non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2D0B60B-23D0-5846-8C0A-4F5174E3517F}"/>
              </a:ext>
            </a:extLst>
          </p:cNvPr>
          <p:cNvCxnSpPr>
            <a:cxnSpLocks/>
            <a:stCxn id="43" idx="2"/>
          </p:cNvCxnSpPr>
          <p:nvPr/>
        </p:nvCxnSpPr>
        <p:spPr>
          <a:xfrm flipH="1">
            <a:off x="2179196" y="3511550"/>
            <a:ext cx="1" cy="215479"/>
          </a:xfrm>
          <a:prstGeom prst="straightConnector1">
            <a:avLst/>
          </a:prstGeom>
          <a:ln w="31750" cap="rnd">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14A6B75C-1E59-844A-958C-CA275D96A3CB}"/>
              </a:ext>
            </a:extLst>
          </p:cNvPr>
          <p:cNvGrpSpPr/>
          <p:nvPr/>
        </p:nvGrpSpPr>
        <p:grpSpPr>
          <a:xfrm>
            <a:off x="387593" y="2630917"/>
            <a:ext cx="3422420" cy="880633"/>
            <a:chOff x="244713" y="2630917"/>
            <a:chExt cx="3422420" cy="880633"/>
          </a:xfrm>
        </p:grpSpPr>
        <p:grpSp>
          <p:nvGrpSpPr>
            <p:cNvPr id="44" name="Group 43">
              <a:extLst>
                <a:ext uri="{FF2B5EF4-FFF2-40B4-BE49-F238E27FC236}">
                  <a16:creationId xmlns:a16="http://schemas.microsoft.com/office/drawing/2014/main" id="{A58C20C7-F84E-6B4C-B0ED-21274C30679C}"/>
                </a:ext>
              </a:extLst>
            </p:cNvPr>
            <p:cNvGrpSpPr/>
            <p:nvPr/>
          </p:nvGrpSpPr>
          <p:grpSpPr>
            <a:xfrm>
              <a:off x="405500" y="2630917"/>
              <a:ext cx="3261633" cy="880633"/>
              <a:chOff x="695016" y="2586417"/>
              <a:chExt cx="3261633" cy="880633"/>
            </a:xfrm>
          </p:grpSpPr>
          <p:grpSp>
            <p:nvGrpSpPr>
              <p:cNvPr id="40" name="Group 39">
                <a:extLst>
                  <a:ext uri="{FF2B5EF4-FFF2-40B4-BE49-F238E27FC236}">
                    <a16:creationId xmlns:a16="http://schemas.microsoft.com/office/drawing/2014/main" id="{422CD61A-CA24-3E4E-A139-DE1370827D81}"/>
                  </a:ext>
                </a:extLst>
              </p:cNvPr>
              <p:cNvGrpSpPr/>
              <p:nvPr/>
            </p:nvGrpSpPr>
            <p:grpSpPr>
              <a:xfrm>
                <a:off x="2705701" y="3039812"/>
                <a:ext cx="1084886" cy="369332"/>
                <a:chOff x="1967710" y="3045226"/>
                <a:chExt cx="1084886" cy="369332"/>
              </a:xfrm>
            </p:grpSpPr>
            <p:pic>
              <p:nvPicPr>
                <p:cNvPr id="36" name="Picture 35">
                  <a:extLst>
                    <a:ext uri="{FF2B5EF4-FFF2-40B4-BE49-F238E27FC236}">
                      <a16:creationId xmlns:a16="http://schemas.microsoft.com/office/drawing/2014/main" id="{181D7DD0-3710-F14D-8B20-EFB909BB23E7}"/>
                    </a:ext>
                  </a:extLst>
                </p:cNvPr>
                <p:cNvPicPr>
                  <a:picLocks noChangeAspect="1"/>
                </p:cNvPicPr>
                <p:nvPr/>
              </p:nvPicPr>
              <p:blipFill>
                <a:blip r:embed="rId19"/>
                <a:srcRect/>
                <a:stretch/>
              </p:blipFill>
              <p:spPr>
                <a:xfrm>
                  <a:off x="1967710" y="3161410"/>
                  <a:ext cx="167898" cy="191884"/>
                </a:xfrm>
                <a:prstGeom prst="rect">
                  <a:avLst/>
                </a:prstGeom>
              </p:spPr>
            </p:pic>
            <p:sp>
              <p:nvSpPr>
                <p:cNvPr id="39" name="TextBox 38">
                  <a:extLst>
                    <a:ext uri="{FF2B5EF4-FFF2-40B4-BE49-F238E27FC236}">
                      <a16:creationId xmlns:a16="http://schemas.microsoft.com/office/drawing/2014/main" id="{C48FA2DD-6883-C647-8735-BABC50F98A16}"/>
                    </a:ext>
                  </a:extLst>
                </p:cNvPr>
                <p:cNvSpPr txBox="1"/>
                <p:nvPr/>
              </p:nvSpPr>
              <p:spPr>
                <a:xfrm>
                  <a:off x="2125739" y="3045226"/>
                  <a:ext cx="926857" cy="369332"/>
                </a:xfrm>
                <a:prstGeom prst="rect">
                  <a:avLst/>
                </a:prstGeom>
                <a:noFill/>
              </p:spPr>
              <p:txBody>
                <a:bodyPr wrap="none" rtlCol="0">
                  <a:spAutoFit/>
                </a:bodyPr>
                <a:lstStyle/>
                <a:p>
                  <a:pPr algn="l"/>
                  <a:r>
                    <a:rPr lang="en-US">
                      <a:latin typeface="Arial" panose="020B0604020202020204" pitchFamily="34" charset="0"/>
                      <a:cs typeface="Arial" panose="020B0604020202020204" pitchFamily="34" charset="0"/>
                    </a:rPr>
                    <a:t>= “dog”</a:t>
                  </a:r>
                </a:p>
              </p:txBody>
            </p:sp>
          </p:grpSp>
          <p:pic>
            <p:nvPicPr>
              <p:cNvPr id="37" name="Picture 36">
                <a:extLst>
                  <a:ext uri="{FF2B5EF4-FFF2-40B4-BE49-F238E27FC236}">
                    <a16:creationId xmlns:a16="http://schemas.microsoft.com/office/drawing/2014/main" id="{9AF91082-16B0-CD44-870B-46DECFCCE713}"/>
                  </a:ext>
                </a:extLst>
              </p:cNvPr>
              <p:cNvPicPr>
                <a:picLocks noChangeAspect="1"/>
              </p:cNvPicPr>
              <p:nvPr/>
            </p:nvPicPr>
            <p:blipFill>
              <a:blip r:embed="rId20"/>
              <a:srcRect/>
              <a:stretch/>
            </p:blipFill>
            <p:spPr>
              <a:xfrm>
                <a:off x="2698584" y="2737769"/>
                <a:ext cx="914484" cy="289195"/>
              </a:xfrm>
              <a:prstGeom prst="rect">
                <a:avLst/>
              </a:prstGeom>
            </p:spPr>
          </p:pic>
          <p:sp>
            <p:nvSpPr>
              <p:cNvPr id="43" name="Rectangle 42">
                <a:extLst>
                  <a:ext uri="{FF2B5EF4-FFF2-40B4-BE49-F238E27FC236}">
                    <a16:creationId xmlns:a16="http://schemas.microsoft.com/office/drawing/2014/main" id="{63CA5F32-4BD2-924E-B369-F9C1C4590DB5}"/>
                  </a:ext>
                </a:extLst>
              </p:cNvPr>
              <p:cNvSpPr/>
              <p:nvPr/>
            </p:nvSpPr>
            <p:spPr>
              <a:xfrm>
                <a:off x="695016" y="2586417"/>
                <a:ext cx="3261633" cy="880633"/>
              </a:xfrm>
              <a:prstGeom prst="rect">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7A1C3A6D-0D59-534E-9E71-4701A244131C}"/>
                </a:ext>
              </a:extLst>
            </p:cNvPr>
            <p:cNvSpPr/>
            <p:nvPr/>
          </p:nvSpPr>
          <p:spPr>
            <a:xfrm>
              <a:off x="469433" y="2748889"/>
              <a:ext cx="1548649"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Forward model </a:t>
              </a:r>
            </a:p>
          </p:txBody>
        </p:sp>
        <p:sp>
          <p:nvSpPr>
            <p:cNvPr id="64" name="Rectangle 63">
              <a:extLst>
                <a:ext uri="{FF2B5EF4-FFF2-40B4-BE49-F238E27FC236}">
                  <a16:creationId xmlns:a16="http://schemas.microsoft.com/office/drawing/2014/main" id="{D87BA609-A498-8C42-A107-D4F0B00D2FDA}"/>
                </a:ext>
              </a:extLst>
            </p:cNvPr>
            <p:cNvSpPr/>
            <p:nvPr/>
          </p:nvSpPr>
          <p:spPr>
            <a:xfrm>
              <a:off x="244713" y="3112128"/>
              <a:ext cx="1973801" cy="307777"/>
            </a:xfrm>
            <a:prstGeom prst="rect">
              <a:avLst/>
            </a:prstGeom>
            <a:noFill/>
          </p:spPr>
          <p:txBody>
            <a:bodyPr wrap="square" lIns="91440" tIns="45720" rIns="91440" bIns="45720">
              <a:spAutoFit/>
            </a:bodyPr>
            <a:lstStyle/>
            <a:p>
              <a:pPr algn="ctr"/>
              <a:r>
                <a:rPr lang="en-US" sz="1400" b="1">
                  <a:ln/>
                  <a:solidFill>
                    <a:srgbClr val="FF7F00"/>
                  </a:solidFill>
                  <a:latin typeface="Arial" panose="020B0604020202020204" pitchFamily="34" charset="0"/>
                  <a:cs typeface="Arial" panose="020B0604020202020204" pitchFamily="34" charset="0"/>
                </a:rPr>
                <a:t>Control signal</a:t>
              </a:r>
            </a:p>
          </p:txBody>
        </p:sp>
      </p:grpSp>
      <p:grpSp>
        <p:nvGrpSpPr>
          <p:cNvPr id="66" name="Group 65">
            <a:extLst>
              <a:ext uri="{FF2B5EF4-FFF2-40B4-BE49-F238E27FC236}">
                <a16:creationId xmlns:a16="http://schemas.microsoft.com/office/drawing/2014/main" id="{7409B57E-EF75-7D46-A552-46E74B8AB936}"/>
              </a:ext>
            </a:extLst>
          </p:cNvPr>
          <p:cNvGrpSpPr/>
          <p:nvPr/>
        </p:nvGrpSpPr>
        <p:grpSpPr>
          <a:xfrm>
            <a:off x="419532" y="4512033"/>
            <a:ext cx="1947371" cy="669632"/>
            <a:chOff x="7842432" y="4243166"/>
            <a:chExt cx="1947369" cy="669632"/>
          </a:xfrm>
        </p:grpSpPr>
        <p:sp>
          <p:nvSpPr>
            <p:cNvPr id="75" name="Rectangle 74">
              <a:extLst>
                <a:ext uri="{FF2B5EF4-FFF2-40B4-BE49-F238E27FC236}">
                  <a16:creationId xmlns:a16="http://schemas.microsoft.com/office/drawing/2014/main" id="{67FAD04A-470B-8745-9612-C4C3C1B555B9}"/>
                </a:ext>
              </a:extLst>
            </p:cNvPr>
            <p:cNvSpPr/>
            <p:nvPr/>
          </p:nvSpPr>
          <p:spPr>
            <a:xfrm>
              <a:off x="8200744" y="4243166"/>
              <a:ext cx="1225549" cy="387361"/>
            </a:xfrm>
            <a:prstGeom prst="rect">
              <a:avLst/>
            </a:prstGeom>
            <a:solidFill>
              <a:schemeClr val="accent4">
                <a:alpha val="10000"/>
              </a:schemeClr>
            </a:solidFill>
            <a:ln w="26424">
              <a:solidFill>
                <a:schemeClr val="accent4"/>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76" name="Rectangle 75">
              <a:extLst>
                <a:ext uri="{FF2B5EF4-FFF2-40B4-BE49-F238E27FC236}">
                  <a16:creationId xmlns:a16="http://schemas.microsoft.com/office/drawing/2014/main" id="{7C447C67-A822-CB4F-A8D1-5266D018AAB5}"/>
                </a:ext>
              </a:extLst>
            </p:cNvPr>
            <p:cNvSpPr/>
            <p:nvPr/>
          </p:nvSpPr>
          <p:spPr>
            <a:xfrm>
              <a:off x="7842432" y="4605021"/>
              <a:ext cx="1947369" cy="307777"/>
            </a:xfrm>
            <a:prstGeom prst="rect">
              <a:avLst/>
            </a:prstGeom>
            <a:noFill/>
          </p:spPr>
          <p:txBody>
            <a:bodyPr wrap="square" lIns="91440" tIns="45720" rIns="91440" bIns="45720">
              <a:spAutoFit/>
            </a:bodyPr>
            <a:lstStyle/>
            <a:p>
              <a:pPr algn="ctr"/>
              <a:r>
                <a:rPr lang="en-US" sz="1400" b="1">
                  <a:ln/>
                  <a:solidFill>
                    <a:schemeClr val="accent4"/>
                  </a:solidFill>
                  <a:latin typeface="Arial" panose="020B0604020202020204" pitchFamily="34" charset="0"/>
                  <a:cs typeface="Arial" panose="020B0604020202020204" pitchFamily="34" charset="0"/>
                </a:rPr>
                <a:t>Inverse distribution</a:t>
              </a:r>
            </a:p>
          </p:txBody>
        </p:sp>
      </p:grpSp>
      <p:pic>
        <p:nvPicPr>
          <p:cNvPr id="78" name="Graphic 77">
            <a:extLst>
              <a:ext uri="{FF2B5EF4-FFF2-40B4-BE49-F238E27FC236}">
                <a16:creationId xmlns:a16="http://schemas.microsoft.com/office/drawing/2014/main" id="{4BDC05F8-0007-3840-B076-ABA7F50A4691}"/>
              </a:ext>
            </a:extLst>
          </p:cNvPr>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6319857" y="1067001"/>
            <a:ext cx="479007" cy="479007"/>
          </a:xfrm>
          <a:prstGeom prst="rect">
            <a:avLst/>
          </a:prstGeom>
        </p:spPr>
      </p:pic>
      <p:sp>
        <p:nvSpPr>
          <p:cNvPr id="79" name="Rounded Rectangle 78">
            <a:extLst>
              <a:ext uri="{FF2B5EF4-FFF2-40B4-BE49-F238E27FC236}">
                <a16:creationId xmlns:a16="http://schemas.microsoft.com/office/drawing/2014/main" id="{433A29A9-0EB8-9143-B391-0FBDCC2D994E}"/>
              </a:ext>
            </a:extLst>
          </p:cNvPr>
          <p:cNvSpPr/>
          <p:nvPr/>
        </p:nvSpPr>
        <p:spPr>
          <a:xfrm>
            <a:off x="6623109" y="1387181"/>
            <a:ext cx="527734"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82547C94-2DD9-AE45-82BC-63797B99F520}"/>
              </a:ext>
            </a:extLst>
          </p:cNvPr>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7842946" y="1052026"/>
            <a:ext cx="479007" cy="479007"/>
          </a:xfrm>
          <a:prstGeom prst="rect">
            <a:avLst/>
          </a:prstGeom>
        </p:spPr>
      </p:pic>
      <p:sp>
        <p:nvSpPr>
          <p:cNvPr id="82" name="Rounded Rectangle 81">
            <a:extLst>
              <a:ext uri="{FF2B5EF4-FFF2-40B4-BE49-F238E27FC236}">
                <a16:creationId xmlns:a16="http://schemas.microsoft.com/office/drawing/2014/main" id="{003A6226-AEB7-794F-A3D0-D00A484324D1}"/>
              </a:ext>
            </a:extLst>
          </p:cNvPr>
          <p:cNvSpPr/>
          <p:nvPr/>
        </p:nvSpPr>
        <p:spPr>
          <a:xfrm>
            <a:off x="7172935" y="1393544"/>
            <a:ext cx="853079" cy="327377"/>
          </a:xfrm>
          <a:prstGeom prst="roundRect">
            <a:avLst/>
          </a:prstGeom>
          <a:solidFill>
            <a:schemeClr val="accent4">
              <a:alpha val="10000"/>
            </a:schemeClr>
          </a:solidFill>
          <a:ln w="254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236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9" presetClass="emph" presetSubtype="0" nodeType="withEffect">
                                  <p:stCondLst>
                                    <p:cond delay="0"/>
                                  </p:stCondLst>
                                  <p:childTnLst>
                                    <p:set>
                                      <p:cBhvr>
                                        <p:cTn id="38" dur="indefinite"/>
                                        <p:tgtEl>
                                          <p:spTgt spid="20482"/>
                                        </p:tgtEl>
                                        <p:attrNameLst>
                                          <p:attrName>style.opacity</p:attrName>
                                        </p:attrNameLst>
                                      </p:cBhvr>
                                      <p:to>
                                        <p:strVal val="0.25"/>
                                      </p:to>
                                    </p:set>
                                    <p:animEffect filter="image" prLst="opacity: 0.25">
                                      <p:cBhvr rctx="IE">
                                        <p:cTn id="39" dur="indefinite"/>
                                        <p:tgtEl>
                                          <p:spTgt spid="20482"/>
                                        </p:tgtEl>
                                      </p:cBhvr>
                                    </p:animEffect>
                                  </p:childTnLst>
                                </p:cTn>
                              </p:par>
                              <p:par>
                                <p:cTn id="40" presetID="9" presetClass="emph" presetSubtype="0" nodeType="withEffect">
                                  <p:stCondLst>
                                    <p:cond delay="0"/>
                                  </p:stCondLst>
                                  <p:childTnLst>
                                    <p:set>
                                      <p:cBhvr>
                                        <p:cTn id="41" dur="indefinite"/>
                                        <p:tgtEl>
                                          <p:spTgt spid="24"/>
                                        </p:tgtEl>
                                        <p:attrNameLst>
                                          <p:attrName>style.opacity</p:attrName>
                                        </p:attrNameLst>
                                      </p:cBhvr>
                                      <p:to>
                                        <p:strVal val="0.25"/>
                                      </p:to>
                                    </p:set>
                                    <p:animEffect filter="image" prLst="opacity: 0.25">
                                      <p:cBhvr rctx="IE">
                                        <p:cTn id="42" dur="indefinite"/>
                                        <p:tgtEl>
                                          <p:spTgt spid="24"/>
                                        </p:tgtEl>
                                      </p:cBhvr>
                                    </p:animEffect>
                                  </p:childTnLst>
                                </p:cTn>
                              </p:par>
                              <p:par>
                                <p:cTn id="43" presetID="9" presetClass="emph" presetSubtype="0" nodeType="withEffect">
                                  <p:stCondLst>
                                    <p:cond delay="0"/>
                                  </p:stCondLst>
                                  <p:childTnLst>
                                    <p:set>
                                      <p:cBhvr>
                                        <p:cTn id="44" dur="indefinite"/>
                                        <p:tgtEl>
                                          <p:spTgt spid="33"/>
                                        </p:tgtEl>
                                        <p:attrNameLst>
                                          <p:attrName>style.opacity</p:attrName>
                                        </p:attrNameLst>
                                      </p:cBhvr>
                                      <p:to>
                                        <p:strVal val="0.25"/>
                                      </p:to>
                                    </p:set>
                                    <p:animEffect filter="image" prLst="opacity: 0.25">
                                      <p:cBhvr rctx="IE">
                                        <p:cTn id="45" dur="indefinite"/>
                                        <p:tgtEl>
                                          <p:spTgt spid="33"/>
                                        </p:tgtEl>
                                      </p:cBhvr>
                                    </p:animEffect>
                                  </p:childTnLst>
                                </p:cTn>
                              </p:par>
                              <p:par>
                                <p:cTn id="46" presetID="9" presetClass="emph" presetSubtype="0" nodeType="withEffect">
                                  <p:stCondLst>
                                    <p:cond delay="0"/>
                                  </p:stCondLst>
                                  <p:childTnLst>
                                    <p:set>
                                      <p:cBhvr>
                                        <p:cTn id="47" dur="indefinite"/>
                                        <p:tgtEl>
                                          <p:spTgt spid="35"/>
                                        </p:tgtEl>
                                        <p:attrNameLst>
                                          <p:attrName>style.opacity</p:attrName>
                                        </p:attrNameLst>
                                      </p:cBhvr>
                                      <p:to>
                                        <p:strVal val="0.25"/>
                                      </p:to>
                                    </p:set>
                                    <p:animEffect filter="image" prLst="opacity: 0.25">
                                      <p:cBhvr rctx="IE">
                                        <p:cTn id="48" dur="indefinite"/>
                                        <p:tgtEl>
                                          <p:spTgt spid="35"/>
                                        </p:tgtEl>
                                      </p:cBhvr>
                                    </p:animEffec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25"/>
                                      </p:to>
                                    </p:set>
                                    <p:animEffect filter="image" prLst="opacity: 0.25">
                                      <p:cBhvr rctx="IE">
                                        <p:cTn id="51" dur="indefinite"/>
                                        <p:tgtEl>
                                          <p:spTgt spid="10"/>
                                        </p:tgtEl>
                                      </p:cBhvr>
                                    </p:animEffect>
                                  </p:childTnLst>
                                </p:cTn>
                              </p:par>
                              <p:par>
                                <p:cTn id="52" presetID="9" presetClass="emph" presetSubtype="0" nodeType="withEffect">
                                  <p:stCondLst>
                                    <p:cond delay="0"/>
                                  </p:stCondLst>
                                  <p:childTnLst>
                                    <p:set>
                                      <p:cBhvr>
                                        <p:cTn id="53" dur="indefinite"/>
                                        <p:tgtEl>
                                          <p:spTgt spid="66"/>
                                        </p:tgtEl>
                                        <p:attrNameLst>
                                          <p:attrName>style.opacity</p:attrName>
                                        </p:attrNameLst>
                                      </p:cBhvr>
                                      <p:to>
                                        <p:strVal val="0.25"/>
                                      </p:to>
                                    </p:set>
                                    <p:animEffect filter="image" prLst="opacity: 0.25">
                                      <p:cBhvr rctx="IE">
                                        <p:cTn id="54" dur="indefinite"/>
                                        <p:tgtEl>
                                          <p:spTgt spid="66"/>
                                        </p:tgtEl>
                                      </p:cBhvr>
                                    </p:animEffect>
                                  </p:childTnLst>
                                </p:cTn>
                              </p:par>
                              <p:par>
                                <p:cTn id="55" presetID="9" presetClass="emph" presetSubtype="0" nodeType="withEffect">
                                  <p:stCondLst>
                                    <p:cond delay="0"/>
                                  </p:stCondLst>
                                  <p:childTnLst>
                                    <p:set>
                                      <p:cBhvr>
                                        <p:cTn id="56" dur="indefinite"/>
                                        <p:tgtEl>
                                          <p:spTgt spid="50"/>
                                        </p:tgtEl>
                                        <p:attrNameLst>
                                          <p:attrName>style.opacity</p:attrName>
                                        </p:attrNameLst>
                                      </p:cBhvr>
                                      <p:to>
                                        <p:strVal val="0.25"/>
                                      </p:to>
                                    </p:set>
                                    <p:animEffect filter="image" prLst="opacity: 0.25">
                                      <p:cBhvr rctx="IE">
                                        <p:cTn id="57" dur="indefinite"/>
                                        <p:tgtEl>
                                          <p:spTgt spid="50"/>
                                        </p:tgtEl>
                                      </p:cBhvr>
                                    </p:animEffect>
                                  </p:childTnLst>
                                </p:cTn>
                              </p:par>
                              <p:par>
                                <p:cTn id="58" presetID="9" presetClass="emph" presetSubtype="0" nodeType="withEffect">
                                  <p:stCondLst>
                                    <p:cond delay="0"/>
                                  </p:stCondLst>
                                  <p:childTnLst>
                                    <p:set>
                                      <p:cBhvr>
                                        <p:cTn id="59" dur="indefinite"/>
                                        <p:tgtEl>
                                          <p:spTgt spid="46"/>
                                        </p:tgtEl>
                                        <p:attrNameLst>
                                          <p:attrName>style.opacity</p:attrName>
                                        </p:attrNameLst>
                                      </p:cBhvr>
                                      <p:to>
                                        <p:strVal val="0.25"/>
                                      </p:to>
                                    </p:set>
                                    <p:animEffect filter="image" prLst="opacity: 0.25">
                                      <p:cBhvr rctx="IE">
                                        <p:cTn id="60" dur="indefinite"/>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9"/>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4" grpId="0" animBg="1"/>
      <p:bldP spid="79" grpId="0" animBg="1"/>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0EC2-0FCE-E249-9112-D440F28C5694}"/>
              </a:ext>
            </a:extLst>
          </p:cNvPr>
          <p:cNvSpPr>
            <a:spLocks noGrp="1"/>
          </p:cNvSpPr>
          <p:nvPr>
            <p:ph type="title"/>
          </p:nvPr>
        </p:nvSpPr>
        <p:spPr/>
        <p:txBody>
          <a:bodyPr/>
          <a:lstStyle/>
          <a:p>
            <a:r>
              <a:rPr lang="en-US"/>
              <a:t>Stroke to image synthesis</a:t>
            </a:r>
          </a:p>
        </p:txBody>
      </p:sp>
      <p:sp>
        <p:nvSpPr>
          <p:cNvPr id="5" name="Rectangle 4">
            <a:extLst>
              <a:ext uri="{FF2B5EF4-FFF2-40B4-BE49-F238E27FC236}">
                <a16:creationId xmlns:a16="http://schemas.microsoft.com/office/drawing/2014/main" id="{3D0AEA41-A50F-F649-8CD1-9C8479373A7A}"/>
              </a:ext>
            </a:extLst>
          </p:cNvPr>
          <p:cNvSpPr/>
          <p:nvPr/>
        </p:nvSpPr>
        <p:spPr>
          <a:xfrm>
            <a:off x="2894480" y="4915416"/>
            <a:ext cx="4178909" cy="261610"/>
          </a:xfrm>
          <a:prstGeom prst="rect">
            <a:avLst/>
          </a:prstGeom>
        </p:spPr>
        <p:txBody>
          <a:bodyPr wrap="square">
            <a:spAutoFit/>
          </a:bodyPr>
          <a:lstStyle/>
          <a:p>
            <a:r>
              <a:rPr lang="en-US" sz="1100" dirty="0">
                <a:solidFill>
                  <a:srgbClr val="222222"/>
                </a:solidFill>
                <a:latin typeface="Arial" panose="020B0604020202020204" pitchFamily="34" charset="0"/>
              </a:rPr>
              <a:t>[</a:t>
            </a:r>
            <a:r>
              <a:rPr lang="en-US" sz="1100" dirty="0" err="1">
                <a:solidFill>
                  <a:srgbClr val="222222"/>
                </a:solidFill>
                <a:latin typeface="Arial" panose="020B0604020202020204" pitchFamily="34" charset="0"/>
              </a:rPr>
              <a:t>Meng</a:t>
            </a:r>
            <a:r>
              <a:rPr lang="en-US" sz="1100" dirty="0">
                <a:solidFill>
                  <a:srgbClr val="222222"/>
                </a:solidFill>
                <a:latin typeface="Arial" panose="020B0604020202020204" pitchFamily="34" charset="0"/>
              </a:rPr>
              <a:t>, He, Song, Song, Wu, Zhu, </a:t>
            </a:r>
            <a:r>
              <a:rPr lang="en-US" sz="1100" dirty="0" err="1">
                <a:solidFill>
                  <a:srgbClr val="222222"/>
                </a:solidFill>
                <a:latin typeface="Arial" panose="020B0604020202020204" pitchFamily="34" charset="0"/>
              </a:rPr>
              <a:t>Ermon</a:t>
            </a:r>
            <a:r>
              <a:rPr lang="en-US" sz="1100" b="0" i="0" dirty="0">
                <a:solidFill>
                  <a:srgbClr val="222222"/>
                </a:solidFill>
                <a:effectLst/>
                <a:latin typeface="Arial" panose="020B0604020202020204" pitchFamily="34" charset="0"/>
              </a:rPr>
              <a:t>. ICLR 2022]</a:t>
            </a:r>
            <a:endParaRPr lang="en-US" sz="1100" dirty="0"/>
          </a:p>
        </p:txBody>
      </p:sp>
      <p:grpSp>
        <p:nvGrpSpPr>
          <p:cNvPr id="3" name="Group 2">
            <a:extLst>
              <a:ext uri="{FF2B5EF4-FFF2-40B4-BE49-F238E27FC236}">
                <a16:creationId xmlns:a16="http://schemas.microsoft.com/office/drawing/2014/main" id="{1E891301-C0CF-9C4C-A412-83DBBCE146C9}"/>
              </a:ext>
            </a:extLst>
          </p:cNvPr>
          <p:cNvGrpSpPr/>
          <p:nvPr/>
        </p:nvGrpSpPr>
        <p:grpSpPr>
          <a:xfrm>
            <a:off x="596920" y="814365"/>
            <a:ext cx="6528161" cy="4128904"/>
            <a:chOff x="1298248" y="775894"/>
            <a:chExt cx="6528161" cy="4128904"/>
          </a:xfrm>
        </p:grpSpPr>
        <p:pic>
          <p:nvPicPr>
            <p:cNvPr id="4" name="Picture 3">
              <a:extLst>
                <a:ext uri="{FF2B5EF4-FFF2-40B4-BE49-F238E27FC236}">
                  <a16:creationId xmlns:a16="http://schemas.microsoft.com/office/drawing/2014/main" id="{9D1C13FF-D04B-DA42-A4FA-18E0ACFADBD0}"/>
                </a:ext>
              </a:extLst>
            </p:cNvPr>
            <p:cNvPicPr>
              <a:picLocks noChangeAspect="1"/>
            </p:cNvPicPr>
            <p:nvPr/>
          </p:nvPicPr>
          <p:blipFill rotWithShape="1">
            <a:blip r:embed="rId3"/>
            <a:srcRect r="49309" b="34642"/>
            <a:stretch/>
          </p:blipFill>
          <p:spPr>
            <a:xfrm>
              <a:off x="1298248" y="775894"/>
              <a:ext cx="6528161" cy="3460653"/>
            </a:xfrm>
            <a:prstGeom prst="rect">
              <a:avLst/>
            </a:prstGeom>
          </p:spPr>
        </p:pic>
        <p:grpSp>
          <p:nvGrpSpPr>
            <p:cNvPr id="9" name="Group 8">
              <a:extLst>
                <a:ext uri="{FF2B5EF4-FFF2-40B4-BE49-F238E27FC236}">
                  <a16:creationId xmlns:a16="http://schemas.microsoft.com/office/drawing/2014/main" id="{D5DA44E7-17A9-4A43-AA7C-7F2E6C411FBD}"/>
                </a:ext>
              </a:extLst>
            </p:cNvPr>
            <p:cNvGrpSpPr/>
            <p:nvPr/>
          </p:nvGrpSpPr>
          <p:grpSpPr>
            <a:xfrm>
              <a:off x="1426922" y="4164841"/>
              <a:ext cx="1998206" cy="724503"/>
              <a:chOff x="1860875" y="3701439"/>
              <a:chExt cx="1998206" cy="724503"/>
            </a:xfrm>
          </p:grpSpPr>
          <p:pic>
            <p:nvPicPr>
              <p:cNvPr id="10" name="Picture 9">
                <a:extLst>
                  <a:ext uri="{FF2B5EF4-FFF2-40B4-BE49-F238E27FC236}">
                    <a16:creationId xmlns:a16="http://schemas.microsoft.com/office/drawing/2014/main" id="{5608EC37-37BC-1F4E-8BA1-CCF7FE705DF8}"/>
                  </a:ext>
                </a:extLst>
              </p:cNvPr>
              <p:cNvPicPr>
                <a:picLocks noChangeAspect="1"/>
              </p:cNvPicPr>
              <p:nvPr/>
            </p:nvPicPr>
            <p:blipFill>
              <a:blip r:embed="rId4"/>
              <a:srcRect/>
              <a:stretch/>
            </p:blipFill>
            <p:spPr>
              <a:xfrm>
                <a:off x="2786102" y="4257085"/>
                <a:ext cx="147749" cy="168857"/>
              </a:xfrm>
              <a:prstGeom prst="rect">
                <a:avLst/>
              </a:prstGeom>
            </p:spPr>
          </p:pic>
          <p:sp>
            <p:nvSpPr>
              <p:cNvPr id="11" name="Left Brace 10">
                <a:extLst>
                  <a:ext uri="{FF2B5EF4-FFF2-40B4-BE49-F238E27FC236}">
                    <a16:creationId xmlns:a16="http://schemas.microsoft.com/office/drawing/2014/main" id="{61743220-3859-0542-B34E-5682C11724AA}"/>
                  </a:ext>
                </a:extLst>
              </p:cNvPr>
              <p:cNvSpPr/>
              <p:nvPr/>
            </p:nvSpPr>
            <p:spPr>
              <a:xfrm rot="16200000">
                <a:off x="2763651" y="2798663"/>
                <a:ext cx="192653" cy="1998206"/>
              </a:xfrm>
              <a:prstGeom prst="leftBrace">
                <a:avLst>
                  <a:gd name="adj1" fmla="val 51296"/>
                  <a:gd name="adj2" fmla="val 50000"/>
                </a:avLst>
              </a:prstGeom>
              <a:ln w="26424">
                <a:solidFill>
                  <a:srgbClr val="FF7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7F4695C-63A3-C04D-806B-EECCA89914C9}"/>
                  </a:ext>
                </a:extLst>
              </p:cNvPr>
              <p:cNvSpPr txBox="1"/>
              <p:nvPr/>
            </p:nvSpPr>
            <p:spPr>
              <a:xfrm>
                <a:off x="2032667" y="3863857"/>
                <a:ext cx="1654620" cy="338554"/>
              </a:xfrm>
              <a:prstGeom prst="rect">
                <a:avLst/>
              </a:prstGeom>
              <a:noFill/>
            </p:spPr>
            <p:txBody>
              <a:bodyPr wrap="none" rtlCol="0">
                <a:spAutoFit/>
              </a:bodyPr>
              <a:lstStyle/>
              <a:p>
                <a:pPr algn="l"/>
                <a:r>
                  <a:rPr lang="en-US" sz="1600">
                    <a:solidFill>
                      <a:srgbClr val="FF7F00"/>
                    </a:solidFill>
                    <a:latin typeface="Arial" panose="020B0604020202020204" pitchFamily="34" charset="0"/>
                    <a:cs typeface="Arial" panose="020B0604020202020204" pitchFamily="34" charset="0"/>
                  </a:rPr>
                  <a:t>Stroke paintings</a:t>
                </a:r>
              </a:p>
            </p:txBody>
          </p:sp>
        </p:grpSp>
        <p:grpSp>
          <p:nvGrpSpPr>
            <p:cNvPr id="13" name="Group 12">
              <a:extLst>
                <a:ext uri="{FF2B5EF4-FFF2-40B4-BE49-F238E27FC236}">
                  <a16:creationId xmlns:a16="http://schemas.microsoft.com/office/drawing/2014/main" id="{7736D6D3-5468-824B-BA2D-63A76FA298E2}"/>
                </a:ext>
              </a:extLst>
            </p:cNvPr>
            <p:cNvGrpSpPr/>
            <p:nvPr/>
          </p:nvGrpSpPr>
          <p:grpSpPr>
            <a:xfrm>
              <a:off x="3596922" y="4160688"/>
              <a:ext cx="4059242" cy="744110"/>
              <a:chOff x="3289244" y="3712198"/>
              <a:chExt cx="4059242" cy="744110"/>
            </a:xfrm>
          </p:grpSpPr>
          <p:pic>
            <p:nvPicPr>
              <p:cNvPr id="14" name="Picture 13">
                <a:extLst>
                  <a:ext uri="{FF2B5EF4-FFF2-40B4-BE49-F238E27FC236}">
                    <a16:creationId xmlns:a16="http://schemas.microsoft.com/office/drawing/2014/main" id="{4728F7EE-3005-C24F-93BF-C9EEB46354CD}"/>
                  </a:ext>
                </a:extLst>
              </p:cNvPr>
              <p:cNvPicPr>
                <a:picLocks noChangeAspect="1"/>
              </p:cNvPicPr>
              <p:nvPr/>
            </p:nvPicPr>
            <p:blipFill>
              <a:blip r:embed="rId5"/>
              <a:stretch>
                <a:fillRect/>
              </a:stretch>
            </p:blipFill>
            <p:spPr>
              <a:xfrm>
                <a:off x="5062441" y="4189051"/>
                <a:ext cx="512845" cy="267257"/>
              </a:xfrm>
              <a:prstGeom prst="rect">
                <a:avLst/>
              </a:prstGeom>
            </p:spPr>
          </p:pic>
          <p:sp>
            <p:nvSpPr>
              <p:cNvPr id="15" name="Left Brace 14">
                <a:extLst>
                  <a:ext uri="{FF2B5EF4-FFF2-40B4-BE49-F238E27FC236}">
                    <a16:creationId xmlns:a16="http://schemas.microsoft.com/office/drawing/2014/main" id="{CDD614F2-FF4E-1A47-B738-FF0A9B9515F8}"/>
                  </a:ext>
                </a:extLst>
              </p:cNvPr>
              <p:cNvSpPr/>
              <p:nvPr/>
            </p:nvSpPr>
            <p:spPr>
              <a:xfrm rot="16200000">
                <a:off x="5222538" y="1778904"/>
                <a:ext cx="192653" cy="4059242"/>
              </a:xfrm>
              <a:prstGeom prst="leftBrace">
                <a:avLst>
                  <a:gd name="adj1" fmla="val 51296"/>
                  <a:gd name="adj2" fmla="val 50000"/>
                </a:avLst>
              </a:prstGeom>
              <a:ln w="26424">
                <a:solidFill>
                  <a:schemeClr val="accent4"/>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54FAE52-E3C5-7141-BF47-D298D9B229CB}"/>
                  </a:ext>
                </a:extLst>
              </p:cNvPr>
              <p:cNvSpPr txBox="1"/>
              <p:nvPr/>
            </p:nvSpPr>
            <p:spPr>
              <a:xfrm>
                <a:off x="4482698" y="3878769"/>
                <a:ext cx="1710725" cy="338554"/>
              </a:xfrm>
              <a:prstGeom prst="rect">
                <a:avLst/>
              </a:prstGeom>
              <a:noFill/>
            </p:spPr>
            <p:txBody>
              <a:bodyPr wrap="none" rtlCol="0">
                <a:spAutoFit/>
              </a:bodyPr>
              <a:lstStyle/>
              <a:p>
                <a:pPr algn="l"/>
                <a:r>
                  <a:rPr lang="en-US" sz="1600">
                    <a:solidFill>
                      <a:schemeClr val="accent4"/>
                    </a:solidFill>
                    <a:latin typeface="Arial" panose="020B0604020202020204" pitchFamily="34" charset="0"/>
                    <a:cs typeface="Arial" panose="020B0604020202020204" pitchFamily="34" charset="0"/>
                  </a:rPr>
                  <a:t>Sampled images</a:t>
                </a:r>
              </a:p>
            </p:txBody>
          </p:sp>
        </p:grpSp>
      </p:grpSp>
      <p:sp>
        <p:nvSpPr>
          <p:cNvPr id="19" name="Content Placeholder 2">
            <a:extLst>
              <a:ext uri="{FF2B5EF4-FFF2-40B4-BE49-F238E27FC236}">
                <a16:creationId xmlns:a16="http://schemas.microsoft.com/office/drawing/2014/main" id="{7832EF08-1217-8647-AEB9-F8DDD125A5AD}"/>
              </a:ext>
            </a:extLst>
          </p:cNvPr>
          <p:cNvSpPr txBox="1">
            <a:spLocks/>
          </p:cNvSpPr>
          <p:nvPr/>
        </p:nvSpPr>
        <p:spPr>
          <a:xfrm>
            <a:off x="7164583" y="2289240"/>
            <a:ext cx="1876894" cy="673416"/>
          </a:xfrm>
          <a:prstGeom prst="rect">
            <a:avLst/>
          </a:prstGeom>
        </p:spPr>
        <p:txBody>
          <a:bodyPr vert="horz" lIns="0" tIns="45720" rIns="0" bIns="45720" rtlCol="0">
            <a:noAutofit/>
          </a:bodyPr>
          <a:lst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a:solidFill>
                  <a:srgbClr val="FF7F00"/>
                </a:solidFill>
              </a:rPr>
              <a:t>Forward model</a:t>
            </a:r>
          </a:p>
          <a:p>
            <a:pPr marL="0" indent="0"/>
            <a:endParaRPr lang="en-US">
              <a:solidFill>
                <a:srgbClr val="FF7F00"/>
              </a:solidFill>
            </a:endParaRPr>
          </a:p>
          <a:p>
            <a:pPr marL="0" indent="0"/>
            <a:r>
              <a:rPr lang="en-US">
                <a:solidFill>
                  <a:srgbClr val="FF7F00"/>
                </a:solidFill>
              </a:rPr>
              <a:t>can be specified.</a:t>
            </a:r>
          </a:p>
        </p:txBody>
      </p:sp>
      <p:pic>
        <p:nvPicPr>
          <p:cNvPr id="17" name="Picture 16">
            <a:extLst>
              <a:ext uri="{FF2B5EF4-FFF2-40B4-BE49-F238E27FC236}">
                <a16:creationId xmlns:a16="http://schemas.microsoft.com/office/drawing/2014/main" id="{456C5C89-ADBC-0842-B992-96AC68752B6B}"/>
              </a:ext>
            </a:extLst>
          </p:cNvPr>
          <p:cNvPicPr>
            <a:picLocks noChangeAspect="1"/>
          </p:cNvPicPr>
          <p:nvPr/>
        </p:nvPicPr>
        <p:blipFill>
          <a:blip r:embed="rId6"/>
          <a:srcRect/>
          <a:stretch/>
        </p:blipFill>
        <p:spPr>
          <a:xfrm>
            <a:off x="7164583" y="2655208"/>
            <a:ext cx="914484" cy="289195"/>
          </a:xfrm>
          <a:prstGeom prst="rect">
            <a:avLst/>
          </a:prstGeom>
        </p:spPr>
      </p:pic>
      <p:sp>
        <p:nvSpPr>
          <p:cNvPr id="20" name="Rectangle 19">
            <a:extLst>
              <a:ext uri="{FF2B5EF4-FFF2-40B4-BE49-F238E27FC236}">
                <a16:creationId xmlns:a16="http://schemas.microsoft.com/office/drawing/2014/main" id="{32DB8904-AE1B-BA43-BF48-8DC7784DBE82}"/>
              </a:ext>
            </a:extLst>
          </p:cNvPr>
          <p:cNvSpPr/>
          <p:nvPr/>
        </p:nvSpPr>
        <p:spPr>
          <a:xfrm>
            <a:off x="7073389" y="2289240"/>
            <a:ext cx="1887731" cy="1031861"/>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102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4330-0D0B-F24D-98CF-455658C116AC}"/>
              </a:ext>
            </a:extLst>
          </p:cNvPr>
          <p:cNvSpPr>
            <a:spLocks noGrp="1"/>
          </p:cNvSpPr>
          <p:nvPr>
            <p:ph type="title"/>
          </p:nvPr>
        </p:nvSpPr>
        <p:spPr/>
        <p:txBody>
          <a:bodyPr/>
          <a:lstStyle/>
          <a:p>
            <a:r>
              <a:rPr lang="en-US"/>
              <a:t>Denoising score matching</a:t>
            </a:r>
          </a:p>
        </p:txBody>
      </p:sp>
      <p:sp>
        <p:nvSpPr>
          <p:cNvPr id="3" name="Content Placeholder 2">
            <a:extLst>
              <a:ext uri="{FF2B5EF4-FFF2-40B4-BE49-F238E27FC236}">
                <a16:creationId xmlns:a16="http://schemas.microsoft.com/office/drawing/2014/main" id="{F735CE70-D8AA-6341-803F-C72988326339}"/>
              </a:ext>
            </a:extLst>
          </p:cNvPr>
          <p:cNvSpPr>
            <a:spLocks noGrp="1"/>
          </p:cNvSpPr>
          <p:nvPr>
            <p:ph sz="quarter" idx="10"/>
          </p:nvPr>
        </p:nvSpPr>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endParaRPr lang="en-US" b="1" dirty="0"/>
          </a:p>
          <a:p>
            <a:pPr marL="285750" indent="-285750">
              <a:buFont typeface="Arial" panose="020B0604020202020204" pitchFamily="34" charset="0"/>
              <a:buChar char="•"/>
            </a:pPr>
            <a:r>
              <a:rPr lang="en-US" b="1" dirty="0"/>
              <a:t>Pros:</a:t>
            </a:r>
            <a:r>
              <a:rPr lang="en-US" dirty="0"/>
              <a:t> </a:t>
            </a:r>
          </a:p>
          <a:p>
            <a:pPr marL="512757" lvl="2" indent="-285750">
              <a:buFont typeface="Arial" panose="020B0604020202020204" pitchFamily="34" charset="0"/>
              <a:buChar char="•"/>
            </a:pPr>
            <a:r>
              <a:rPr lang="en-US" dirty="0"/>
              <a:t>Much more scalable than score </a:t>
            </a:r>
            <a:r>
              <a:rPr lang="en-US" dirty="0" smtClean="0"/>
              <a:t>matching </a:t>
            </a:r>
            <a:endParaRPr lang="en-US" dirty="0"/>
          </a:p>
          <a:p>
            <a:pPr marL="512757" lvl="2" indent="-285750">
              <a:buFont typeface="Arial" panose="020B0604020202020204" pitchFamily="34" charset="0"/>
              <a:buChar char="•"/>
            </a:pPr>
            <a:r>
              <a:rPr lang="en-US" dirty="0" smtClean="0"/>
              <a:t>Reduces score estimation to a </a:t>
            </a:r>
            <a:r>
              <a:rPr lang="en-US" dirty="0" err="1" smtClean="0"/>
              <a:t>denoising</a:t>
            </a:r>
            <a:r>
              <a:rPr lang="en-US" dirty="0" smtClean="0"/>
              <a:t> task</a:t>
            </a:r>
            <a:endParaRPr lang="en-US" dirty="0"/>
          </a:p>
          <a:p>
            <a:pPr marL="285750" indent="-285750">
              <a:buFont typeface="Arial" panose="020B0604020202020204" pitchFamily="34" charset="0"/>
              <a:buChar char="•"/>
            </a:pPr>
            <a:r>
              <a:rPr lang="en-US" b="1" dirty="0"/>
              <a:t>Con: </a:t>
            </a:r>
            <a:r>
              <a:rPr lang="en-US" dirty="0" smtClean="0"/>
              <a:t>estimates score of noise-perturbe</a:t>
            </a:r>
            <a:r>
              <a:rPr lang="en-US" dirty="0" smtClean="0"/>
              <a:t>d data</a:t>
            </a:r>
            <a:endParaRPr lang="en-US" dirty="0"/>
          </a:p>
          <a:p>
            <a:pPr>
              <a:buFont typeface="Arial" panose="020B0604020202020204" pitchFamily="34" charset="0"/>
              <a:buChar char="•"/>
            </a:pPr>
            <a:endParaRPr lang="en-US" dirty="0"/>
          </a:p>
        </p:txBody>
      </p:sp>
      <p:grpSp>
        <p:nvGrpSpPr>
          <p:cNvPr id="25" name="Group 24">
            <a:extLst>
              <a:ext uri="{FF2B5EF4-FFF2-40B4-BE49-F238E27FC236}">
                <a16:creationId xmlns:a16="http://schemas.microsoft.com/office/drawing/2014/main" id="{F6FD97CB-1E1A-384A-B6FE-BFA000C05B06}"/>
              </a:ext>
            </a:extLst>
          </p:cNvPr>
          <p:cNvGrpSpPr/>
          <p:nvPr/>
        </p:nvGrpSpPr>
        <p:grpSpPr>
          <a:xfrm>
            <a:off x="867576" y="1290981"/>
            <a:ext cx="3353402" cy="1497225"/>
            <a:chOff x="941159" y="1482523"/>
            <a:chExt cx="3353402" cy="1497225"/>
          </a:xfrm>
        </p:grpSpPr>
        <p:grpSp>
          <p:nvGrpSpPr>
            <p:cNvPr id="17" name="Group 16">
              <a:extLst>
                <a:ext uri="{FF2B5EF4-FFF2-40B4-BE49-F238E27FC236}">
                  <a16:creationId xmlns:a16="http://schemas.microsoft.com/office/drawing/2014/main" id="{7BCB0AEE-29D9-E745-B5AA-FE4645E9BC11}"/>
                </a:ext>
              </a:extLst>
            </p:cNvPr>
            <p:cNvGrpSpPr/>
            <p:nvPr/>
          </p:nvGrpSpPr>
          <p:grpSpPr>
            <a:xfrm>
              <a:off x="941159" y="1482523"/>
              <a:ext cx="893412" cy="1092384"/>
              <a:chOff x="941159" y="1482523"/>
              <a:chExt cx="893412" cy="1092384"/>
            </a:xfrm>
          </p:grpSpPr>
          <p:pic>
            <p:nvPicPr>
              <p:cNvPr id="6" name="Picture 5">
                <a:extLst>
                  <a:ext uri="{FF2B5EF4-FFF2-40B4-BE49-F238E27FC236}">
                    <a16:creationId xmlns:a16="http://schemas.microsoft.com/office/drawing/2014/main" id="{F101E771-911A-A541-84E7-14BBCF3F4F90}"/>
                  </a:ext>
                </a:extLst>
              </p:cNvPr>
              <p:cNvPicPr>
                <a:picLocks noChangeAspect="1"/>
              </p:cNvPicPr>
              <p:nvPr/>
            </p:nvPicPr>
            <p:blipFill rotWithShape="1">
              <a:blip r:embed="rId2"/>
              <a:srcRect r="87584"/>
              <a:stretch/>
            </p:blipFill>
            <p:spPr>
              <a:xfrm>
                <a:off x="941159" y="1482523"/>
                <a:ext cx="893412" cy="864780"/>
              </a:xfrm>
              <a:prstGeom prst="rect">
                <a:avLst/>
              </a:prstGeom>
            </p:spPr>
          </p:pic>
          <p:pic>
            <p:nvPicPr>
              <p:cNvPr id="15" name="Picture 14">
                <a:extLst>
                  <a:ext uri="{FF2B5EF4-FFF2-40B4-BE49-F238E27FC236}">
                    <a16:creationId xmlns:a16="http://schemas.microsoft.com/office/drawing/2014/main" id="{A395A122-831B-9B4C-95F5-BC29E60D463C}"/>
                  </a:ext>
                </a:extLst>
              </p:cNvPr>
              <p:cNvPicPr>
                <a:picLocks noChangeAspect="1"/>
              </p:cNvPicPr>
              <p:nvPr/>
            </p:nvPicPr>
            <p:blipFill>
              <a:blip r:embed="rId3"/>
              <a:stretch>
                <a:fillRect/>
              </a:stretch>
            </p:blipFill>
            <p:spPr>
              <a:xfrm>
                <a:off x="941159" y="2394272"/>
                <a:ext cx="893412" cy="180635"/>
              </a:xfrm>
              <a:prstGeom prst="rect">
                <a:avLst/>
              </a:prstGeom>
            </p:spPr>
          </p:pic>
        </p:grpSp>
        <p:grpSp>
          <p:nvGrpSpPr>
            <p:cNvPr id="18" name="Group 17">
              <a:extLst>
                <a:ext uri="{FF2B5EF4-FFF2-40B4-BE49-F238E27FC236}">
                  <a16:creationId xmlns:a16="http://schemas.microsoft.com/office/drawing/2014/main" id="{524ED19D-0812-E24B-A860-6555B0EFE41D}"/>
                </a:ext>
              </a:extLst>
            </p:cNvPr>
            <p:cNvGrpSpPr/>
            <p:nvPr/>
          </p:nvGrpSpPr>
          <p:grpSpPr>
            <a:xfrm>
              <a:off x="3294330" y="1491116"/>
              <a:ext cx="903688" cy="1094700"/>
              <a:chOff x="6248819" y="1543367"/>
              <a:chExt cx="903688" cy="1094700"/>
            </a:xfrm>
          </p:grpSpPr>
          <p:pic>
            <p:nvPicPr>
              <p:cNvPr id="4" name="Content Placeholder 4">
                <a:extLst>
                  <a:ext uri="{FF2B5EF4-FFF2-40B4-BE49-F238E27FC236}">
                    <a16:creationId xmlns:a16="http://schemas.microsoft.com/office/drawing/2014/main" id="{62101288-0462-B04C-AF9A-925C7AC162AC}"/>
                  </a:ext>
                </a:extLst>
              </p:cNvPr>
              <p:cNvPicPr>
                <a:picLocks noChangeAspect="1"/>
              </p:cNvPicPr>
              <p:nvPr/>
            </p:nvPicPr>
            <p:blipFill rotWithShape="1">
              <a:blip r:embed="rId2"/>
              <a:srcRect l="24818" r="62623"/>
              <a:stretch/>
            </p:blipFill>
            <p:spPr>
              <a:xfrm>
                <a:off x="6248819" y="1543367"/>
                <a:ext cx="903688" cy="864780"/>
              </a:xfrm>
              <a:prstGeom prst="rect">
                <a:avLst/>
              </a:prstGeom>
            </p:spPr>
          </p:pic>
          <p:pic>
            <p:nvPicPr>
              <p:cNvPr id="16" name="Picture 15">
                <a:extLst>
                  <a:ext uri="{FF2B5EF4-FFF2-40B4-BE49-F238E27FC236}">
                    <a16:creationId xmlns:a16="http://schemas.microsoft.com/office/drawing/2014/main" id="{78C9182A-0047-8A4E-B69B-03CCC3A91FDE}"/>
                  </a:ext>
                </a:extLst>
              </p:cNvPr>
              <p:cNvPicPr>
                <a:picLocks noChangeAspect="1"/>
              </p:cNvPicPr>
              <p:nvPr/>
            </p:nvPicPr>
            <p:blipFill>
              <a:blip r:embed="rId4"/>
              <a:stretch>
                <a:fillRect/>
              </a:stretch>
            </p:blipFill>
            <p:spPr>
              <a:xfrm>
                <a:off x="6341834" y="2457432"/>
                <a:ext cx="717658" cy="180635"/>
              </a:xfrm>
              <a:prstGeom prst="rect">
                <a:avLst/>
              </a:prstGeom>
            </p:spPr>
          </p:pic>
        </p:grpSp>
        <p:cxnSp>
          <p:nvCxnSpPr>
            <p:cNvPr id="20" name="Straight Arrow Connector 19">
              <a:extLst>
                <a:ext uri="{FF2B5EF4-FFF2-40B4-BE49-F238E27FC236}">
                  <a16:creationId xmlns:a16="http://schemas.microsoft.com/office/drawing/2014/main" id="{5D9BC499-4D3C-6441-AB97-2CC33267D7A0}"/>
                </a:ext>
              </a:extLst>
            </p:cNvPr>
            <p:cNvCxnSpPr>
              <a:stCxn id="6" idx="3"/>
              <a:endCxn id="4" idx="1"/>
            </p:cNvCxnSpPr>
            <p:nvPr/>
          </p:nvCxnSpPr>
          <p:spPr>
            <a:xfrm>
              <a:off x="1834571" y="1914913"/>
              <a:ext cx="1459759" cy="8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A63742E-1888-DB49-8309-C6284A48F794}"/>
                </a:ext>
              </a:extLst>
            </p:cNvPr>
            <p:cNvPicPr>
              <a:picLocks noChangeAspect="1"/>
            </p:cNvPicPr>
            <p:nvPr/>
          </p:nvPicPr>
          <p:blipFill>
            <a:blip r:embed="rId5"/>
            <a:stretch>
              <a:fillRect/>
            </a:stretch>
          </p:blipFill>
          <p:spPr>
            <a:xfrm>
              <a:off x="2170609" y="1571322"/>
              <a:ext cx="787681" cy="227689"/>
            </a:xfrm>
            <a:prstGeom prst="rect">
              <a:avLst/>
            </a:prstGeom>
          </p:spPr>
        </p:pic>
        <p:sp>
          <p:nvSpPr>
            <p:cNvPr id="22" name="TextBox 21">
              <a:extLst>
                <a:ext uri="{FF2B5EF4-FFF2-40B4-BE49-F238E27FC236}">
                  <a16:creationId xmlns:a16="http://schemas.microsoft.com/office/drawing/2014/main" id="{5CA0F149-DE6D-8449-9756-FB870D0AF423}"/>
                </a:ext>
              </a:extLst>
            </p:cNvPr>
            <p:cNvSpPr txBox="1"/>
            <p:nvPr/>
          </p:nvSpPr>
          <p:spPr>
            <a:xfrm>
              <a:off x="1963164" y="1940398"/>
              <a:ext cx="1202572" cy="400110"/>
            </a:xfrm>
            <a:prstGeom prst="rect">
              <a:avLst/>
            </a:prstGeom>
            <a:noFill/>
          </p:spPr>
          <p:txBody>
            <a:bodyPr wrap="none" rtlCol="0">
              <a:spAutoFit/>
            </a:bodyPr>
            <a:lstStyle/>
            <a:p>
              <a:pPr algn="ctr"/>
              <a:r>
                <a:rPr lang="en-US" sz="1000"/>
                <a:t>Perturbation </a:t>
              </a:r>
            </a:p>
            <a:p>
              <a:pPr algn="ctr"/>
              <a:r>
                <a:rPr lang="en-US" sz="1000"/>
                <a:t>distribution/kernel</a:t>
              </a:r>
            </a:p>
          </p:txBody>
        </p:sp>
        <p:sp>
          <p:nvSpPr>
            <p:cNvPr id="23" name="TextBox 22">
              <a:extLst>
                <a:ext uri="{FF2B5EF4-FFF2-40B4-BE49-F238E27FC236}">
                  <a16:creationId xmlns:a16="http://schemas.microsoft.com/office/drawing/2014/main" id="{38AD9735-0ABF-844F-9E5A-AEC7A16E77FE}"/>
                </a:ext>
              </a:extLst>
            </p:cNvPr>
            <p:cNvSpPr txBox="1"/>
            <p:nvPr/>
          </p:nvSpPr>
          <p:spPr>
            <a:xfrm>
              <a:off x="962908" y="2557939"/>
              <a:ext cx="849913" cy="415498"/>
            </a:xfrm>
            <a:prstGeom prst="rect">
              <a:avLst/>
            </a:prstGeom>
            <a:noFill/>
          </p:spPr>
          <p:txBody>
            <a:bodyPr wrap="none" rtlCol="0">
              <a:spAutoFit/>
            </a:bodyPr>
            <a:lstStyle/>
            <a:p>
              <a:pPr algn="ctr"/>
              <a:r>
                <a:rPr lang="en-US" sz="1000"/>
                <a:t>Data </a:t>
              </a:r>
            </a:p>
            <a:p>
              <a:pPr algn="ctr"/>
              <a:r>
                <a:rPr lang="en-US" sz="1000"/>
                <a:t>distribution</a:t>
              </a:r>
            </a:p>
          </p:txBody>
        </p:sp>
        <p:sp>
          <p:nvSpPr>
            <p:cNvPr id="24" name="TextBox 23">
              <a:extLst>
                <a:ext uri="{FF2B5EF4-FFF2-40B4-BE49-F238E27FC236}">
                  <a16:creationId xmlns:a16="http://schemas.microsoft.com/office/drawing/2014/main" id="{00E01656-A72A-574E-94A7-DFFD644562EF}"/>
                </a:ext>
              </a:extLst>
            </p:cNvPr>
            <p:cNvSpPr txBox="1"/>
            <p:nvPr/>
          </p:nvSpPr>
          <p:spPr>
            <a:xfrm>
              <a:off x="3197786" y="2579638"/>
              <a:ext cx="1096775" cy="400110"/>
            </a:xfrm>
            <a:prstGeom prst="rect">
              <a:avLst/>
            </a:prstGeom>
            <a:noFill/>
          </p:spPr>
          <p:txBody>
            <a:bodyPr wrap="none" rtlCol="0">
              <a:spAutoFit/>
            </a:bodyPr>
            <a:lstStyle/>
            <a:p>
              <a:r>
                <a:rPr lang="en-US" sz="1000"/>
                <a:t>Noise-perturbed </a:t>
              </a:r>
            </a:p>
            <a:p>
              <a:r>
                <a:rPr lang="en-US" sz="1000"/>
                <a:t>data distribution</a:t>
              </a:r>
            </a:p>
          </p:txBody>
        </p:sp>
      </p:grpSp>
      <p:pic>
        <p:nvPicPr>
          <p:cNvPr id="26" name="Picture 25">
            <a:extLst>
              <a:ext uri="{FF2B5EF4-FFF2-40B4-BE49-F238E27FC236}">
                <a16:creationId xmlns:a16="http://schemas.microsoft.com/office/drawing/2014/main" id="{95619DDF-2087-3842-952F-4C131E4C559E}"/>
              </a:ext>
            </a:extLst>
          </p:cNvPr>
          <p:cNvPicPr>
            <a:picLocks noChangeAspect="1"/>
          </p:cNvPicPr>
          <p:nvPr/>
        </p:nvPicPr>
        <p:blipFill>
          <a:blip r:embed="rId6"/>
          <a:stretch>
            <a:fillRect/>
          </a:stretch>
        </p:blipFill>
        <p:spPr>
          <a:xfrm>
            <a:off x="4220978" y="1299574"/>
            <a:ext cx="4909536" cy="864780"/>
          </a:xfrm>
          <a:prstGeom prst="rect">
            <a:avLst/>
          </a:prstGeom>
        </p:spPr>
      </p:pic>
      <p:pic>
        <p:nvPicPr>
          <p:cNvPr id="29" name="Picture 28">
            <a:extLst>
              <a:ext uri="{FF2B5EF4-FFF2-40B4-BE49-F238E27FC236}">
                <a16:creationId xmlns:a16="http://schemas.microsoft.com/office/drawing/2014/main" id="{D413CD3A-E976-0E43-A5E4-64C8E33CC5A2}"/>
              </a:ext>
            </a:extLst>
          </p:cNvPr>
          <p:cNvPicPr>
            <a:picLocks noChangeAspect="1"/>
          </p:cNvPicPr>
          <p:nvPr/>
        </p:nvPicPr>
        <p:blipFill>
          <a:blip r:embed="rId7"/>
          <a:stretch>
            <a:fillRect/>
          </a:stretch>
        </p:blipFill>
        <p:spPr>
          <a:xfrm>
            <a:off x="2884707" y="4362075"/>
            <a:ext cx="3644526" cy="233300"/>
          </a:xfrm>
          <a:prstGeom prst="rect">
            <a:avLst/>
          </a:prstGeom>
        </p:spPr>
      </p:pic>
      <p:pic>
        <p:nvPicPr>
          <p:cNvPr id="30" name="Picture 29">
            <a:extLst>
              <a:ext uri="{FF2B5EF4-FFF2-40B4-BE49-F238E27FC236}">
                <a16:creationId xmlns:a16="http://schemas.microsoft.com/office/drawing/2014/main" id="{BD858FAC-A04F-CC43-A6B9-556B05235760}"/>
              </a:ext>
            </a:extLst>
          </p:cNvPr>
          <p:cNvPicPr>
            <a:picLocks noChangeAspect="1"/>
          </p:cNvPicPr>
          <p:nvPr/>
        </p:nvPicPr>
        <p:blipFill>
          <a:blip r:embed="rId8"/>
          <a:srcRect/>
          <a:stretch/>
        </p:blipFill>
        <p:spPr>
          <a:xfrm>
            <a:off x="4220978" y="2285471"/>
            <a:ext cx="4229755" cy="414140"/>
          </a:xfrm>
          <a:prstGeom prst="rect">
            <a:avLst/>
          </a:prstGeom>
        </p:spPr>
      </p:pic>
    </p:spTree>
    <p:extLst>
      <p:ext uri="{BB962C8B-B14F-4D97-AF65-F5344CB8AC3E}">
        <p14:creationId xmlns:p14="http://schemas.microsoft.com/office/powerpoint/2010/main" val="5772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92F8C4-0171-C746-9811-4F7F227A84D1}"/>
              </a:ext>
            </a:extLst>
          </p:cNvPr>
          <p:cNvGrpSpPr/>
          <p:nvPr/>
        </p:nvGrpSpPr>
        <p:grpSpPr>
          <a:xfrm>
            <a:off x="3075803" y="999288"/>
            <a:ext cx="5672138" cy="3757613"/>
            <a:chOff x="2782907" y="999288"/>
            <a:chExt cx="5672138" cy="3757613"/>
          </a:xfrm>
        </p:grpSpPr>
        <p:pic>
          <p:nvPicPr>
            <p:cNvPr id="4098" name="Picture 2" descr="Image">
              <a:extLst>
                <a:ext uri="{FF2B5EF4-FFF2-40B4-BE49-F238E27FC236}">
                  <a16:creationId xmlns:a16="http://schemas.microsoft.com/office/drawing/2014/main" id="{21C4E957-F170-664B-BA06-FAFEDE4C5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2907" y="999288"/>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B3FF9B73-3DD6-5A42-96C5-A231D71016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82907" y="2909051"/>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B9FC85E6-0D15-AA40-BAEC-BE8DD72DF5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49932" y="999288"/>
              <a:ext cx="2805113" cy="1847850"/>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descr="Image">
              <a:extLst>
                <a:ext uri="{FF2B5EF4-FFF2-40B4-BE49-F238E27FC236}">
                  <a16:creationId xmlns:a16="http://schemas.microsoft.com/office/drawing/2014/main" id="{A05B8BE3-6575-724C-B0D8-8D006B1127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49932" y="2909051"/>
              <a:ext cx="2805113" cy="1847850"/>
            </a:xfrm>
            <a:prstGeom prst="rect">
              <a:avLst/>
            </a:prstGeom>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9ED67A3-CB04-C844-BA4F-5708E1C3C7FD}"/>
              </a:ext>
            </a:extLst>
          </p:cNvPr>
          <p:cNvSpPr>
            <a:spLocks noGrp="1"/>
          </p:cNvSpPr>
          <p:nvPr>
            <p:ph type="title"/>
          </p:nvPr>
        </p:nvSpPr>
        <p:spPr>
          <a:xfrm>
            <a:off x="718069" y="376632"/>
            <a:ext cx="7707862" cy="488024"/>
          </a:xfrm>
        </p:spPr>
        <p:txBody>
          <a:bodyPr wrap="square" anchor="b">
            <a:normAutofit/>
          </a:bodyPr>
          <a:lstStyle/>
          <a:p>
            <a:r>
              <a:rPr lang="en-US"/>
              <a:t>Language-guided image generation</a:t>
            </a:r>
          </a:p>
        </p:txBody>
      </p:sp>
      <p:sp>
        <p:nvSpPr>
          <p:cNvPr id="3" name="TextBox 2">
            <a:extLst>
              <a:ext uri="{FF2B5EF4-FFF2-40B4-BE49-F238E27FC236}">
                <a16:creationId xmlns:a16="http://schemas.microsoft.com/office/drawing/2014/main" id="{5221F727-406C-EE40-8EDC-A44CB7A2F1C4}"/>
              </a:ext>
            </a:extLst>
          </p:cNvPr>
          <p:cNvSpPr txBox="1"/>
          <p:nvPr/>
        </p:nvSpPr>
        <p:spPr>
          <a:xfrm>
            <a:off x="694823" y="1367434"/>
            <a:ext cx="1942215" cy="1200329"/>
          </a:xfrm>
          <a:prstGeom prst="rect">
            <a:avLst/>
          </a:prstGeom>
          <a:noFill/>
        </p:spPr>
        <p:txBody>
          <a:bodyPr wrap="square" rtlCol="0">
            <a:spAutoFit/>
          </a:bodyPr>
          <a:lstStyle/>
          <a:p>
            <a:r>
              <a:rPr lang="en-US" b="1">
                <a:solidFill>
                  <a:srgbClr val="FF7F00"/>
                </a:solidFill>
                <a:latin typeface="Arial" panose="020B0604020202020204" pitchFamily="34" charset="0"/>
                <a:cs typeface="Arial" panose="020B0604020202020204" pitchFamily="34" charset="0"/>
              </a:rPr>
              <a:t>(Prompt)</a:t>
            </a:r>
          </a:p>
          <a:p>
            <a:r>
              <a:rPr lang="en-US">
                <a:solidFill>
                  <a:srgbClr val="FF7F00"/>
                </a:solidFill>
                <a:latin typeface="Arial" panose="020B0604020202020204" pitchFamily="34" charset="0"/>
                <a:cs typeface="Arial" panose="020B0604020202020204" pitchFamily="34" charset="0"/>
              </a:rPr>
              <a:t>Treehouse in the style of Studio Ghibli animation</a:t>
            </a:r>
          </a:p>
        </p:txBody>
      </p:sp>
      <p:sp>
        <p:nvSpPr>
          <p:cNvPr id="6" name="TextBox 5">
            <a:extLst>
              <a:ext uri="{FF2B5EF4-FFF2-40B4-BE49-F238E27FC236}">
                <a16:creationId xmlns:a16="http://schemas.microsoft.com/office/drawing/2014/main" id="{B06A6A16-CE1A-AA42-99ED-455F56678E3D}"/>
              </a:ext>
            </a:extLst>
          </p:cNvPr>
          <p:cNvSpPr txBox="1"/>
          <p:nvPr/>
        </p:nvSpPr>
        <p:spPr>
          <a:xfrm>
            <a:off x="2984850" y="4787885"/>
            <a:ext cx="1946367" cy="261610"/>
          </a:xfrm>
          <a:prstGeom prst="rect">
            <a:avLst/>
          </a:prstGeom>
          <a:noFill/>
        </p:spPr>
        <p:txBody>
          <a:bodyPr wrap="none" rtlCol="0">
            <a:spAutoFit/>
          </a:bodyPr>
          <a:lstStyle/>
          <a:p>
            <a:pPr algn="l"/>
            <a:r>
              <a:rPr lang="en-US" sz="1100">
                <a:latin typeface="Arial" panose="020B0604020202020204" pitchFamily="34" charset="0"/>
                <a:cs typeface="Arial" panose="020B0604020202020204" pitchFamily="34" charset="0"/>
              </a:rPr>
              <a:t>[ Work by @danielrussruss ]</a:t>
            </a:r>
          </a:p>
        </p:txBody>
      </p:sp>
      <p:pic>
        <p:nvPicPr>
          <p:cNvPr id="9" name="Picture 8">
            <a:extLst>
              <a:ext uri="{FF2B5EF4-FFF2-40B4-BE49-F238E27FC236}">
                <a16:creationId xmlns:a16="http://schemas.microsoft.com/office/drawing/2014/main" id="{B79D9A99-D038-5549-BF7B-6CFC6F2361AB}"/>
              </a:ext>
            </a:extLst>
          </p:cNvPr>
          <p:cNvPicPr>
            <a:picLocks noChangeAspect="1"/>
          </p:cNvPicPr>
          <p:nvPr/>
        </p:nvPicPr>
        <p:blipFill>
          <a:blip r:embed="rId7"/>
          <a:srcRect/>
          <a:stretch/>
        </p:blipFill>
        <p:spPr>
          <a:xfrm>
            <a:off x="2331947" y="960726"/>
            <a:ext cx="619071" cy="332184"/>
          </a:xfrm>
          <a:prstGeom prst="rect">
            <a:avLst/>
          </a:prstGeom>
        </p:spPr>
      </p:pic>
      <p:pic>
        <p:nvPicPr>
          <p:cNvPr id="10" name="Picture 9">
            <a:extLst>
              <a:ext uri="{FF2B5EF4-FFF2-40B4-BE49-F238E27FC236}">
                <a16:creationId xmlns:a16="http://schemas.microsoft.com/office/drawing/2014/main" id="{8A09FA57-5644-6C4E-843A-4F8AC70D39C4}"/>
              </a:ext>
            </a:extLst>
          </p:cNvPr>
          <p:cNvPicPr>
            <a:picLocks noChangeAspect="1"/>
          </p:cNvPicPr>
          <p:nvPr/>
        </p:nvPicPr>
        <p:blipFill>
          <a:blip r:embed="rId8"/>
          <a:srcRect/>
          <a:stretch/>
        </p:blipFill>
        <p:spPr>
          <a:xfrm>
            <a:off x="821770" y="1071250"/>
            <a:ext cx="198533" cy="231621"/>
          </a:xfrm>
          <a:prstGeom prst="rect">
            <a:avLst/>
          </a:prstGeom>
        </p:spPr>
      </p:pic>
      <p:sp>
        <p:nvSpPr>
          <p:cNvPr id="14" name="TextBox 13">
            <a:extLst>
              <a:ext uri="{FF2B5EF4-FFF2-40B4-BE49-F238E27FC236}">
                <a16:creationId xmlns:a16="http://schemas.microsoft.com/office/drawing/2014/main" id="{A774833A-F62F-F549-8854-631E9A30FEDB}"/>
              </a:ext>
            </a:extLst>
          </p:cNvPr>
          <p:cNvSpPr txBox="1"/>
          <p:nvPr/>
        </p:nvSpPr>
        <p:spPr>
          <a:xfrm>
            <a:off x="694823" y="3070541"/>
            <a:ext cx="2290027" cy="1754326"/>
          </a:xfrm>
          <a:prstGeom prst="rect">
            <a:avLst/>
          </a:prstGeom>
          <a:noFill/>
        </p:spPr>
        <p:txBody>
          <a:bodyPr wrap="square" rtlCol="0">
            <a:spAutoFit/>
          </a:bodyPr>
          <a:lstStyle/>
          <a:p>
            <a:pPr algn="l"/>
            <a:r>
              <a:rPr lang="en-US">
                <a:solidFill>
                  <a:srgbClr val="FF7F00"/>
                </a:solidFill>
                <a:latin typeface="Arial" panose="020B0604020202020204" pitchFamily="34" charset="0"/>
                <a:cs typeface="Arial" panose="020B0604020202020204" pitchFamily="34" charset="0"/>
              </a:rPr>
              <a:t>Forward model </a:t>
            </a:r>
          </a:p>
          <a:p>
            <a:pPr algn="l"/>
            <a:endParaRPr lang="en-US">
              <a:solidFill>
                <a:srgbClr val="FF7F00"/>
              </a:solidFill>
              <a:latin typeface="Arial" panose="020B0604020202020204" pitchFamily="34" charset="0"/>
              <a:cs typeface="Arial" panose="020B0604020202020204" pitchFamily="34" charset="0"/>
            </a:endParaRPr>
          </a:p>
          <a:p>
            <a:pPr algn="l"/>
            <a:endParaRPr lang="en-US">
              <a:solidFill>
                <a:srgbClr val="FF7F00"/>
              </a:solidFill>
              <a:latin typeface="Arial" panose="020B0604020202020204" pitchFamily="34" charset="0"/>
              <a:cs typeface="Arial" panose="020B0604020202020204" pitchFamily="34" charset="0"/>
            </a:endParaRPr>
          </a:p>
          <a:p>
            <a:pPr algn="l"/>
            <a:r>
              <a:rPr lang="en-US">
                <a:solidFill>
                  <a:srgbClr val="FF7F00"/>
                </a:solidFill>
                <a:latin typeface="Arial" panose="020B0604020202020204" pitchFamily="34" charset="0"/>
                <a:cs typeface="Arial" panose="020B0604020202020204" pitchFamily="34" charset="0"/>
              </a:rPr>
              <a:t>is an image captioning neural network.</a:t>
            </a:r>
          </a:p>
        </p:txBody>
      </p:sp>
      <p:pic>
        <p:nvPicPr>
          <p:cNvPr id="16" name="Picture 15">
            <a:extLst>
              <a:ext uri="{FF2B5EF4-FFF2-40B4-BE49-F238E27FC236}">
                <a16:creationId xmlns:a16="http://schemas.microsoft.com/office/drawing/2014/main" id="{AE0CB648-0EE4-304B-A705-5B74D0DA5FE5}"/>
              </a:ext>
            </a:extLst>
          </p:cNvPr>
          <p:cNvPicPr>
            <a:picLocks noChangeAspect="1"/>
          </p:cNvPicPr>
          <p:nvPr/>
        </p:nvPicPr>
        <p:blipFill>
          <a:blip r:embed="rId9"/>
          <a:srcRect/>
          <a:stretch/>
        </p:blipFill>
        <p:spPr>
          <a:xfrm>
            <a:off x="821770" y="3508756"/>
            <a:ext cx="914484" cy="289195"/>
          </a:xfrm>
          <a:prstGeom prst="rect">
            <a:avLst/>
          </a:prstGeom>
        </p:spPr>
      </p:pic>
      <p:sp>
        <p:nvSpPr>
          <p:cNvPr id="5" name="Rectangle 4">
            <a:extLst>
              <a:ext uri="{FF2B5EF4-FFF2-40B4-BE49-F238E27FC236}">
                <a16:creationId xmlns:a16="http://schemas.microsoft.com/office/drawing/2014/main" id="{4042732A-CC20-E64F-8944-E1DD86CF41A9}"/>
              </a:ext>
            </a:extLst>
          </p:cNvPr>
          <p:cNvSpPr/>
          <p:nvPr/>
        </p:nvSpPr>
        <p:spPr>
          <a:xfrm>
            <a:off x="694823" y="3070542"/>
            <a:ext cx="1887731" cy="1717344"/>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955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5344-822B-8A4D-9CCD-5BCF6006ED22}"/>
              </a:ext>
            </a:extLst>
          </p:cNvPr>
          <p:cNvSpPr>
            <a:spLocks noGrp="1"/>
          </p:cNvSpPr>
          <p:nvPr>
            <p:ph type="title"/>
          </p:nvPr>
        </p:nvSpPr>
        <p:spPr/>
        <p:txBody>
          <a:bodyPr/>
          <a:lstStyle/>
          <a:p>
            <a:r>
              <a:rPr lang="en-US"/>
              <a:t>Controllable generation: Text-guided generation</a:t>
            </a:r>
          </a:p>
        </p:txBody>
      </p:sp>
      <p:sp>
        <p:nvSpPr>
          <p:cNvPr id="3" name="Content Placeholder 2">
            <a:extLst>
              <a:ext uri="{FF2B5EF4-FFF2-40B4-BE49-F238E27FC236}">
                <a16:creationId xmlns:a16="http://schemas.microsoft.com/office/drawing/2014/main" id="{A528CF25-3D1C-2544-8068-0B066A172C66}"/>
              </a:ext>
            </a:extLst>
          </p:cNvPr>
          <p:cNvSpPr>
            <a:spLocks noGrp="1"/>
          </p:cNvSpPr>
          <p:nvPr>
            <p:ph sz="quarter" idx="10"/>
          </p:nvPr>
        </p:nvSpPr>
        <p:spPr/>
        <p:txBody>
          <a:bodyPr/>
          <a:lstStyle/>
          <a:p>
            <a:r>
              <a:rPr lang="en-US"/>
              <a:t>An abstract painting of computer science:</a:t>
            </a:r>
          </a:p>
        </p:txBody>
      </p:sp>
      <p:sp>
        <p:nvSpPr>
          <p:cNvPr id="4" name="Content Placeholder 3">
            <a:extLst>
              <a:ext uri="{FF2B5EF4-FFF2-40B4-BE49-F238E27FC236}">
                <a16:creationId xmlns:a16="http://schemas.microsoft.com/office/drawing/2014/main" id="{EE72747B-A419-5546-89FA-94A577363991}"/>
              </a:ext>
            </a:extLst>
          </p:cNvPr>
          <p:cNvSpPr>
            <a:spLocks noGrp="1"/>
          </p:cNvSpPr>
          <p:nvPr>
            <p:ph sz="quarter" idx="11"/>
          </p:nvPr>
        </p:nvSpPr>
        <p:spPr/>
        <p:txBody>
          <a:bodyPr/>
          <a:lstStyle/>
          <a:p>
            <a:r>
              <a:rPr lang="en-US"/>
              <a:t>A painting of the starry night by van Gogh</a:t>
            </a:r>
          </a:p>
        </p:txBody>
      </p:sp>
      <p:sp>
        <p:nvSpPr>
          <p:cNvPr id="5" name="Rectangle 4">
            <a:extLst>
              <a:ext uri="{FF2B5EF4-FFF2-40B4-BE49-F238E27FC236}">
                <a16:creationId xmlns:a16="http://schemas.microsoft.com/office/drawing/2014/main" id="{96D0BEFC-10DD-8947-9268-EBD9FCD2EFD8}"/>
              </a:ext>
            </a:extLst>
          </p:cNvPr>
          <p:cNvSpPr/>
          <p:nvPr/>
        </p:nvSpPr>
        <p:spPr>
          <a:xfrm>
            <a:off x="762000" y="4783958"/>
            <a:ext cx="4572000" cy="415498"/>
          </a:xfrm>
          <a:prstGeom prst="rect">
            <a:avLst/>
          </a:prstGeom>
        </p:spPr>
        <p:txBody>
          <a:bodyPr>
            <a:spAutoFit/>
          </a:bodyPr>
          <a:lstStyle/>
          <a:p>
            <a:pPr>
              <a:spcBef>
                <a:spcPts val="0"/>
              </a:spcBef>
              <a:spcAft>
                <a:spcPts val="0"/>
              </a:spcAft>
            </a:pPr>
            <a:r>
              <a:rPr lang="en-US" sz="700" b="0" i="0" u="sng" strike="noStrike">
                <a:solidFill>
                  <a:srgbClr val="1155CC"/>
                </a:solidFill>
                <a:effectLst/>
                <a:latin typeface="Arial" panose="020B0604020202020204" pitchFamily="34" charset="0"/>
                <a:hlinkClick r:id="rId2"/>
              </a:rPr>
              <a:t>https://colab.research.google.com/drive/1FuOobQOmDJuG7rGsMWfQa883A9r4HxEO?usp=sharing</a:t>
            </a:r>
            <a:r>
              <a:rPr lang="en-US" sz="700">
                <a:solidFill>
                  <a:srgbClr val="000000"/>
                </a:solidFill>
                <a:latin typeface="Arial" panose="020B0604020202020204" pitchFamily="34" charset="0"/>
              </a:rPr>
              <a:t> </a:t>
            </a:r>
            <a:endParaRPr lang="en-US" sz="700" b="0">
              <a:effectLst/>
            </a:endParaRPr>
          </a:p>
          <a:p>
            <a:r>
              <a:rPr lang="en-US" sz="700"/>
              <a:t/>
            </a:r>
            <a:br>
              <a:rPr lang="en-US" sz="700"/>
            </a:br>
            <a:endParaRPr lang="en-US" sz="700"/>
          </a:p>
        </p:txBody>
      </p:sp>
      <p:pic>
        <p:nvPicPr>
          <p:cNvPr id="1026" name="Picture 2">
            <a:extLst>
              <a:ext uri="{FF2B5EF4-FFF2-40B4-BE49-F238E27FC236}">
                <a16:creationId xmlns:a16="http://schemas.microsoft.com/office/drawing/2014/main" id="{E013DF7B-1BF3-C641-9776-4399FE460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812" y="1536989"/>
            <a:ext cx="2992842" cy="2992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D3DA98-C11D-454A-A29C-0654984BF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665" y="1502829"/>
            <a:ext cx="3027002" cy="302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87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B0B-3ECF-DF42-BD19-2ED0EB557EE2}"/>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9D9C6E0B-5D36-D44F-8031-95E214710BF7}"/>
              </a:ext>
            </a:extLst>
          </p:cNvPr>
          <p:cNvSpPr>
            <a:spLocks noGrp="1"/>
          </p:cNvSpPr>
          <p:nvPr>
            <p:ph sz="quarter" idx="10"/>
          </p:nvPr>
        </p:nvSpPr>
        <p:spPr/>
        <p:txBody>
          <a:bodyPr numCol="1">
            <a:normAutofit/>
          </a:bodyPr>
          <a:lstStyle/>
          <a:p>
            <a:pPr marL="285750" indent="-285750">
              <a:buFont typeface="Arial" panose="020B0604020202020204" pitchFamily="34" charset="0"/>
              <a:buChar char="•"/>
            </a:pPr>
            <a:r>
              <a:rPr lang="en-US" b="1" dirty="0"/>
              <a:t>Gradients of distributions (scores) can be estimated easily</a:t>
            </a:r>
          </a:p>
          <a:p>
            <a:pPr marL="512763" lvl="2" indent="-285750">
              <a:buFont typeface="Arial" panose="020B0604020202020204" pitchFamily="34" charset="0"/>
              <a:buChar char="•"/>
            </a:pPr>
            <a:r>
              <a:rPr lang="en-US" b="1" dirty="0"/>
              <a:t>Flexible architecture choices </a:t>
            </a:r>
            <a:r>
              <a:rPr lang="en-US" dirty="0"/>
              <a:t>— no need to be normalized/invertible</a:t>
            </a:r>
          </a:p>
          <a:p>
            <a:pPr marL="512763" lvl="2" indent="-285750">
              <a:buFont typeface="Arial" panose="020B0604020202020204" pitchFamily="34" charset="0"/>
              <a:buChar char="•"/>
            </a:pPr>
            <a:r>
              <a:rPr lang="en-US" b="1" dirty="0"/>
              <a:t>Stable training </a:t>
            </a:r>
            <a:r>
              <a:rPr lang="en-US" dirty="0"/>
              <a:t>— no minimax optimization</a:t>
            </a:r>
          </a:p>
          <a:p>
            <a:pPr lvl="2">
              <a:buFont typeface="Arial" panose="020B0604020202020204" pitchFamily="34" charset="0"/>
              <a:buChar char="•"/>
            </a:pPr>
            <a:endParaRPr lang="en-US" dirty="0"/>
          </a:p>
          <a:p>
            <a:pPr marL="285750" indent="-285750">
              <a:buFont typeface="Arial" panose="020B0604020202020204" pitchFamily="34" charset="0"/>
              <a:buChar char="•"/>
            </a:pPr>
            <a:r>
              <a:rPr lang="en-US" b="1" dirty="0"/>
              <a:t>Better or comparable sample quality to GANs</a:t>
            </a:r>
          </a:p>
          <a:p>
            <a:pPr marL="512763" lvl="2" indent="-285750">
              <a:buFont typeface="Arial" panose="020B0604020202020204" pitchFamily="34" charset="0"/>
              <a:buChar char="•"/>
            </a:pPr>
            <a:r>
              <a:rPr lang="en-US" dirty="0"/>
              <a:t>State-of-the-art performance on CIFAR-10 and others</a:t>
            </a:r>
          </a:p>
          <a:p>
            <a:pPr marL="512763" lvl="2" indent="-285750">
              <a:buFont typeface="Arial" panose="020B0604020202020204" pitchFamily="34" charset="0"/>
              <a:buChar char="•"/>
            </a:pPr>
            <a:r>
              <a:rPr lang="en-US" dirty="0"/>
              <a:t>Scalable to resolution of 1024x1024 for image generation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Exact likelihood computation</a:t>
            </a:r>
          </a:p>
          <a:p>
            <a:pPr marL="512763" lvl="2" indent="-285750">
              <a:buFont typeface="Arial" panose="020B0604020202020204" pitchFamily="34" charset="0"/>
              <a:buChar char="•"/>
            </a:pPr>
            <a:r>
              <a:rPr lang="en-US" dirty="0"/>
              <a:t>State-of-the-art likelihood on CIFAR-10</a:t>
            </a:r>
          </a:p>
          <a:p>
            <a:pPr marL="512763" lvl="2" indent="-285750">
              <a:buFont typeface="Arial" panose="020B0604020202020204" pitchFamily="34" charset="0"/>
              <a:buChar char="•"/>
            </a:pPr>
            <a:r>
              <a:rPr lang="en-US" dirty="0"/>
              <a:t>Sample editing via </a:t>
            </a:r>
            <a:r>
              <a:rPr lang="en-US" dirty="0" err="1"/>
              <a:t>manuplating</a:t>
            </a:r>
            <a:r>
              <a:rPr lang="en-US" dirty="0"/>
              <a:t> latent </a:t>
            </a:r>
            <a:r>
              <a:rPr lang="en-US" dirty="0" smtClean="0"/>
              <a:t>codes</a:t>
            </a:r>
            <a:endParaRPr lang="en-US" dirty="0"/>
          </a:p>
        </p:txBody>
      </p:sp>
    </p:spTree>
    <p:extLst>
      <p:ext uri="{BB962C8B-B14F-4D97-AF65-F5344CB8AC3E}">
        <p14:creationId xmlns:p14="http://schemas.microsoft.com/office/powerpoint/2010/main" val="17936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6005-8422-7443-ACB1-9C58E67B2183}"/>
              </a:ext>
            </a:extLst>
          </p:cNvPr>
          <p:cNvSpPr>
            <a:spLocks noGrp="1"/>
          </p:cNvSpPr>
          <p:nvPr>
            <p:ph type="title"/>
          </p:nvPr>
        </p:nvSpPr>
        <p:spPr/>
        <p:txBody>
          <a:bodyPr/>
          <a:lstStyle/>
          <a:p>
            <a:r>
              <a:rPr lang="en-US"/>
              <a:t>Sliced score matching</a:t>
            </a:r>
          </a:p>
        </p:txBody>
      </p:sp>
      <p:sp>
        <p:nvSpPr>
          <p:cNvPr id="3" name="Content Placeholder 2">
            <a:extLst>
              <a:ext uri="{FF2B5EF4-FFF2-40B4-BE49-F238E27FC236}">
                <a16:creationId xmlns:a16="http://schemas.microsoft.com/office/drawing/2014/main" id="{D7584A03-0708-9B4B-BF4B-14142351BB51}"/>
              </a:ext>
            </a:extLst>
          </p:cNvPr>
          <p:cNvSpPr>
            <a:spLocks noGrp="1"/>
          </p:cNvSpPr>
          <p:nvPr>
            <p:ph sz="quarter" idx="10"/>
          </p:nvPr>
        </p:nvSpPr>
        <p:spPr/>
        <p:txBody>
          <a:bodyPr/>
          <a:lstStyle/>
          <a:p>
            <a:endParaRPr lang="en-US"/>
          </a:p>
          <a:p>
            <a:endParaRPr lang="en-US"/>
          </a:p>
          <a:p>
            <a:endParaRPr lang="en-US"/>
          </a:p>
          <a:p>
            <a:endParaRPr lang="en-US"/>
          </a:p>
          <a:p>
            <a:pPr>
              <a:buFont typeface="Arial" panose="020B0604020202020204" pitchFamily="34" charset="0"/>
              <a:buChar char="•"/>
            </a:pPr>
            <a:endParaRPr lang="en-US"/>
          </a:p>
          <a:p>
            <a:pPr>
              <a:buFont typeface="Arial" panose="020B0604020202020204" pitchFamily="34" charset="0"/>
              <a:buChar char="•"/>
            </a:pPr>
            <a:r>
              <a:rPr lang="en-US"/>
              <a:t>Projection distribution       can be Gaussian or Rademacher</a:t>
            </a:r>
          </a:p>
          <a:p>
            <a:pPr>
              <a:buFont typeface="Arial" panose="020B0604020202020204" pitchFamily="34" charset="0"/>
              <a:buChar char="•"/>
            </a:pPr>
            <a:r>
              <a:rPr lang="en-US" b="1"/>
              <a:t>Pros:</a:t>
            </a:r>
            <a:r>
              <a:rPr lang="en-US"/>
              <a:t> </a:t>
            </a:r>
          </a:p>
          <a:p>
            <a:pPr lvl="2">
              <a:buFont typeface="Arial" panose="020B0604020202020204" pitchFamily="34" charset="0"/>
              <a:buChar char="•"/>
            </a:pPr>
            <a:r>
              <a:rPr lang="en-US"/>
              <a:t>Much more scalable than score matching; </a:t>
            </a:r>
          </a:p>
          <a:p>
            <a:pPr lvl="2">
              <a:buFont typeface="Arial" panose="020B0604020202020204" pitchFamily="34" charset="0"/>
              <a:buChar char="•"/>
            </a:pPr>
            <a:r>
              <a:rPr lang="en-US"/>
              <a:t>Estimates the true data score.</a:t>
            </a:r>
          </a:p>
          <a:p>
            <a:pPr>
              <a:buFont typeface="Arial" panose="020B0604020202020204" pitchFamily="34" charset="0"/>
              <a:buChar char="•"/>
            </a:pPr>
            <a:r>
              <a:rPr lang="en-US" b="1"/>
              <a:t>Con</a:t>
            </a:r>
            <a:r>
              <a:rPr lang="en-US"/>
              <a:t>: Slower than denoising score matching.</a:t>
            </a:r>
          </a:p>
        </p:txBody>
      </p:sp>
      <p:pic>
        <p:nvPicPr>
          <p:cNvPr id="4" name="Picture 3">
            <a:extLst>
              <a:ext uri="{FF2B5EF4-FFF2-40B4-BE49-F238E27FC236}">
                <a16:creationId xmlns:a16="http://schemas.microsoft.com/office/drawing/2014/main" id="{70715274-9697-244B-AEFE-9D4B0A17EBAA}"/>
              </a:ext>
            </a:extLst>
          </p:cNvPr>
          <p:cNvPicPr>
            <a:picLocks noChangeAspect="1"/>
          </p:cNvPicPr>
          <p:nvPr/>
        </p:nvPicPr>
        <p:blipFill>
          <a:blip r:embed="rId2"/>
          <a:srcRect/>
          <a:stretch/>
        </p:blipFill>
        <p:spPr>
          <a:xfrm>
            <a:off x="2427576" y="1158066"/>
            <a:ext cx="4750262" cy="489581"/>
          </a:xfrm>
          <a:prstGeom prst="rect">
            <a:avLst/>
          </a:prstGeom>
        </p:spPr>
      </p:pic>
      <p:pic>
        <p:nvPicPr>
          <p:cNvPr id="5" name="Picture 4">
            <a:extLst>
              <a:ext uri="{FF2B5EF4-FFF2-40B4-BE49-F238E27FC236}">
                <a16:creationId xmlns:a16="http://schemas.microsoft.com/office/drawing/2014/main" id="{474FF6BF-D7A1-3242-BC9F-4FC496BE7DEB}"/>
              </a:ext>
            </a:extLst>
          </p:cNvPr>
          <p:cNvPicPr>
            <a:picLocks noChangeAspect="1"/>
          </p:cNvPicPr>
          <p:nvPr/>
        </p:nvPicPr>
        <p:blipFill>
          <a:blip r:embed="rId3"/>
          <a:stretch>
            <a:fillRect/>
          </a:stretch>
        </p:blipFill>
        <p:spPr>
          <a:xfrm>
            <a:off x="2129861" y="1816387"/>
            <a:ext cx="5345692" cy="489581"/>
          </a:xfrm>
          <a:prstGeom prst="rect">
            <a:avLst/>
          </a:prstGeom>
        </p:spPr>
      </p:pic>
      <p:pic>
        <p:nvPicPr>
          <p:cNvPr id="7" name="Picture 6">
            <a:extLst>
              <a:ext uri="{FF2B5EF4-FFF2-40B4-BE49-F238E27FC236}">
                <a16:creationId xmlns:a16="http://schemas.microsoft.com/office/drawing/2014/main" id="{04F3303B-00D2-A044-91E3-DEC8B20E7E19}"/>
              </a:ext>
            </a:extLst>
          </p:cNvPr>
          <p:cNvPicPr>
            <a:picLocks noChangeAspect="1"/>
          </p:cNvPicPr>
          <p:nvPr/>
        </p:nvPicPr>
        <p:blipFill>
          <a:blip r:embed="rId4"/>
          <a:stretch>
            <a:fillRect/>
          </a:stretch>
        </p:blipFill>
        <p:spPr>
          <a:xfrm>
            <a:off x="3621808" y="2669908"/>
            <a:ext cx="269905" cy="190521"/>
          </a:xfrm>
          <a:prstGeom prst="rect">
            <a:avLst/>
          </a:prstGeom>
        </p:spPr>
      </p:pic>
    </p:spTree>
    <p:extLst>
      <p:ext uri="{BB962C8B-B14F-4D97-AF65-F5344CB8AC3E}">
        <p14:creationId xmlns:p14="http://schemas.microsoft.com/office/powerpoint/2010/main" val="427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p:txBody>
          <a:bodyPr/>
          <a:lstStyle/>
          <a:p>
            <a:r>
              <a:rPr lang="en-US"/>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0" y="194214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7013083" y="1930064"/>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019209" y="2369520"/>
            <a:ext cx="1103187" cy="646331"/>
          </a:xfrm>
          <a:prstGeom prst="rect">
            <a:avLst/>
          </a:prstGeom>
          <a:noFill/>
        </p:spPr>
        <p:txBody>
          <a:bodyPr wrap="none" rtlCol="0">
            <a:spAutoFit/>
          </a:bodyPr>
          <a:lstStyle/>
          <a:p>
            <a:pPr algn="ctr"/>
            <a:r>
              <a:rPr lang="en-US">
                <a:solidFill>
                  <a:schemeClr val="bg2"/>
                </a:solidFill>
              </a:rPr>
              <a:t>score </a:t>
            </a:r>
          </a:p>
          <a:p>
            <a:pPr algn="ctr"/>
            <a:r>
              <a:rPr lang="en-US">
                <a:solidFill>
                  <a:schemeClr val="bg2"/>
                </a:solidFill>
              </a:rPr>
              <a:t>matching</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5" y="173810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2" y="1097709"/>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13392" y="3469545"/>
            <a:ext cx="829073" cy="369332"/>
          </a:xfrm>
          <a:prstGeom prst="rect">
            <a:avLst/>
          </a:prstGeom>
          <a:noFill/>
        </p:spPr>
        <p:txBody>
          <a:bodyPr wrap="none" rtlCol="0">
            <a:spAutoFit/>
          </a:bodyPr>
          <a:lstStyle/>
          <a:p>
            <a:r>
              <a:rPr lang="en-US">
                <a:solidFill>
                  <a:schemeClr val="bg2"/>
                </a:solidFill>
              </a:rPr>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3468081"/>
            <a:ext cx="1462260" cy="369332"/>
          </a:xfrm>
          <a:prstGeom prst="rect">
            <a:avLst/>
          </a:prstGeom>
          <a:noFill/>
        </p:spPr>
        <p:txBody>
          <a:bodyPr wrap="none" rtlCol="0">
            <a:spAutoFit/>
          </a:bodyPr>
          <a:lstStyle/>
          <a:p>
            <a:r>
              <a:rPr lang="en-US">
                <a:solidFill>
                  <a:schemeClr val="bg2"/>
                </a:solidFill>
              </a:rPr>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643189" y="1097709"/>
            <a:ext cx="2403200" cy="3026531"/>
            <a:chOff x="558764" y="1081223"/>
            <a:chExt cx="2403200" cy="3026531"/>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03879" y="3468081"/>
                <a:ext cx="1492716" cy="369332"/>
              </a:xfrm>
              <a:prstGeom prst="rect">
                <a:avLst/>
              </a:prstGeom>
              <a:noFill/>
            </p:spPr>
            <p:txBody>
              <a:bodyPr wrap="none" rtlCol="0">
                <a:spAutoFit/>
              </a:bodyPr>
              <a:lstStyle/>
              <a:p>
                <a:r>
                  <a:rPr lang="en-US">
                    <a:solidFill>
                      <a:schemeClr val="bg2"/>
                    </a:solidFill>
                  </a:rPr>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670274" y="3895242"/>
              <a:ext cx="2291690" cy="212512"/>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339178" y="3932981"/>
            <a:ext cx="1921217" cy="205448"/>
          </a:xfrm>
          <a:prstGeom prst="rect">
            <a:avLst/>
          </a:prstGeom>
        </p:spPr>
      </p:pic>
      <p:sp>
        <p:nvSpPr>
          <p:cNvPr id="29" name="TextBox 28">
            <a:extLst>
              <a:ext uri="{FF2B5EF4-FFF2-40B4-BE49-F238E27FC236}">
                <a16:creationId xmlns:a16="http://schemas.microsoft.com/office/drawing/2014/main" id="{EB1AB82F-933D-2E42-ACAA-CE33489ABB7E}"/>
              </a:ext>
            </a:extLst>
          </p:cNvPr>
          <p:cNvSpPr txBox="1"/>
          <p:nvPr/>
        </p:nvSpPr>
        <p:spPr>
          <a:xfrm>
            <a:off x="6554586" y="2384932"/>
            <a:ext cx="1109599" cy="646331"/>
          </a:xfrm>
          <a:prstGeom prst="rect">
            <a:avLst/>
          </a:prstGeom>
          <a:noFill/>
        </p:spPr>
        <p:txBody>
          <a:bodyPr wrap="none" rtlCol="0">
            <a:spAutoFit/>
          </a:bodyPr>
          <a:lstStyle/>
          <a:p>
            <a:pPr algn="ctr"/>
            <a:r>
              <a:rPr lang="en-US">
                <a:solidFill>
                  <a:schemeClr val="bg2"/>
                </a:solidFill>
              </a:rPr>
              <a:t>Langevin </a:t>
            </a:r>
          </a:p>
          <a:p>
            <a:pPr algn="ctr"/>
            <a:r>
              <a:rPr lang="en-US">
                <a:solidFill>
                  <a:schemeClr val="bg2"/>
                </a:solidFill>
              </a:rPr>
              <a:t>dynamics</a:t>
            </a:r>
          </a:p>
        </p:txBody>
      </p:sp>
      <p:pic>
        <p:nvPicPr>
          <p:cNvPr id="31" name="Picture 30">
            <a:extLst>
              <a:ext uri="{FF2B5EF4-FFF2-40B4-BE49-F238E27FC236}">
                <a16:creationId xmlns:a16="http://schemas.microsoft.com/office/drawing/2014/main" id="{95B696A2-9BFD-4D43-8096-C58F2E657565}"/>
              </a:ext>
            </a:extLst>
          </p:cNvPr>
          <p:cNvPicPr>
            <a:picLocks noChangeAspect="1"/>
          </p:cNvPicPr>
          <p:nvPr/>
        </p:nvPicPr>
        <p:blipFill>
          <a:blip r:embed="rId18"/>
          <a:stretch>
            <a:fillRect/>
          </a:stretch>
        </p:blipFill>
        <p:spPr>
          <a:xfrm>
            <a:off x="6691527" y="1267303"/>
            <a:ext cx="835715" cy="845433"/>
          </a:xfrm>
          <a:prstGeom prst="rect">
            <a:avLst/>
          </a:prstGeom>
        </p:spPr>
      </p:pic>
    </p:spTree>
    <p:extLst>
      <p:ext uri="{BB962C8B-B14F-4D97-AF65-F5344CB8AC3E}">
        <p14:creationId xmlns:p14="http://schemas.microsoft.com/office/powerpoint/2010/main" val="4186554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1BDD-74C4-904F-9FEF-B21009B460E2}"/>
              </a:ext>
            </a:extLst>
          </p:cNvPr>
          <p:cNvSpPr>
            <a:spLocks noGrp="1"/>
          </p:cNvSpPr>
          <p:nvPr>
            <p:ph type="title"/>
          </p:nvPr>
        </p:nvSpPr>
        <p:spPr/>
        <p:txBody>
          <a:bodyPr/>
          <a:lstStyle/>
          <a:p>
            <a:r>
              <a:rPr lang="en-US"/>
              <a:t>Pitfalls</a:t>
            </a:r>
          </a:p>
        </p:txBody>
      </p:sp>
      <p:sp>
        <p:nvSpPr>
          <p:cNvPr id="3" name="Content Placeholder 2">
            <a:extLst>
              <a:ext uri="{FF2B5EF4-FFF2-40B4-BE49-F238E27FC236}">
                <a16:creationId xmlns:a16="http://schemas.microsoft.com/office/drawing/2014/main" id="{FED46E4F-C726-7F4F-A1F7-FD44D4D8C808}"/>
              </a:ext>
            </a:extLst>
          </p:cNvPr>
          <p:cNvSpPr>
            <a:spLocks noGrp="1"/>
          </p:cNvSpPr>
          <p:nvPr>
            <p:ph sz="quarter" idx="10"/>
          </p:nvPr>
        </p:nvSpPr>
        <p:spPr/>
        <p:txBody>
          <a:bodyPr/>
          <a:lstStyle/>
          <a:p>
            <a:pPr>
              <a:buFont typeface="Arial" panose="020B0604020202020204" pitchFamily="34" charset="0"/>
              <a:buChar char="•"/>
            </a:pPr>
            <a:r>
              <a:rPr lang="en-US" dirty="0"/>
              <a:t>Manifold hypothesis. Data score is undefined.</a:t>
            </a:r>
          </a:p>
          <a:p>
            <a:pPr marL="0" indent="0"/>
            <a:endParaRPr lang="en-US" dirty="0"/>
          </a:p>
          <a:p>
            <a:pPr>
              <a:buFont typeface="Arial" panose="020B0604020202020204" pitchFamily="34" charset="0"/>
              <a:buChar char="•"/>
            </a:pPr>
            <a:r>
              <a:rPr lang="en-US" dirty="0"/>
              <a:t>Score matching fails in low data density regions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err="1"/>
              <a:t>Langevin</a:t>
            </a:r>
            <a:r>
              <a:rPr lang="en-US" dirty="0"/>
              <a:t> dynamics </a:t>
            </a:r>
            <a:r>
              <a:rPr lang="en-US" dirty="0" smtClean="0"/>
              <a:t>converges very slowly</a:t>
            </a:r>
            <a:endParaRPr lang="en-US" dirty="0"/>
          </a:p>
          <a:p>
            <a:pPr>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0C126C88-5250-B64A-9A30-73A939697F1D}"/>
              </a:ext>
            </a:extLst>
          </p:cNvPr>
          <p:cNvGrpSpPr/>
          <p:nvPr/>
        </p:nvGrpSpPr>
        <p:grpSpPr>
          <a:xfrm>
            <a:off x="6260750" y="532516"/>
            <a:ext cx="2038123" cy="1396378"/>
            <a:chOff x="4098170" y="830763"/>
            <a:chExt cx="3430786" cy="2080008"/>
          </a:xfrm>
        </p:grpSpPr>
        <p:pic>
          <p:nvPicPr>
            <p:cNvPr id="4" name="Picture 3">
              <a:extLst>
                <a:ext uri="{FF2B5EF4-FFF2-40B4-BE49-F238E27FC236}">
                  <a16:creationId xmlns:a16="http://schemas.microsoft.com/office/drawing/2014/main" id="{2F68D31B-ED77-B244-BD0B-3BAAE22F4DFC}"/>
                </a:ext>
              </a:extLst>
            </p:cNvPr>
            <p:cNvPicPr>
              <a:picLocks noChangeAspect="1"/>
            </p:cNvPicPr>
            <p:nvPr/>
          </p:nvPicPr>
          <p:blipFill>
            <a:blip r:embed="rId3"/>
            <a:stretch>
              <a:fillRect/>
            </a:stretch>
          </p:blipFill>
          <p:spPr>
            <a:xfrm>
              <a:off x="4098170" y="830763"/>
              <a:ext cx="2314334" cy="2080008"/>
            </a:xfrm>
            <a:prstGeom prst="rect">
              <a:avLst/>
            </a:prstGeom>
          </p:spPr>
        </p:pic>
        <p:sp>
          <p:nvSpPr>
            <p:cNvPr id="5" name="Oval 4">
              <a:extLst>
                <a:ext uri="{FF2B5EF4-FFF2-40B4-BE49-F238E27FC236}">
                  <a16:creationId xmlns:a16="http://schemas.microsoft.com/office/drawing/2014/main" id="{4C462817-9B39-5C46-B93B-830030D18352}"/>
                </a:ext>
              </a:extLst>
            </p:cNvPr>
            <p:cNvSpPr/>
            <p:nvPr/>
          </p:nvSpPr>
          <p:spPr>
            <a:xfrm>
              <a:off x="5988570" y="15065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31E506-9306-AF4E-987D-77D0D252D7BB}"/>
                </a:ext>
              </a:extLst>
            </p:cNvPr>
            <p:cNvSpPr/>
            <p:nvPr/>
          </p:nvSpPr>
          <p:spPr>
            <a:xfrm>
              <a:off x="6140970" y="16589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65CC7A-215E-4747-9D27-8173FF404C59}"/>
                </a:ext>
              </a:extLst>
            </p:cNvPr>
            <p:cNvSpPr/>
            <p:nvPr/>
          </p:nvSpPr>
          <p:spPr>
            <a:xfrm>
              <a:off x="6018550" y="168889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FECFF8-41CF-2D43-82A5-02D183B094D5}"/>
                </a:ext>
              </a:extLst>
            </p:cNvPr>
            <p:cNvSpPr/>
            <p:nvPr/>
          </p:nvSpPr>
          <p:spPr>
            <a:xfrm>
              <a:off x="5886994" y="1643597"/>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489227-2432-964B-B53D-7ACF8485AAA2}"/>
                </a:ext>
              </a:extLst>
            </p:cNvPr>
            <p:cNvSpPr/>
            <p:nvPr/>
          </p:nvSpPr>
          <p:spPr>
            <a:xfrm>
              <a:off x="6110989" y="1865769"/>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F47FB1-B985-5B44-BB25-2BDD7650CCDF}"/>
                </a:ext>
              </a:extLst>
            </p:cNvPr>
            <p:cNvSpPr/>
            <p:nvPr/>
          </p:nvSpPr>
          <p:spPr>
            <a:xfrm>
              <a:off x="5881927" y="1835788"/>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4ABE24-CD13-D04C-A812-50C460F7E18A}"/>
                </a:ext>
              </a:extLst>
            </p:cNvPr>
            <p:cNvSpPr txBox="1"/>
            <p:nvPr/>
          </p:nvSpPr>
          <p:spPr>
            <a:xfrm>
              <a:off x="6233409" y="1506511"/>
              <a:ext cx="1295547" cy="369332"/>
            </a:xfrm>
            <a:prstGeom prst="rect">
              <a:avLst/>
            </a:prstGeom>
            <a:noFill/>
          </p:spPr>
          <p:txBody>
            <a:bodyPr wrap="none" rtlCol="0">
              <a:spAutoFit/>
            </a:bodyPr>
            <a:lstStyle/>
            <a:p>
              <a:r>
                <a:rPr lang="en-US">
                  <a:solidFill>
                    <a:schemeClr val="bg2"/>
                  </a:solidFill>
                </a:rPr>
                <a:t>Data points</a:t>
              </a:r>
            </a:p>
          </p:txBody>
        </p:sp>
      </p:grpSp>
      <p:grpSp>
        <p:nvGrpSpPr>
          <p:cNvPr id="18" name="Group 17">
            <a:extLst>
              <a:ext uri="{FF2B5EF4-FFF2-40B4-BE49-F238E27FC236}">
                <a16:creationId xmlns:a16="http://schemas.microsoft.com/office/drawing/2014/main" id="{2C237BBC-1BC0-CC43-83C8-C243422BB885}"/>
              </a:ext>
            </a:extLst>
          </p:cNvPr>
          <p:cNvGrpSpPr/>
          <p:nvPr/>
        </p:nvGrpSpPr>
        <p:grpSpPr>
          <a:xfrm>
            <a:off x="3591084" y="1148860"/>
            <a:ext cx="2044700" cy="536673"/>
            <a:chOff x="1995198" y="1551605"/>
            <a:chExt cx="2044700" cy="536673"/>
          </a:xfrm>
        </p:grpSpPr>
        <p:pic>
          <p:nvPicPr>
            <p:cNvPr id="13" name="Picture 12">
              <a:extLst>
                <a:ext uri="{FF2B5EF4-FFF2-40B4-BE49-F238E27FC236}">
                  <a16:creationId xmlns:a16="http://schemas.microsoft.com/office/drawing/2014/main" id="{3452FD5B-E6D6-EB4E-ADE0-95F4D4094E02}"/>
                </a:ext>
              </a:extLst>
            </p:cNvPr>
            <p:cNvPicPr>
              <a:picLocks noChangeAspect="1"/>
            </p:cNvPicPr>
            <p:nvPr/>
          </p:nvPicPr>
          <p:blipFill>
            <a:blip r:embed="rId4"/>
            <a:stretch>
              <a:fillRect/>
            </a:stretch>
          </p:blipFill>
          <p:spPr>
            <a:xfrm>
              <a:off x="2419851" y="1688489"/>
              <a:ext cx="1620047" cy="262903"/>
            </a:xfrm>
            <a:prstGeom prst="rect">
              <a:avLst/>
            </a:prstGeom>
          </p:spPr>
        </p:pic>
        <p:sp>
          <p:nvSpPr>
            <p:cNvPr id="14" name="Multiply 13">
              <a:extLst>
                <a:ext uri="{FF2B5EF4-FFF2-40B4-BE49-F238E27FC236}">
                  <a16:creationId xmlns:a16="http://schemas.microsoft.com/office/drawing/2014/main" id="{17ED0DA0-7A5C-E343-A965-3F79788E4C9F}"/>
                </a:ext>
              </a:extLst>
            </p:cNvPr>
            <p:cNvSpPr/>
            <p:nvPr/>
          </p:nvSpPr>
          <p:spPr>
            <a:xfrm>
              <a:off x="1995198" y="1551605"/>
              <a:ext cx="536673" cy="536673"/>
            </a:xfrm>
            <a:prstGeom prst="mathMultiply">
              <a:avLst>
                <a:gd name="adj1" fmla="val 74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0803D00-D7A0-194C-80E5-C55ECF9007D8}"/>
              </a:ext>
            </a:extLst>
          </p:cNvPr>
          <p:cNvPicPr>
            <a:picLocks noChangeAspect="1"/>
          </p:cNvPicPr>
          <p:nvPr/>
        </p:nvPicPr>
        <p:blipFill>
          <a:blip r:embed="rId5"/>
          <a:stretch>
            <a:fillRect/>
          </a:stretch>
        </p:blipFill>
        <p:spPr>
          <a:xfrm>
            <a:off x="2915928" y="1889586"/>
            <a:ext cx="2719856" cy="1416123"/>
          </a:xfrm>
          <a:prstGeom prst="rect">
            <a:avLst/>
          </a:prstGeom>
        </p:spPr>
      </p:pic>
      <p:pic>
        <p:nvPicPr>
          <p:cNvPr id="82" name="Content Placeholder 3">
            <a:extLst>
              <a:ext uri="{FF2B5EF4-FFF2-40B4-BE49-F238E27FC236}">
                <a16:creationId xmlns:a16="http://schemas.microsoft.com/office/drawing/2014/main" id="{57F88A01-2E8B-B64C-A3F8-2AD60087DA21}"/>
              </a:ext>
            </a:extLst>
          </p:cNvPr>
          <p:cNvPicPr>
            <a:picLocks noChangeAspect="1"/>
          </p:cNvPicPr>
          <p:nvPr/>
        </p:nvPicPr>
        <p:blipFill>
          <a:blip r:embed="rId6"/>
          <a:stretch>
            <a:fillRect/>
          </a:stretch>
        </p:blipFill>
        <p:spPr>
          <a:xfrm>
            <a:off x="2877380" y="3579217"/>
            <a:ext cx="2719856" cy="1454548"/>
          </a:xfrm>
          <a:prstGeom prst="rect">
            <a:avLst/>
          </a:prstGeom>
        </p:spPr>
      </p:pic>
    </p:spTree>
    <p:extLst>
      <p:ext uri="{BB962C8B-B14F-4D97-AF65-F5344CB8AC3E}">
        <p14:creationId xmlns:p14="http://schemas.microsoft.com/office/powerpoint/2010/main" val="18123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FD88-B3CB-1B49-8750-4D2801B6DE49}"/>
              </a:ext>
            </a:extLst>
          </p:cNvPr>
          <p:cNvSpPr>
            <a:spLocks noGrp="1"/>
          </p:cNvSpPr>
          <p:nvPr>
            <p:ph type="title"/>
          </p:nvPr>
        </p:nvSpPr>
        <p:spPr/>
        <p:txBody>
          <a:bodyPr/>
          <a:lstStyle/>
          <a:p>
            <a:r>
              <a:rPr lang="en-US"/>
              <a:t>Gaussian perturbation</a:t>
            </a:r>
          </a:p>
        </p:txBody>
      </p:sp>
      <p:sp>
        <p:nvSpPr>
          <p:cNvPr id="3" name="Content Placeholder 2">
            <a:extLst>
              <a:ext uri="{FF2B5EF4-FFF2-40B4-BE49-F238E27FC236}">
                <a16:creationId xmlns:a16="http://schemas.microsoft.com/office/drawing/2014/main" id="{0A1FF03E-29AE-8A45-96FB-8415A81CA8B3}"/>
              </a:ext>
            </a:extLst>
          </p:cNvPr>
          <p:cNvSpPr>
            <a:spLocks noGrp="1"/>
          </p:cNvSpPr>
          <p:nvPr>
            <p:ph sz="quarter" idx="10"/>
          </p:nvPr>
        </p:nvSpPr>
        <p:spPr/>
        <p:txBody>
          <a:bodyPr/>
          <a:lstStyle/>
          <a:p>
            <a:pPr>
              <a:buFont typeface="Arial" panose="020B0604020202020204" pitchFamily="34" charset="0"/>
              <a:buChar char="•"/>
            </a:pPr>
            <a:r>
              <a:rPr lang="en-US"/>
              <a:t>The solution to all pitfalls: </a:t>
            </a:r>
            <a:r>
              <a:rPr lang="en-US" b="1">
                <a:solidFill>
                  <a:schemeClr val="bg2"/>
                </a:solidFill>
              </a:rPr>
              <a:t>Gaussian perturbation!</a:t>
            </a:r>
            <a:endParaRPr lang="en-US"/>
          </a:p>
          <a:p>
            <a:pPr>
              <a:buFont typeface="Arial" panose="020B0604020202020204" pitchFamily="34" charset="0"/>
              <a:buChar char="•"/>
            </a:pPr>
            <a:endParaRPr lang="en-US"/>
          </a:p>
          <a:p>
            <a:pPr>
              <a:buFont typeface="Arial" panose="020B0604020202020204" pitchFamily="34" charset="0"/>
              <a:buChar char="•"/>
            </a:pPr>
            <a:r>
              <a:rPr lang="en-US"/>
              <a:t>Manifold + noise</a:t>
            </a:r>
          </a:p>
          <a:p>
            <a:pPr>
              <a:buFont typeface="Arial" panose="020B0604020202020204" pitchFamily="34" charset="0"/>
              <a:buChar char="•"/>
            </a:pPr>
            <a:endParaRPr lang="en-US"/>
          </a:p>
          <a:p>
            <a:pPr>
              <a:buFont typeface="Arial" panose="020B0604020202020204" pitchFamily="34" charset="0"/>
              <a:buChar char="•"/>
            </a:pPr>
            <a:r>
              <a:rPr lang="en-US"/>
              <a:t>Score matching on noisy data.</a:t>
            </a:r>
          </a:p>
          <a:p>
            <a:pPr marL="0" indent="0"/>
            <a:endParaRPr lang="en-US" b="1">
              <a:solidFill>
                <a:schemeClr val="bg2"/>
              </a:solidFill>
            </a:endParaRPr>
          </a:p>
        </p:txBody>
      </p:sp>
      <p:pic>
        <p:nvPicPr>
          <p:cNvPr id="5" name="Picture 4">
            <a:extLst>
              <a:ext uri="{FF2B5EF4-FFF2-40B4-BE49-F238E27FC236}">
                <a16:creationId xmlns:a16="http://schemas.microsoft.com/office/drawing/2014/main" id="{65FC8ED8-9777-FE46-98FB-902416C8A34F}"/>
              </a:ext>
            </a:extLst>
          </p:cNvPr>
          <p:cNvPicPr>
            <a:picLocks noChangeAspect="1"/>
          </p:cNvPicPr>
          <p:nvPr/>
        </p:nvPicPr>
        <p:blipFill>
          <a:blip r:embed="rId3"/>
          <a:stretch>
            <a:fillRect/>
          </a:stretch>
        </p:blipFill>
        <p:spPr>
          <a:xfrm>
            <a:off x="4939860" y="1168816"/>
            <a:ext cx="1880280" cy="1689902"/>
          </a:xfrm>
          <a:prstGeom prst="rect">
            <a:avLst/>
          </a:prstGeom>
        </p:spPr>
      </p:pic>
      <p:sp>
        <p:nvSpPr>
          <p:cNvPr id="6" name="data1">
            <a:extLst>
              <a:ext uri="{FF2B5EF4-FFF2-40B4-BE49-F238E27FC236}">
                <a16:creationId xmlns:a16="http://schemas.microsoft.com/office/drawing/2014/main" id="{B98AC7E1-93B5-4341-AFBD-3AE5227AC6C0}"/>
              </a:ext>
            </a:extLst>
          </p:cNvPr>
          <p:cNvSpPr/>
          <p:nvPr/>
        </p:nvSpPr>
        <p:spPr>
          <a:xfrm>
            <a:off x="6338768" y="1794159"/>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a2">
            <a:extLst>
              <a:ext uri="{FF2B5EF4-FFF2-40B4-BE49-F238E27FC236}">
                <a16:creationId xmlns:a16="http://schemas.microsoft.com/office/drawing/2014/main" id="{FA5D5E8A-ABEA-6C40-999C-3B8AF44A05A4}"/>
              </a:ext>
            </a:extLst>
          </p:cNvPr>
          <p:cNvSpPr/>
          <p:nvPr/>
        </p:nvSpPr>
        <p:spPr>
          <a:xfrm>
            <a:off x="6462585" y="1917977"/>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a3">
            <a:extLst>
              <a:ext uri="{FF2B5EF4-FFF2-40B4-BE49-F238E27FC236}">
                <a16:creationId xmlns:a16="http://schemas.microsoft.com/office/drawing/2014/main" id="{DD178035-AF29-BC49-B016-F3646D7D63B0}"/>
              </a:ext>
            </a:extLst>
          </p:cNvPr>
          <p:cNvSpPr/>
          <p:nvPr/>
        </p:nvSpPr>
        <p:spPr>
          <a:xfrm>
            <a:off x="6363125" y="1942334"/>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a4">
            <a:extLst>
              <a:ext uri="{FF2B5EF4-FFF2-40B4-BE49-F238E27FC236}">
                <a16:creationId xmlns:a16="http://schemas.microsoft.com/office/drawing/2014/main" id="{6ED60D2D-BC64-A843-AE19-1FBFC332164B}"/>
              </a:ext>
            </a:extLst>
          </p:cNvPr>
          <p:cNvSpPr/>
          <p:nvPr/>
        </p:nvSpPr>
        <p:spPr>
          <a:xfrm>
            <a:off x="6256243" y="1905535"/>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ata5">
            <a:extLst>
              <a:ext uri="{FF2B5EF4-FFF2-40B4-BE49-F238E27FC236}">
                <a16:creationId xmlns:a16="http://schemas.microsoft.com/office/drawing/2014/main" id="{912D8E26-1806-1C4C-939F-68D8517385CF}"/>
              </a:ext>
            </a:extLst>
          </p:cNvPr>
          <p:cNvSpPr/>
          <p:nvPr/>
        </p:nvSpPr>
        <p:spPr>
          <a:xfrm>
            <a:off x="6438227" y="2086038"/>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a6">
            <a:extLst>
              <a:ext uri="{FF2B5EF4-FFF2-40B4-BE49-F238E27FC236}">
                <a16:creationId xmlns:a16="http://schemas.microsoft.com/office/drawing/2014/main" id="{9F66B28C-F3C3-4A49-B738-64C53D5255D3}"/>
              </a:ext>
            </a:extLst>
          </p:cNvPr>
          <p:cNvSpPr/>
          <p:nvPr/>
        </p:nvSpPr>
        <p:spPr>
          <a:xfrm>
            <a:off x="6252126" y="2061680"/>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1">
            <a:extLst>
              <a:ext uri="{FF2B5EF4-FFF2-40B4-BE49-F238E27FC236}">
                <a16:creationId xmlns:a16="http://schemas.microsoft.com/office/drawing/2014/main" id="{4A88A27C-0E36-164D-96D6-978344A82EC8}"/>
              </a:ext>
            </a:extLst>
          </p:cNvPr>
          <p:cNvSpPr/>
          <p:nvPr/>
        </p:nvSpPr>
        <p:spPr>
          <a:xfrm>
            <a:off x="5924955" y="1355989"/>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o2">
            <a:extLst>
              <a:ext uri="{FF2B5EF4-FFF2-40B4-BE49-F238E27FC236}">
                <a16:creationId xmlns:a16="http://schemas.microsoft.com/office/drawing/2014/main" id="{0F4E88D8-4575-1F40-8A9E-B29DEA77469D}"/>
              </a:ext>
            </a:extLst>
          </p:cNvPr>
          <p:cNvSpPr/>
          <p:nvPr/>
        </p:nvSpPr>
        <p:spPr>
          <a:xfrm>
            <a:off x="6048772" y="1479807"/>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3">
            <a:extLst>
              <a:ext uri="{FF2B5EF4-FFF2-40B4-BE49-F238E27FC236}">
                <a16:creationId xmlns:a16="http://schemas.microsoft.com/office/drawing/2014/main" id="{6A76FA2B-9CA3-724F-A392-26C97782E8CB}"/>
              </a:ext>
            </a:extLst>
          </p:cNvPr>
          <p:cNvSpPr/>
          <p:nvPr/>
        </p:nvSpPr>
        <p:spPr>
          <a:xfrm>
            <a:off x="5967505" y="1528521"/>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4">
            <a:extLst>
              <a:ext uri="{FF2B5EF4-FFF2-40B4-BE49-F238E27FC236}">
                <a16:creationId xmlns:a16="http://schemas.microsoft.com/office/drawing/2014/main" id="{D8307A05-08D6-4241-89FB-32B90F76A8B2}"/>
              </a:ext>
            </a:extLst>
          </p:cNvPr>
          <p:cNvSpPr/>
          <p:nvPr/>
        </p:nvSpPr>
        <p:spPr>
          <a:xfrm>
            <a:off x="5849404" y="1621084"/>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o5">
            <a:extLst>
              <a:ext uri="{FF2B5EF4-FFF2-40B4-BE49-F238E27FC236}">
                <a16:creationId xmlns:a16="http://schemas.microsoft.com/office/drawing/2014/main" id="{1AC11B8A-A88A-0747-84C0-75B7FC93E2B0}"/>
              </a:ext>
            </a:extLst>
          </p:cNvPr>
          <p:cNvSpPr/>
          <p:nvPr/>
        </p:nvSpPr>
        <p:spPr>
          <a:xfrm>
            <a:off x="6024414" y="1672225"/>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o6">
            <a:extLst>
              <a:ext uri="{FF2B5EF4-FFF2-40B4-BE49-F238E27FC236}">
                <a16:creationId xmlns:a16="http://schemas.microsoft.com/office/drawing/2014/main" id="{5A7FDF37-30D1-EF4E-8399-D7E059B2770D}"/>
              </a:ext>
            </a:extLst>
          </p:cNvPr>
          <p:cNvSpPr/>
          <p:nvPr/>
        </p:nvSpPr>
        <p:spPr>
          <a:xfrm>
            <a:off x="5840182" y="1470314"/>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4DB39A4B-E850-1347-AAA8-CF53803B5EE3}"/>
              </a:ext>
            </a:extLst>
          </p:cNvPr>
          <p:cNvGrpSpPr/>
          <p:nvPr/>
        </p:nvGrpSpPr>
        <p:grpSpPr>
          <a:xfrm>
            <a:off x="4246988" y="2818673"/>
            <a:ext cx="4095277" cy="2119163"/>
            <a:chOff x="4899982" y="2899867"/>
            <a:chExt cx="3982157" cy="1929095"/>
          </a:xfrm>
        </p:grpSpPr>
        <p:pic>
          <p:nvPicPr>
            <p:cNvPr id="22" name="Picture 21">
              <a:extLst>
                <a:ext uri="{FF2B5EF4-FFF2-40B4-BE49-F238E27FC236}">
                  <a16:creationId xmlns:a16="http://schemas.microsoft.com/office/drawing/2014/main" id="{1EA1AD0A-E700-DB4B-A879-D8BED8457092}"/>
                </a:ext>
              </a:extLst>
            </p:cNvPr>
            <p:cNvPicPr>
              <a:picLocks noChangeAspect="1"/>
            </p:cNvPicPr>
            <p:nvPr/>
          </p:nvPicPr>
          <p:blipFill>
            <a:blip r:embed="rId4"/>
            <a:stretch>
              <a:fillRect/>
            </a:stretch>
          </p:blipFill>
          <p:spPr>
            <a:xfrm>
              <a:off x="4899982" y="2899867"/>
              <a:ext cx="2607850" cy="1929095"/>
            </a:xfrm>
            <a:prstGeom prst="rect">
              <a:avLst/>
            </a:prstGeom>
          </p:spPr>
        </p:pic>
        <p:pic>
          <p:nvPicPr>
            <p:cNvPr id="23" name="Picture 22">
              <a:extLst>
                <a:ext uri="{FF2B5EF4-FFF2-40B4-BE49-F238E27FC236}">
                  <a16:creationId xmlns:a16="http://schemas.microsoft.com/office/drawing/2014/main" id="{A7D79B08-F198-0D44-BB43-87362EE2BD39}"/>
                </a:ext>
              </a:extLst>
            </p:cNvPr>
            <p:cNvPicPr>
              <a:picLocks noChangeAspect="1"/>
            </p:cNvPicPr>
            <p:nvPr/>
          </p:nvPicPr>
          <p:blipFill>
            <a:blip r:embed="rId5"/>
            <a:stretch>
              <a:fillRect/>
            </a:stretch>
          </p:blipFill>
          <p:spPr>
            <a:xfrm>
              <a:off x="7507832" y="3552600"/>
              <a:ext cx="1374307" cy="269194"/>
            </a:xfrm>
            <a:prstGeom prst="rect">
              <a:avLst/>
            </a:prstGeom>
          </p:spPr>
        </p:pic>
      </p:grpSp>
      <p:pic>
        <p:nvPicPr>
          <p:cNvPr id="24" name="Picture 23">
            <a:extLst>
              <a:ext uri="{FF2B5EF4-FFF2-40B4-BE49-F238E27FC236}">
                <a16:creationId xmlns:a16="http://schemas.microsoft.com/office/drawing/2014/main" id="{4498C9DA-BCDF-F144-ACEA-C10212B40FA3}"/>
              </a:ext>
            </a:extLst>
          </p:cNvPr>
          <p:cNvPicPr>
            <a:picLocks noChangeAspect="1"/>
          </p:cNvPicPr>
          <p:nvPr/>
        </p:nvPicPr>
        <p:blipFill>
          <a:blip r:embed="rId6"/>
          <a:stretch>
            <a:fillRect/>
          </a:stretch>
        </p:blipFill>
        <p:spPr>
          <a:xfrm>
            <a:off x="1157597" y="2805568"/>
            <a:ext cx="2894179" cy="2113210"/>
          </a:xfrm>
          <a:prstGeom prst="rect">
            <a:avLst/>
          </a:prstGeom>
        </p:spPr>
      </p:pic>
      <p:sp>
        <p:nvSpPr>
          <p:cNvPr id="4" name="TextBox 3">
            <a:extLst>
              <a:ext uri="{FF2B5EF4-FFF2-40B4-BE49-F238E27FC236}">
                <a16:creationId xmlns:a16="http://schemas.microsoft.com/office/drawing/2014/main" id="{05A23B15-0FAF-214C-8D2C-A1882A3D1610}"/>
              </a:ext>
            </a:extLst>
          </p:cNvPr>
          <p:cNvSpPr txBox="1"/>
          <p:nvPr/>
        </p:nvSpPr>
        <p:spPr>
          <a:xfrm>
            <a:off x="2315710" y="4785816"/>
            <a:ext cx="1035861" cy="369332"/>
          </a:xfrm>
          <a:prstGeom prst="rect">
            <a:avLst/>
          </a:prstGeom>
          <a:noFill/>
        </p:spPr>
        <p:txBody>
          <a:bodyPr wrap="none" rtlCol="0">
            <a:spAutoFit/>
          </a:bodyPr>
          <a:lstStyle/>
          <a:p>
            <a:r>
              <a:rPr lang="en-US"/>
              <a:t>CIFAR-10</a:t>
            </a:r>
          </a:p>
        </p:txBody>
      </p:sp>
      <p:sp>
        <p:nvSpPr>
          <p:cNvPr id="25" name="TextBox 24">
            <a:extLst>
              <a:ext uri="{FF2B5EF4-FFF2-40B4-BE49-F238E27FC236}">
                <a16:creationId xmlns:a16="http://schemas.microsoft.com/office/drawing/2014/main" id="{0DF7D4BB-ED6A-1B48-900C-0F5743F24F4F}"/>
              </a:ext>
            </a:extLst>
          </p:cNvPr>
          <p:cNvSpPr txBox="1"/>
          <p:nvPr/>
        </p:nvSpPr>
        <p:spPr>
          <a:xfrm>
            <a:off x="5039566" y="4785816"/>
            <a:ext cx="1633781" cy="369332"/>
          </a:xfrm>
          <a:prstGeom prst="rect">
            <a:avLst/>
          </a:prstGeom>
          <a:noFill/>
        </p:spPr>
        <p:txBody>
          <a:bodyPr wrap="none" rtlCol="0">
            <a:spAutoFit/>
          </a:bodyPr>
          <a:lstStyle/>
          <a:p>
            <a:r>
              <a:rPr lang="en-US"/>
              <a:t>Noisy CIFAR-10</a:t>
            </a:r>
          </a:p>
        </p:txBody>
      </p:sp>
    </p:spTree>
    <p:extLst>
      <p:ext uri="{BB962C8B-B14F-4D97-AF65-F5344CB8AC3E}">
        <p14:creationId xmlns:p14="http://schemas.microsoft.com/office/powerpoint/2010/main" val="27873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2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1500"/>
                            </p:stCondLst>
                            <p:childTnLst>
                              <p:par>
                                <p:cTn id="38" presetID="2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childTnLst>
                                </p:cTn>
                              </p:par>
                            </p:childTnLst>
                          </p:cTn>
                        </p:par>
                        <p:par>
                          <p:cTn id="42" fill="hold">
                            <p:stCondLst>
                              <p:cond delay="2000"/>
                            </p:stCondLst>
                            <p:childTnLst>
                              <p:par>
                                <p:cTn id="43" presetID="23" presetClass="entr" presetSubtype="16"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lstStyle/>
          <a:p>
            <a:r>
              <a:rPr lang="en-US"/>
              <a:t>Challenge in low data density regions</a:t>
            </a:r>
          </a:p>
        </p:txBody>
      </p:sp>
      <p:pic>
        <p:nvPicPr>
          <p:cNvPr id="5" name="Content Placeholder 4">
            <a:extLst>
              <a:ext uri="{FF2B5EF4-FFF2-40B4-BE49-F238E27FC236}">
                <a16:creationId xmlns:a16="http://schemas.microsoft.com/office/drawing/2014/main" id="{8249D2D2-05A7-E647-9064-1B35460B83BD}"/>
              </a:ext>
            </a:extLst>
          </p:cNvPr>
          <p:cNvPicPr>
            <a:picLocks noGrp="1" noChangeAspect="1"/>
          </p:cNvPicPr>
          <p:nvPr>
            <p:ph sz="quarter" idx="10"/>
          </p:nvPr>
        </p:nvPicPr>
        <p:blipFill>
          <a:blip r:embed="rId3"/>
          <a:stretch>
            <a:fillRect/>
          </a:stretch>
        </p:blipFill>
        <p:spPr>
          <a:xfrm>
            <a:off x="558803" y="1413087"/>
            <a:ext cx="2673253" cy="2825245"/>
          </a:xfrm>
        </p:spPr>
      </p:pic>
      <p:pic>
        <p:nvPicPr>
          <p:cNvPr id="7" name="Picture 6">
            <a:extLst>
              <a:ext uri="{FF2B5EF4-FFF2-40B4-BE49-F238E27FC236}">
                <a16:creationId xmlns:a16="http://schemas.microsoft.com/office/drawing/2014/main" id="{B465CE17-E8AA-5D4D-B683-700152E2791D}"/>
              </a:ext>
            </a:extLst>
          </p:cNvPr>
          <p:cNvPicPr>
            <a:picLocks noChangeAspect="1"/>
          </p:cNvPicPr>
          <p:nvPr/>
        </p:nvPicPr>
        <p:blipFill>
          <a:blip r:embed="rId4"/>
          <a:stretch>
            <a:fillRect/>
          </a:stretch>
        </p:blipFill>
        <p:spPr>
          <a:xfrm>
            <a:off x="3235651" y="1317639"/>
            <a:ext cx="2872967" cy="3016139"/>
          </a:xfrm>
          <a:prstGeom prst="rect">
            <a:avLst/>
          </a:prstGeom>
        </p:spPr>
      </p:pic>
      <p:pic>
        <p:nvPicPr>
          <p:cNvPr id="9" name="Picture 8">
            <a:extLst>
              <a:ext uri="{FF2B5EF4-FFF2-40B4-BE49-F238E27FC236}">
                <a16:creationId xmlns:a16="http://schemas.microsoft.com/office/drawing/2014/main" id="{4E8505E3-6934-3440-8B80-D72FE7CB5465}"/>
              </a:ext>
            </a:extLst>
          </p:cNvPr>
          <p:cNvPicPr>
            <a:picLocks noChangeAspect="1"/>
          </p:cNvPicPr>
          <p:nvPr/>
        </p:nvPicPr>
        <p:blipFill>
          <a:blip r:embed="rId5"/>
          <a:stretch>
            <a:fillRect/>
          </a:stretch>
        </p:blipFill>
        <p:spPr>
          <a:xfrm>
            <a:off x="6046275" y="1317639"/>
            <a:ext cx="2872967" cy="3016139"/>
          </a:xfrm>
          <a:prstGeom prst="rect">
            <a:avLst/>
          </a:prstGeom>
        </p:spPr>
      </p:pic>
      <p:grpSp>
        <p:nvGrpSpPr>
          <p:cNvPr id="81" name="Group 80">
            <a:extLst>
              <a:ext uri="{FF2B5EF4-FFF2-40B4-BE49-F238E27FC236}">
                <a16:creationId xmlns:a16="http://schemas.microsoft.com/office/drawing/2014/main" id="{6B8CE3A5-B63F-7B4F-80F7-E569D2DC41B8}"/>
              </a:ext>
            </a:extLst>
          </p:cNvPr>
          <p:cNvGrpSpPr/>
          <p:nvPr/>
        </p:nvGrpSpPr>
        <p:grpSpPr>
          <a:xfrm>
            <a:off x="3569959" y="3101842"/>
            <a:ext cx="921624" cy="907331"/>
            <a:chOff x="3570847" y="3098192"/>
            <a:chExt cx="921624" cy="907331"/>
          </a:xfrm>
        </p:grpSpPr>
        <p:sp>
          <p:nvSpPr>
            <p:cNvPr id="18" name="Rectangle 17">
              <a:extLst>
                <a:ext uri="{FF2B5EF4-FFF2-40B4-BE49-F238E27FC236}">
                  <a16:creationId xmlns:a16="http://schemas.microsoft.com/office/drawing/2014/main" id="{B9ABFCE6-79E4-B345-9A1C-030D874234BA}"/>
                </a:ext>
              </a:extLst>
            </p:cNvPr>
            <p:cNvSpPr/>
            <p:nvPr/>
          </p:nvSpPr>
          <p:spPr>
            <a:xfrm>
              <a:off x="3570847"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78" name="Rectangle 77">
              <a:extLst>
                <a:ext uri="{FF2B5EF4-FFF2-40B4-BE49-F238E27FC236}">
                  <a16:creationId xmlns:a16="http://schemas.microsoft.com/office/drawing/2014/main" id="{5F768823-EB0E-4C4A-93E8-D655E779CFB9}"/>
                </a:ext>
              </a:extLst>
            </p:cNvPr>
            <p:cNvSpPr/>
            <p:nvPr/>
          </p:nvSpPr>
          <p:spPr>
            <a:xfrm>
              <a:off x="3604916"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2" name="Group 81">
            <a:extLst>
              <a:ext uri="{FF2B5EF4-FFF2-40B4-BE49-F238E27FC236}">
                <a16:creationId xmlns:a16="http://schemas.microsoft.com/office/drawing/2014/main" id="{60C25821-17F5-FC43-A7B5-8E42639E36DC}"/>
              </a:ext>
            </a:extLst>
          </p:cNvPr>
          <p:cNvGrpSpPr/>
          <p:nvPr/>
        </p:nvGrpSpPr>
        <p:grpSpPr>
          <a:xfrm>
            <a:off x="5047173" y="1655900"/>
            <a:ext cx="921624" cy="907331"/>
            <a:chOff x="5048061" y="1652250"/>
            <a:chExt cx="921624" cy="907331"/>
          </a:xfrm>
        </p:grpSpPr>
        <p:sp>
          <p:nvSpPr>
            <p:cNvPr id="17" name="Rectangle 16">
              <a:extLst>
                <a:ext uri="{FF2B5EF4-FFF2-40B4-BE49-F238E27FC236}">
                  <a16:creationId xmlns:a16="http://schemas.microsoft.com/office/drawing/2014/main" id="{E263D314-D3CC-144A-B4DE-6F0CC941D258}"/>
                </a:ext>
              </a:extLst>
            </p:cNvPr>
            <p:cNvSpPr/>
            <p:nvPr/>
          </p:nvSpPr>
          <p:spPr>
            <a:xfrm>
              <a:off x="5048061" y="1652250"/>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0" name="Rectangle 79">
              <a:extLst>
                <a:ext uri="{FF2B5EF4-FFF2-40B4-BE49-F238E27FC236}">
                  <a16:creationId xmlns:a16="http://schemas.microsoft.com/office/drawing/2014/main" id="{001C282F-CB12-8B4F-A5FF-47E114FEBBAB}"/>
                </a:ext>
              </a:extLst>
            </p:cNvPr>
            <p:cNvSpPr/>
            <p:nvPr/>
          </p:nvSpPr>
          <p:spPr>
            <a:xfrm>
              <a:off x="5057361" y="1923070"/>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4" name="Group 83">
            <a:extLst>
              <a:ext uri="{FF2B5EF4-FFF2-40B4-BE49-F238E27FC236}">
                <a16:creationId xmlns:a16="http://schemas.microsoft.com/office/drawing/2014/main" id="{057147F4-F883-8345-A90D-7ED33F8F8936}"/>
              </a:ext>
            </a:extLst>
          </p:cNvPr>
          <p:cNvGrpSpPr/>
          <p:nvPr/>
        </p:nvGrpSpPr>
        <p:grpSpPr>
          <a:xfrm>
            <a:off x="6400188" y="3101842"/>
            <a:ext cx="921624" cy="907331"/>
            <a:chOff x="6401076" y="3098192"/>
            <a:chExt cx="921624" cy="907331"/>
          </a:xfrm>
        </p:grpSpPr>
        <p:sp>
          <p:nvSpPr>
            <p:cNvPr id="16" name="Rectangle 15">
              <a:extLst>
                <a:ext uri="{FF2B5EF4-FFF2-40B4-BE49-F238E27FC236}">
                  <a16:creationId xmlns:a16="http://schemas.microsoft.com/office/drawing/2014/main" id="{D0D0DAEB-B7E8-D843-8700-35630450198B}"/>
                </a:ext>
              </a:extLst>
            </p:cNvPr>
            <p:cNvSpPr/>
            <p:nvPr/>
          </p:nvSpPr>
          <p:spPr>
            <a:xfrm>
              <a:off x="6401076"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3" name="Rectangle 82">
              <a:extLst>
                <a:ext uri="{FF2B5EF4-FFF2-40B4-BE49-F238E27FC236}">
                  <a16:creationId xmlns:a16="http://schemas.microsoft.com/office/drawing/2014/main" id="{90E2D4FE-8325-884F-A330-A8F568AAF59F}"/>
                </a:ext>
              </a:extLst>
            </p:cNvPr>
            <p:cNvSpPr/>
            <p:nvPr/>
          </p:nvSpPr>
          <p:spPr>
            <a:xfrm>
              <a:off x="6424033"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6" name="Group 85">
            <a:extLst>
              <a:ext uri="{FF2B5EF4-FFF2-40B4-BE49-F238E27FC236}">
                <a16:creationId xmlns:a16="http://schemas.microsoft.com/office/drawing/2014/main" id="{F8BCDB95-6353-F145-A8CE-71DDD7176669}"/>
              </a:ext>
            </a:extLst>
          </p:cNvPr>
          <p:cNvGrpSpPr/>
          <p:nvPr/>
        </p:nvGrpSpPr>
        <p:grpSpPr>
          <a:xfrm>
            <a:off x="7853563" y="1655901"/>
            <a:ext cx="921624" cy="907331"/>
            <a:chOff x="7854451" y="1652251"/>
            <a:chExt cx="921624" cy="907331"/>
          </a:xfrm>
        </p:grpSpPr>
        <p:sp>
          <p:nvSpPr>
            <p:cNvPr id="12" name="Rectangle 11">
              <a:extLst>
                <a:ext uri="{FF2B5EF4-FFF2-40B4-BE49-F238E27FC236}">
                  <a16:creationId xmlns:a16="http://schemas.microsoft.com/office/drawing/2014/main" id="{6C6F43F9-6439-AC4E-807D-0813EAE78591}"/>
                </a:ext>
              </a:extLst>
            </p:cNvPr>
            <p:cNvSpPr/>
            <p:nvPr/>
          </p:nvSpPr>
          <p:spPr>
            <a:xfrm>
              <a:off x="7854451" y="1652251"/>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5" name="Rectangle 84">
              <a:extLst>
                <a:ext uri="{FF2B5EF4-FFF2-40B4-BE49-F238E27FC236}">
                  <a16:creationId xmlns:a16="http://schemas.microsoft.com/office/drawing/2014/main" id="{E65C6656-D88F-2146-805E-FF5FC89CB482}"/>
                </a:ext>
              </a:extLst>
            </p:cNvPr>
            <p:cNvSpPr/>
            <p:nvPr/>
          </p:nvSpPr>
          <p:spPr>
            <a:xfrm>
              <a:off x="7867425" y="1923835"/>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9" name="Group 88">
            <a:extLst>
              <a:ext uri="{FF2B5EF4-FFF2-40B4-BE49-F238E27FC236}">
                <a16:creationId xmlns:a16="http://schemas.microsoft.com/office/drawing/2014/main" id="{E49461C2-8BE3-FF40-812A-FC523C45C14F}"/>
              </a:ext>
            </a:extLst>
          </p:cNvPr>
          <p:cNvGrpSpPr/>
          <p:nvPr/>
        </p:nvGrpSpPr>
        <p:grpSpPr>
          <a:xfrm>
            <a:off x="3574431" y="1617800"/>
            <a:ext cx="2394366" cy="2399687"/>
            <a:chOff x="3575319" y="1614150"/>
            <a:chExt cx="2394366" cy="2399687"/>
          </a:xfrm>
        </p:grpSpPr>
        <p:sp>
          <p:nvSpPr>
            <p:cNvPr id="74" name="Freeform 73">
              <a:extLst>
                <a:ext uri="{FF2B5EF4-FFF2-40B4-BE49-F238E27FC236}">
                  <a16:creationId xmlns:a16="http://schemas.microsoft.com/office/drawing/2014/main" id="{D6C63A82-FE06-6C4A-8192-876A07A318FB}"/>
                </a:ext>
              </a:extLst>
            </p:cNvPr>
            <p:cNvSpPr/>
            <p:nvPr/>
          </p:nvSpPr>
          <p:spPr>
            <a:xfrm>
              <a:off x="3575319" y="1614150"/>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621A0C41-512D-3C4E-932A-256E8EE9989D}"/>
                </a:ext>
              </a:extLst>
            </p:cNvPr>
            <p:cNvSpPr/>
            <p:nvPr/>
          </p:nvSpPr>
          <p:spPr>
            <a:xfrm>
              <a:off x="3953421" y="250477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grpSp>
        <p:nvGrpSpPr>
          <p:cNvPr id="90" name="Group 89">
            <a:extLst>
              <a:ext uri="{FF2B5EF4-FFF2-40B4-BE49-F238E27FC236}">
                <a16:creationId xmlns:a16="http://schemas.microsoft.com/office/drawing/2014/main" id="{ADFC3013-E033-C84B-AD37-4C9C0B067C29}"/>
              </a:ext>
            </a:extLst>
          </p:cNvPr>
          <p:cNvGrpSpPr/>
          <p:nvPr/>
        </p:nvGrpSpPr>
        <p:grpSpPr>
          <a:xfrm>
            <a:off x="6393131" y="1625864"/>
            <a:ext cx="2394366" cy="2399687"/>
            <a:chOff x="6394019" y="1622214"/>
            <a:chExt cx="2394366" cy="2399687"/>
          </a:xfrm>
        </p:grpSpPr>
        <p:sp>
          <p:nvSpPr>
            <p:cNvPr id="76" name="Freeform 75">
              <a:extLst>
                <a:ext uri="{FF2B5EF4-FFF2-40B4-BE49-F238E27FC236}">
                  <a16:creationId xmlns:a16="http://schemas.microsoft.com/office/drawing/2014/main" id="{4D5637B6-C656-F048-8B7F-D8750C963F27}"/>
                </a:ext>
              </a:extLst>
            </p:cNvPr>
            <p:cNvSpPr/>
            <p:nvPr/>
          </p:nvSpPr>
          <p:spPr>
            <a:xfrm>
              <a:off x="6394019" y="1622214"/>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89EBC61A-BF02-4C4B-B214-18558A2C77D6}"/>
                </a:ext>
              </a:extLst>
            </p:cNvPr>
            <p:cNvSpPr/>
            <p:nvPr/>
          </p:nvSpPr>
          <p:spPr>
            <a:xfrm>
              <a:off x="6751356" y="250485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sp>
        <p:nvSpPr>
          <p:cNvPr id="72" name="Rectangle 71">
            <a:extLst>
              <a:ext uri="{FF2B5EF4-FFF2-40B4-BE49-F238E27FC236}">
                <a16:creationId xmlns:a16="http://schemas.microsoft.com/office/drawing/2014/main" id="{101EC897-EF8B-1E4B-8269-8C8675F6252D}"/>
              </a:ext>
            </a:extLst>
          </p:cNvPr>
          <p:cNvSpPr/>
          <p:nvPr/>
        </p:nvSpPr>
        <p:spPr>
          <a:xfrm>
            <a:off x="721530" y="4631577"/>
            <a:ext cx="3810759" cy="400110"/>
          </a:xfrm>
          <a:prstGeom prst="rect">
            <a:avLst/>
          </a:prstGeom>
        </p:spPr>
        <p:txBody>
          <a:bodyPr wrap="square">
            <a:spAutoFit/>
          </a:bodyPr>
          <a:lstStyle/>
          <a:p>
            <a:r>
              <a:rPr lang="en-US" sz="1000" i="0" dirty="0">
                <a:solidFill>
                  <a:srgbClr val="222222"/>
                </a:solidFill>
                <a:effectLst/>
                <a:latin typeface="Arial" panose="020B0604020202020204" pitchFamily="34" charset="0"/>
              </a:rPr>
              <a:t>Song</a:t>
            </a:r>
            <a:r>
              <a:rPr lang="en-US" sz="1000" b="1" i="0" dirty="0">
                <a:solidFill>
                  <a:srgbClr val="222222"/>
                </a:solidFill>
                <a:effectLst/>
                <a:latin typeface="Arial" panose="020B0604020202020204" pitchFamily="34" charset="0"/>
              </a:rPr>
              <a:t> </a:t>
            </a:r>
            <a:r>
              <a:rPr lang="en-US" sz="1000" i="0" dirty="0">
                <a:solidFill>
                  <a:srgbClr val="222222"/>
                </a:solidFill>
                <a:effectLst/>
                <a:latin typeface="Arial" panose="020B0604020202020204" pitchFamily="34" charset="0"/>
              </a:rPr>
              <a:t>and</a:t>
            </a:r>
            <a:r>
              <a:rPr lang="en-US" sz="1000" b="0" i="0" dirty="0">
                <a:solidFill>
                  <a:srgbClr val="222222"/>
                </a:solidFill>
                <a:effectLst/>
                <a:latin typeface="Arial" panose="020B0604020202020204" pitchFamily="34" charset="0"/>
              </a:rPr>
              <a:t> </a:t>
            </a:r>
            <a:r>
              <a:rPr lang="en-US" sz="1000" b="0" i="0" dirty="0" err="1">
                <a:solidFill>
                  <a:srgbClr val="222222"/>
                </a:solidFill>
                <a:effectLst/>
                <a:latin typeface="Arial" panose="020B0604020202020204" pitchFamily="34" charset="0"/>
              </a:rPr>
              <a:t>Ermon</a:t>
            </a:r>
            <a:r>
              <a:rPr lang="en-US" sz="1000" b="0" i="0" dirty="0">
                <a:solidFill>
                  <a:srgbClr val="222222"/>
                </a:solidFill>
                <a:effectLst/>
                <a:latin typeface="Arial" panose="020B0604020202020204" pitchFamily="34" charset="0"/>
              </a:rPr>
              <a:t>. “Generative Modeling by Estimating Gradients of the Data Distribution.” </a:t>
            </a:r>
            <a:r>
              <a:rPr lang="en-US" sz="1000" b="0" i="0" dirty="0" err="1">
                <a:solidFill>
                  <a:srgbClr val="222222"/>
                </a:solidFill>
                <a:effectLst/>
                <a:latin typeface="Arial" panose="020B0604020202020204" pitchFamily="34" charset="0"/>
              </a:rPr>
              <a:t>NeurIPS</a:t>
            </a:r>
            <a:r>
              <a:rPr lang="en-US" sz="1000" b="0" i="0" dirty="0">
                <a:solidFill>
                  <a:srgbClr val="222222"/>
                </a:solidFill>
                <a:effectLst/>
                <a:latin typeface="Arial" panose="020B0604020202020204" pitchFamily="34" charset="0"/>
              </a:rPr>
              <a:t> 2019.</a:t>
            </a:r>
            <a:endParaRPr lang="en-US" sz="1000" dirty="0"/>
          </a:p>
        </p:txBody>
      </p:sp>
    </p:spTree>
    <p:extLst>
      <p:ext uri="{BB962C8B-B14F-4D97-AF65-F5344CB8AC3E}">
        <p14:creationId xmlns:p14="http://schemas.microsoft.com/office/powerpoint/2010/main" val="32702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SU_Preso_16x9_v7</Template>
  <TotalTime>21164</TotalTime>
  <Words>3139</Words>
  <Application>Microsoft Office PowerPoint</Application>
  <PresentationFormat>On-screen Show (16:9)</PresentationFormat>
  <Paragraphs>432</Paragraphs>
  <Slides>42</Slides>
  <Notes>33</Notes>
  <HiddenSlides>1</HiddenSlides>
  <MMClips>14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ＭＳ Ｐゴシック</vt:lpstr>
      <vt:lpstr>Arial</vt:lpstr>
      <vt:lpstr>Calibri</vt:lpstr>
      <vt:lpstr>Cambria Math</vt:lpstr>
      <vt:lpstr>Source Sans Pro</vt:lpstr>
      <vt:lpstr>Source Sans Pro Semibold</vt:lpstr>
      <vt:lpstr>Wingdings</vt:lpstr>
      <vt:lpstr>SU_Preso_16x9_v6</vt:lpstr>
      <vt:lpstr>SU_Template_TopBar</vt:lpstr>
      <vt:lpstr>Score-Based Models</vt:lpstr>
      <vt:lpstr>Summary</vt:lpstr>
      <vt:lpstr>Score-based models</vt:lpstr>
      <vt:lpstr>Denoising score matching</vt:lpstr>
      <vt:lpstr>Sliced score matching</vt:lpstr>
      <vt:lpstr>Score-based generative modeling</vt:lpstr>
      <vt:lpstr>Pitfalls</vt:lpstr>
      <vt:lpstr>Gaussian perturbation</vt:lpstr>
      <vt:lpstr>Challenge in low data density regions</vt:lpstr>
      <vt:lpstr>Improving score estimation by adding noise</vt:lpstr>
      <vt:lpstr>Multi-scale Noise Perturbation</vt:lpstr>
      <vt:lpstr>Trading off Data Quality and Estimation Accuracy</vt:lpstr>
      <vt:lpstr>Using multiple noise scales</vt:lpstr>
      <vt:lpstr>Annealed Langevin Dynamics: Joint Scores to Samples</vt:lpstr>
      <vt:lpstr>Annealed Langevin dynamics</vt:lpstr>
      <vt:lpstr>Comparison to the vanilla Langevin dynamics</vt:lpstr>
      <vt:lpstr>Joint Score Estimation via  Noise Conditional Score Networks</vt:lpstr>
      <vt:lpstr>Training noise conditional score networks</vt:lpstr>
      <vt:lpstr>Choosing noise scales</vt:lpstr>
      <vt:lpstr>Choosing noise scales</vt:lpstr>
      <vt:lpstr>Choosing the weighting function</vt:lpstr>
      <vt:lpstr>Training noise conditional score networks</vt:lpstr>
      <vt:lpstr>Using multiple noise levels</vt:lpstr>
      <vt:lpstr>Experiments: Sampling</vt:lpstr>
      <vt:lpstr>Experiments: sampling</vt:lpstr>
      <vt:lpstr>High Resolution Image Generation</vt:lpstr>
      <vt:lpstr>Infinite noise levels</vt:lpstr>
      <vt:lpstr>Perturbing data with stochastic processes</vt:lpstr>
      <vt:lpstr>Generation via reverse stochastic processes</vt:lpstr>
      <vt:lpstr>Score-based generative modeling via SDEs</vt:lpstr>
      <vt:lpstr>Predictor-Corrector sampling methods</vt:lpstr>
      <vt:lpstr>Results on predictor-corrector sampling</vt:lpstr>
      <vt:lpstr>High-Fidelity Generation for 1024x1024 Images</vt:lpstr>
      <vt:lpstr>Converting the SDE to an ODE</vt:lpstr>
      <vt:lpstr>Evaluating the probabilities with ODEs</vt:lpstr>
      <vt:lpstr>Achieving highest probabilities on test data</vt:lpstr>
      <vt:lpstr>Accelerated sampling</vt:lpstr>
      <vt:lpstr>Control the generation process</vt:lpstr>
      <vt:lpstr>Stroke to image synthesis</vt:lpstr>
      <vt:lpstr>Language-guided image generation</vt:lpstr>
      <vt:lpstr>Controllable generation: Text-guided generation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subject/>
  <dc:creator>SONG Yang</dc:creator>
  <cp:keywords/>
  <dc:description>2012 PowerPoint template redesign</dc:description>
  <cp:lastModifiedBy>stefano</cp:lastModifiedBy>
  <cp:revision>1073</cp:revision>
  <cp:lastPrinted>2019-10-30T19:53:34Z</cp:lastPrinted>
  <dcterms:created xsi:type="dcterms:W3CDTF">2018-07-07T17:36:05Z</dcterms:created>
  <dcterms:modified xsi:type="dcterms:W3CDTF">2023-11-13T20:07:48Z</dcterms:modified>
  <cp:category/>
</cp:coreProperties>
</file>