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51"/>
  </p:notesMasterIdLst>
  <p:handoutMasterIdLst>
    <p:handoutMasterId r:id="rId52"/>
  </p:handoutMasterIdLst>
  <p:sldIdLst>
    <p:sldId id="304" r:id="rId3"/>
    <p:sldId id="535" r:id="rId4"/>
    <p:sldId id="586" r:id="rId5"/>
    <p:sldId id="536" r:id="rId6"/>
    <p:sldId id="529" r:id="rId7"/>
    <p:sldId id="406" r:id="rId8"/>
    <p:sldId id="545" r:id="rId9"/>
    <p:sldId id="408" r:id="rId10"/>
    <p:sldId id="561" r:id="rId11"/>
    <p:sldId id="563" r:id="rId12"/>
    <p:sldId id="564" r:id="rId13"/>
    <p:sldId id="565" r:id="rId14"/>
    <p:sldId id="567" r:id="rId15"/>
    <p:sldId id="568" r:id="rId16"/>
    <p:sldId id="569" r:id="rId17"/>
    <p:sldId id="566" r:id="rId18"/>
    <p:sldId id="570" r:id="rId19"/>
    <p:sldId id="572" r:id="rId20"/>
    <p:sldId id="574" r:id="rId21"/>
    <p:sldId id="575" r:id="rId22"/>
    <p:sldId id="576" r:id="rId23"/>
    <p:sldId id="546" r:id="rId24"/>
    <p:sldId id="547" r:id="rId25"/>
    <p:sldId id="548" r:id="rId26"/>
    <p:sldId id="553" r:id="rId27"/>
    <p:sldId id="554" r:id="rId28"/>
    <p:sldId id="555" r:id="rId29"/>
    <p:sldId id="556" r:id="rId30"/>
    <p:sldId id="550" r:id="rId31"/>
    <p:sldId id="577" r:id="rId32"/>
    <p:sldId id="551" r:id="rId33"/>
    <p:sldId id="552" r:id="rId34"/>
    <p:sldId id="560" r:id="rId35"/>
    <p:sldId id="581" r:id="rId36"/>
    <p:sldId id="579" r:id="rId37"/>
    <p:sldId id="580" r:id="rId38"/>
    <p:sldId id="578" r:id="rId39"/>
    <p:sldId id="582" r:id="rId40"/>
    <p:sldId id="583" r:id="rId41"/>
    <p:sldId id="584" r:id="rId42"/>
    <p:sldId id="557" r:id="rId43"/>
    <p:sldId id="558" r:id="rId44"/>
    <p:sldId id="559" r:id="rId45"/>
    <p:sldId id="543" r:id="rId46"/>
    <p:sldId id="585" r:id="rId47"/>
    <p:sldId id="587" r:id="rId48"/>
    <p:sldId id="588" r:id="rId49"/>
    <p:sldId id="589" r:id="rId5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Source Sans Pro" charset="0"/>
        <a:ea typeface="ＭＳ Ｐゴシック" charset="-128"/>
        <a:cs typeface="+mn-cs"/>
      </a:defRPr>
    </a:lvl5pPr>
    <a:lvl6pPr marL="2286000" algn="l" defTabSz="914400" rtl="0" eaLnBrk="1" latinLnBrk="0" hangingPunct="1">
      <a:defRPr kern="1200">
        <a:solidFill>
          <a:schemeClr val="tx1"/>
        </a:solidFill>
        <a:latin typeface="Source Sans Pro" charset="0"/>
        <a:ea typeface="ＭＳ Ｐゴシック" charset="-128"/>
        <a:cs typeface="+mn-cs"/>
      </a:defRPr>
    </a:lvl6pPr>
    <a:lvl7pPr marL="2743200" algn="l" defTabSz="914400" rtl="0" eaLnBrk="1" latinLnBrk="0" hangingPunct="1">
      <a:defRPr kern="1200">
        <a:solidFill>
          <a:schemeClr val="tx1"/>
        </a:solidFill>
        <a:latin typeface="Source Sans Pro" charset="0"/>
        <a:ea typeface="ＭＳ Ｐゴシック" charset="-128"/>
        <a:cs typeface="+mn-cs"/>
      </a:defRPr>
    </a:lvl7pPr>
    <a:lvl8pPr marL="3200400" algn="l" defTabSz="914400" rtl="0" eaLnBrk="1" latinLnBrk="0" hangingPunct="1">
      <a:defRPr kern="1200">
        <a:solidFill>
          <a:schemeClr val="tx1"/>
        </a:solidFill>
        <a:latin typeface="Source Sans Pro" charset="0"/>
        <a:ea typeface="ＭＳ Ｐゴシック" charset="-128"/>
        <a:cs typeface="+mn-cs"/>
      </a:defRPr>
    </a:lvl8pPr>
    <a:lvl9pPr marL="3657600" algn="l" defTabSz="914400" rtl="0" eaLnBrk="1" latinLnBrk="0" hangingPunct="1">
      <a:defRPr kern="1200">
        <a:solidFill>
          <a:schemeClr val="tx1"/>
        </a:solidFill>
        <a:latin typeface="Source Sans Pro" charset="0"/>
        <a:ea typeface="ＭＳ Ｐゴシック"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G Yang" initials="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C1515"/>
    <a:srgbClr val="8D3C1E"/>
    <a:srgbClr val="3C3623"/>
    <a:srgbClr val="D6DDD3"/>
    <a:srgbClr val="EDE8DD"/>
    <a:srgbClr val="C2B7A1"/>
    <a:srgbClr val="918873"/>
    <a:srgbClr val="D0A760"/>
    <a:srgbClr val="43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38"/>
    <p:restoredTop sz="93515" autoAdjust="0"/>
  </p:normalViewPr>
  <p:slideViewPr>
    <p:cSldViewPr snapToGrid="0" snapToObjects="1">
      <p:cViewPr varScale="1">
        <p:scale>
          <a:sx n="98" d="100"/>
          <a:sy n="98" d="100"/>
        </p:scale>
        <p:origin x="504" y="3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D9CD497-8568-AB4C-9B75-3F9E78B1836E}" type="datetimeFigureOut">
              <a:rPr lang="en-US" altLang="x-none"/>
              <a:pPr/>
              <a:t>11/27/2023</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B957C1D-EB98-784F-BDFC-AF7291349BBE}"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4504682-ED4D-C544-A22E-F1116E2D47FD}" type="datetimeFigureOut">
              <a:rPr lang="en-US" altLang="x-none"/>
              <a:pPr/>
              <a:t>11/27/2023</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07BA646-B2D1-F647-8334-70AD2CB96DB0}"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C07BA646-B2D1-F647-8334-70AD2CB96DB0}" type="slidenum">
              <a:rPr lang="en-US" altLang="x-none"/>
              <a:pPr/>
              <a:t>1</a:t>
            </a:fld>
            <a:endParaRPr lang="en-US" altLang="x-none"/>
          </a:p>
        </p:txBody>
      </p:sp>
    </p:spTree>
    <p:extLst>
      <p:ext uri="{BB962C8B-B14F-4D97-AF65-F5344CB8AC3E}">
        <p14:creationId xmlns:p14="http://schemas.microsoft.com/office/powerpoint/2010/main" val="167284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13</a:t>
            </a:fld>
            <a:endParaRPr lang="en-US" altLang="x-none"/>
          </a:p>
        </p:txBody>
      </p:sp>
    </p:spTree>
    <p:extLst>
      <p:ext uri="{BB962C8B-B14F-4D97-AF65-F5344CB8AC3E}">
        <p14:creationId xmlns:p14="http://schemas.microsoft.com/office/powerpoint/2010/main" val="68989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14</a:t>
            </a:fld>
            <a:endParaRPr lang="en-US" altLang="x-none"/>
          </a:p>
        </p:txBody>
      </p:sp>
    </p:spTree>
    <p:extLst>
      <p:ext uri="{BB962C8B-B14F-4D97-AF65-F5344CB8AC3E}">
        <p14:creationId xmlns:p14="http://schemas.microsoft.com/office/powerpoint/2010/main" val="95127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15</a:t>
            </a:fld>
            <a:endParaRPr lang="en-US" altLang="x-none"/>
          </a:p>
        </p:txBody>
      </p:sp>
    </p:spTree>
    <p:extLst>
      <p:ext uri="{BB962C8B-B14F-4D97-AF65-F5344CB8AC3E}">
        <p14:creationId xmlns:p14="http://schemas.microsoft.com/office/powerpoint/2010/main" val="42994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18</a:t>
            </a:fld>
            <a:endParaRPr lang="en-US" altLang="x-none"/>
          </a:p>
        </p:txBody>
      </p:sp>
    </p:spTree>
    <p:extLst>
      <p:ext uri="{BB962C8B-B14F-4D97-AF65-F5344CB8AC3E}">
        <p14:creationId xmlns:p14="http://schemas.microsoft.com/office/powerpoint/2010/main" val="3032333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33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67046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900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we can generate samples by solving the reverse-time SDE to simulate the reverse-time stochastic process. </a:t>
            </a:r>
          </a:p>
          <a:p>
            <a:endParaRPr lang="en-US"/>
          </a:p>
          <a:p>
            <a:r>
              <a:rPr lang="en-US"/>
              <a:t>One numerical solver for SDEs is the Euler-Maruyama method. It is based on the same idea as Euler’s method for solving ODEs. Basically, we replace the infinitesimal time step dt with a small time difference Delta t, and we replace the infinitesimal white noise with a Gaussian noise with variance Delta t. Here Delta t is a negative time step, and t goes from T to 0.</a:t>
            </a:r>
          </a:p>
          <a:p>
            <a:endParaRPr lang="en-US"/>
          </a:p>
          <a:p>
            <a:r>
              <a:rPr lang="en-US"/>
              <a:t>We can train a time-dependent score-based model to approximate the score function as a function of time. This time-dependent score-based model is a neural network conditioned on time t, and can be trained by first randomly sampling t, and then minimizing the corresponding score matching loss.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25</a:t>
            </a:fld>
            <a:endParaRPr lang="en-US" altLang="x-none"/>
          </a:p>
        </p:txBody>
      </p:sp>
    </p:spTree>
    <p:extLst>
      <p:ext uri="{BB962C8B-B14F-4D97-AF65-F5344CB8AC3E}">
        <p14:creationId xmlns:p14="http://schemas.microsoft.com/office/powerpoint/2010/main" val="3905728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apply any other general-purpose SDE solver for sampling. Besides, knowing the score function allows new SDE solvers and hence new samplers. The first method we consider is one family of methods named predictor-corrector samplers. As the name suggests, the method consists of a predictor and a corrector. The predictor can be a general-purpose SDE solver like the Euler-Maruyama method, and the corrector can be any score-based MCMC approach such as Langevin dynamics.</a:t>
            </a:r>
          </a:p>
          <a:p>
            <a:endParaRPr lang="en-US"/>
          </a:p>
          <a:p>
            <a:r>
              <a:rPr lang="en-US"/>
              <a:t>So how does the method work? When solving the reverse-time SDE, we first use the predictor to get a rough estimate of the intermediate sample at the next time step, and then use the corrector to fine-tune the sample. This procedure is repeated multiple times until we finally get a sample from the original unperturbed data distribution.</a:t>
            </a:r>
          </a:p>
          <a:p>
            <a:endParaRPr lang="en-US"/>
          </a:p>
          <a:p>
            <a:r>
              <a:rPr lang="en-US"/>
              <a:t>Predictor-Corrector methods assembles annealed Langevin dynamics. However, the introduction of the predictor helps Langevin dynamics to make a smooth transition between different noise scales.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26</a:t>
            </a:fld>
            <a:endParaRPr lang="en-US" altLang="x-none"/>
          </a:p>
        </p:txBody>
      </p:sp>
    </p:spTree>
    <p:extLst>
      <p:ext uri="{BB962C8B-B14F-4D97-AF65-F5344CB8AC3E}">
        <p14:creationId xmlns:p14="http://schemas.microsoft.com/office/powerpoint/2010/main" val="92393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predictor-corrector samplers and some architectural improvements, we were able to set the new record of sample generation on CIFAR-10. Our results are highlighted with the green box. There are several configurations of our NCSN++ model which I won’t be able to cover in this talk. Our best model achieves an FID of 2.2, and inception score of 9.89. The previous best result was achieved by StyleGAN2 plus data augmentation, yet we were able to surpass their result even without data augmentation. Moreover, our FID score on unconditional generation is even better than the state-of-the-art on conditional generation. This is a really exciting breakthrough.</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27</a:t>
            </a:fld>
            <a:endParaRPr lang="en-US" altLang="x-none"/>
          </a:p>
        </p:txBody>
      </p:sp>
    </p:spTree>
    <p:extLst>
      <p:ext uri="{BB962C8B-B14F-4D97-AF65-F5344CB8AC3E}">
        <p14:creationId xmlns:p14="http://schemas.microsoft.com/office/powerpoint/2010/main" val="85127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I have discussed how to estimate scores efficiently from iid samples of a distribution. We can have a score model, and then train it with some efficient variant of score matching to approximate the score of p.</a:t>
            </a:r>
          </a:p>
          <a:p>
            <a:endParaRPr lang="en-US"/>
          </a:p>
          <a:p>
            <a:r>
              <a:rPr lang="en-US"/>
              <a:t>Next, I will show how to build a generative model using the estimated score. This requires us to sample from the score model efficiently.</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5</a:t>
            </a:fld>
            <a:endParaRPr lang="en-US" altLang="x-none"/>
          </a:p>
        </p:txBody>
      </p:sp>
    </p:spTree>
    <p:extLst>
      <p:ext uri="{BB962C8B-B14F-4D97-AF65-F5344CB8AC3E}">
        <p14:creationId xmlns:p14="http://schemas.microsoft.com/office/powerpoint/2010/main" val="122801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predictor-corrector samplers and new progressive growing architectures, we were able to produce the first set of high resolution facial samples from score-based models. All the samples here have a resolution of 1024x1024. </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28</a:t>
            </a:fld>
            <a:endParaRPr lang="en-US" altLang="x-none"/>
          </a:p>
        </p:txBody>
      </p:sp>
    </p:spTree>
    <p:extLst>
      <p:ext uri="{BB962C8B-B14F-4D97-AF65-F5344CB8AC3E}">
        <p14:creationId xmlns:p14="http://schemas.microsoft.com/office/powerpoint/2010/main" val="2136539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54190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53792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604371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8338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7773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19289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673249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3495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8193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specifically, for each perturbed data distribution, we can easily sample from them, and use score estimation to estimate the corresponding scores. </a:t>
            </a:r>
          </a:p>
          <a:p>
            <a:endParaRPr lang="en-US"/>
          </a:p>
          <a:p>
            <a:r>
              <a:rPr lang="en-US"/>
              <a:t>However, the most naïve way of doing this requires a large number of separate score models to be learned independently, which is very costly. </a:t>
            </a:r>
          </a:p>
          <a:p>
            <a:endParaRPr lang="en-US"/>
          </a:p>
          <a:p>
            <a:r>
              <a:rPr lang="en-US"/>
              <a:t>We propose instead to use a single conditional score network to estimate the scores jointly for all perturbation levels. The score model will take sigma as an input. This model is named the Noise Conditional Score Network.</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6</a:t>
            </a:fld>
            <a:endParaRPr lang="en-US" altLang="x-none"/>
          </a:p>
        </p:txBody>
      </p:sp>
    </p:spTree>
    <p:extLst>
      <p:ext uri="{BB962C8B-B14F-4D97-AF65-F5344CB8AC3E}">
        <p14:creationId xmlns:p14="http://schemas.microsoft.com/office/powerpoint/2010/main" val="3712360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99693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4108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demonstrates the sampling procedure of annealed Langevin dynamics using estimated scores on several image datasets. It is pretty amazing that we can start from random noise, modify the images according to scores, and generate nice looking images.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8</a:t>
            </a:fld>
            <a:endParaRPr lang="en-US" altLang="x-none"/>
          </a:p>
        </p:txBody>
      </p:sp>
    </p:spTree>
    <p:extLst>
      <p:ext uri="{BB962C8B-B14F-4D97-AF65-F5344CB8AC3E}">
        <p14:creationId xmlns:p14="http://schemas.microsoft.com/office/powerpoint/2010/main" val="297687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9</a:t>
            </a:fld>
            <a:endParaRPr lang="en-US" altLang="x-none"/>
          </a:p>
        </p:txBody>
      </p:sp>
    </p:spTree>
    <p:extLst>
      <p:ext uri="{BB962C8B-B14F-4D97-AF65-F5344CB8AC3E}">
        <p14:creationId xmlns:p14="http://schemas.microsoft.com/office/powerpoint/2010/main" val="394963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10</a:t>
            </a:fld>
            <a:endParaRPr lang="en-US" altLang="x-none"/>
          </a:p>
        </p:txBody>
      </p:sp>
    </p:spTree>
    <p:extLst>
      <p:ext uri="{BB962C8B-B14F-4D97-AF65-F5344CB8AC3E}">
        <p14:creationId xmlns:p14="http://schemas.microsoft.com/office/powerpoint/2010/main" val="2834147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can be further generalized to an infinite number of noise scales. Here the noise perturbation becomes a diffusion process that perturbs data with continuously increasing intensity through time.</a:t>
            </a:r>
          </a:p>
          <a:p>
            <a:endParaRPr lang="en-US" dirty="0"/>
          </a:p>
          <a:p>
            <a:r>
              <a:rPr lang="en-US" dirty="0"/>
              <a:t>This diffusion process can be described as a solution to an SDE, namely a stochastic differential equation. By reversing this diffusion process, we can generate samples from random noise. </a:t>
            </a:r>
          </a:p>
          <a:p>
            <a:endParaRPr lang="en-US" dirty="0"/>
          </a:p>
          <a:p>
            <a:r>
              <a:rPr lang="en-US" dirty="0"/>
              <a:t>Crucially, the reverse diffusion process can be obtained by solving a reverse-time SDE, and we can derive this reverse-time SDE once we have the score of the distribution at each intermediate time step is known. Similarly to the case with finite noise scales, we can learn this time-dependent score by training a time-</a:t>
            </a:r>
            <a:r>
              <a:rPr lang="en-US" dirty="0" err="1"/>
              <a:t>depedent</a:t>
            </a:r>
            <a:r>
              <a:rPr lang="en-US" dirty="0"/>
              <a:t> score network with a continuous mixture of score matching objectives.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7BA646-B2D1-F647-8334-70AD2CB96DB0}" type="slidenum">
              <a:rPr lang="en-US" altLang="x-none"/>
              <a:pPr/>
              <a:t>11</a:t>
            </a:fld>
            <a:endParaRPr lang="en-US" altLang="x-none"/>
          </a:p>
        </p:txBody>
      </p:sp>
    </p:spTree>
    <p:extLst>
      <p:ext uri="{BB962C8B-B14F-4D97-AF65-F5344CB8AC3E}">
        <p14:creationId xmlns:p14="http://schemas.microsoft.com/office/powerpoint/2010/main" val="411755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6674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792520"/>
            <a:ext cx="8229600" cy="618473"/>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0993"/>
            <a:ext cx="8229600" cy="461897"/>
          </a:xfrm>
          <a:prstGeom prst="rect">
            <a:avLst/>
          </a:prstGeom>
        </p:spPr>
        <p:txBody>
          <a:bodyPr>
            <a:noAutofit/>
          </a:bodyPr>
          <a:lstStyle>
            <a:lvl1pPr marL="0" indent="0" algn="ctr">
              <a:buNone/>
              <a:defRPr sz="2100" cap="small" spc="300">
                <a:solidFill>
                  <a:srgbClr val="A4001D"/>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9709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4811716"/>
            <a:ext cx="20462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800558"/>
            <a:ext cx="8229600" cy="618473"/>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9031"/>
            <a:ext cx="8229600" cy="461897"/>
          </a:xfrm>
          <a:prstGeom prst="rect">
            <a:avLst/>
          </a:prstGeom>
        </p:spPr>
        <p:txBody>
          <a:bodyPr>
            <a:noAutofit/>
          </a:bodyPr>
          <a:lstStyle>
            <a:lvl1pPr marL="0" indent="0" algn="ctr">
              <a:buNone/>
              <a:defRPr sz="2100" cap="small" spc="300">
                <a:solidFill>
                  <a:srgbClr val="A4001D"/>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399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83"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83" y="2571750"/>
            <a:ext cx="2954337" cy="932975"/>
          </a:xfrm>
          <a:prstGeom prst="rect">
            <a:avLst/>
          </a:prstGeom>
        </p:spPr>
        <p:txBody>
          <a:bodyPr/>
          <a:lstStyle>
            <a:lvl1pPr marL="0" indent="0" algn="r">
              <a:buNone/>
              <a:defRPr sz="1200" cap="all" spc="300">
                <a:solidFill>
                  <a:srgbClr val="A4001D"/>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433237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955683" y="908685"/>
            <a:ext cx="7700963"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26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306E54C7-70A2-784D-BD78-98420C8A6E53}"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33"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356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8"/>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33" y="2841316"/>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7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33"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912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33" y="908687"/>
            <a:ext cx="3787775"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955683"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56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83"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83" y="2571750"/>
            <a:ext cx="2954337" cy="932975"/>
          </a:xfrm>
          <a:prstGeom prst="rect">
            <a:avLst/>
          </a:prstGeom>
        </p:spPr>
        <p:txBody>
          <a:bodyPr/>
          <a:lstStyle>
            <a:lvl1pPr marL="0" indent="0" algn="r">
              <a:buNone/>
              <a:defRPr sz="1200" cap="all" spc="300">
                <a:solidFill>
                  <a:srgbClr val="A4001D"/>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1685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908685"/>
            <a:ext cx="7700963"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38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908685"/>
            <a:ext cx="7700963" cy="3759042"/>
          </a:xfrm>
        </p:spPr>
        <p:txBody>
          <a:bodyPr/>
          <a:lstStyle>
            <a:lvl2pPr marL="0" indent="0">
              <a:buFont typeface="Arial"/>
              <a:buNone/>
              <a:defRPr baseline="0"/>
            </a:lvl2pPr>
            <a:lvl3pPr marL="344480" indent="0">
              <a:buNone/>
              <a:defRPr/>
            </a:lvl3pPr>
            <a:lvl4pPr marL="687370" indent="0">
              <a:buNone/>
              <a:defRPr/>
            </a:lvl4pPr>
            <a:lvl5pPr marL="1031849" indent="0">
              <a:buNone/>
              <a:defRPr/>
            </a:lvl5pPr>
          </a:lstStyle>
          <a:p>
            <a:pPr lvl="0"/>
            <a:r>
              <a:rPr lang="en-US"/>
              <a:t>Click to edit Master text styles</a:t>
            </a:r>
          </a:p>
        </p:txBody>
      </p:sp>
    </p:spTree>
    <p:extLst>
      <p:ext uri="{BB962C8B-B14F-4D97-AF65-F5344CB8AC3E}">
        <p14:creationId xmlns:p14="http://schemas.microsoft.com/office/powerpoint/2010/main" val="76531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D58C46F2-E151-ED4C-A683-FA65171C5E47}"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33"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8"/>
            <a:ext cx="7707862"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33" y="2841316"/>
            <a:ext cx="7707313"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12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33"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92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33" y="908687"/>
            <a:ext cx="3787775"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83" y="2840613"/>
            <a:ext cx="3781425"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4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8534902" cy="488024"/>
          </a:xfrm>
          <a:prstGeom prst="rect">
            <a:avLst/>
          </a:prstGeom>
        </p:spPr>
        <p:txBody>
          <a:bodyPr/>
          <a:lstStyle>
            <a:lvl1pPr algn="ctr">
              <a:defRPr sz="2400">
                <a:solidFill>
                  <a:schemeClr val="bg2"/>
                </a:solidFill>
              </a:defRPr>
            </a:lvl1pPr>
          </a:lstStyle>
          <a:p>
            <a:r>
              <a:rPr lang="en-US"/>
              <a:t>Click to edit Master title style</a:t>
            </a:r>
          </a:p>
        </p:txBody>
      </p:sp>
      <p:sp>
        <p:nvSpPr>
          <p:cNvPr id="7" name="Content Placeholder 6"/>
          <p:cNvSpPr>
            <a:spLocks noGrp="1"/>
          </p:cNvSpPr>
          <p:nvPr>
            <p:ph sz="quarter" idx="10"/>
          </p:nvPr>
        </p:nvSpPr>
        <p:spPr>
          <a:xfrm>
            <a:off x="292609" y="988360"/>
            <a:ext cx="8534901" cy="3798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75FE4082-9F4F-AC4D-A887-6C22181312E0}"/>
              </a:ext>
            </a:extLst>
          </p:cNvPr>
          <p:cNvSpPr>
            <a:spLocks noGrp="1"/>
          </p:cNvSpPr>
          <p:nvPr>
            <p:ph type="sldNum" sz="quarter" idx="4"/>
          </p:nvPr>
        </p:nvSpPr>
        <p:spPr>
          <a:xfrm>
            <a:off x="301752" y="4836891"/>
            <a:ext cx="345127"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7EE41B-D043-234A-A4D0-04327FF80092}" type="slidenum">
              <a:t>‹#›</a:t>
            </a:fld>
            <a:endParaRPr lang="en-US"/>
          </a:p>
        </p:txBody>
      </p:sp>
    </p:spTree>
    <p:extLst>
      <p:ext uri="{BB962C8B-B14F-4D97-AF65-F5344CB8AC3E}">
        <p14:creationId xmlns:p14="http://schemas.microsoft.com/office/powerpoint/2010/main" val="283943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p:cNvSpPr>
            <a:spLocks noGrp="1"/>
          </p:cNvSpPr>
          <p:nvPr>
            <p:ph type="title"/>
          </p:nvPr>
        </p:nvSpPr>
        <p:spPr bwMode="auto">
          <a:xfrm>
            <a:off x="949331" y="358776"/>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31" y="903288"/>
            <a:ext cx="7707313" cy="37639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109544" y="4811715"/>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3D573947-8201-7144-B97E-DA46A58D9E88}" type="slidenum">
              <a:rPr lang="en-US" altLang="x-none"/>
              <a:pPr/>
              <a:t>‹#›</a:t>
            </a:fld>
            <a:endParaRPr lang="en-US" altLang="x-none"/>
          </a:p>
        </p:txBody>
      </p:sp>
      <p:sp>
        <p:nvSpPr>
          <p:cNvPr id="10" name="Rectangle 9"/>
          <p:cNvSpPr/>
          <p:nvPr/>
        </p:nvSpPr>
        <p:spPr>
          <a:xfrm>
            <a:off x="0" y="1"/>
            <a:ext cx="457200" cy="5149850"/>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pic>
        <p:nvPicPr>
          <p:cNvPr id="1030" name="Picture 10" title="Stanford University"/>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21531" y="4856163"/>
            <a:ext cx="1546225"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9" r:id="rId9"/>
  </p:sldLayoutIdLst>
  <p:hf hdr="0" ftr="0" dt="0"/>
  <p:txStyles>
    <p:titleStyle>
      <a:lvl1pPr algn="l" defTabSz="457189"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189"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378"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566"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754"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18" indent="-288918" algn="l" defTabSz="457189"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949331" y="358776"/>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31" y="903288"/>
            <a:ext cx="7707313" cy="376396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09544" y="4811715"/>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69E32866-6C91-7B46-BDAB-456EA3891C3D}" type="slidenum">
              <a:rPr lang="en-US" altLang="x-none"/>
              <a:pPr/>
              <a:t>‹#›</a:t>
            </a:fld>
            <a:endParaRPr lang="en-US" altLang="x-none"/>
          </a:p>
        </p:txBody>
      </p:sp>
      <p:sp>
        <p:nvSpPr>
          <p:cNvPr id="7" name="Rectangle 6"/>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8C1515"/>
              </a:solidFill>
              <a:latin typeface="Arial"/>
            </a:endParaRPr>
          </a:p>
        </p:txBody>
      </p:sp>
      <p:pic>
        <p:nvPicPr>
          <p:cNvPr id="5126" name="Picture 10" title="Stanford University"/>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21531" y="4856163"/>
            <a:ext cx="1546225"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Lst>
  <p:hf hdr="0" ftr="0" dt="0"/>
  <p:txStyles>
    <p:titleStyle>
      <a:lvl1pPr algn="l" defTabSz="457189"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189"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378"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566"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754"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892" indent="-342892" algn="l" defTabSz="457189" rtl="0" eaLnBrk="0" fontAlgn="base" hangingPunct="0">
        <a:spcBef>
          <a:spcPct val="20000"/>
        </a:spcBef>
        <a:spcAft>
          <a:spcPct val="0"/>
        </a:spcAft>
        <a:buFont typeface="Arial" charset="0"/>
        <a:defRPr sz="1600" kern="1200" cap="small" spc="20">
          <a:solidFill>
            <a:schemeClr val="tx1"/>
          </a:solidFill>
          <a:latin typeface="Arial"/>
          <a:ea typeface="ＭＳ Ｐゴシック" charset="0"/>
          <a:cs typeface="ＭＳ Ｐゴシック" charset="0"/>
        </a:defRPr>
      </a:lvl1pPr>
      <a:lvl2pPr marL="288918" indent="-288918" algn="l" defTabSz="457189" rtl="0" eaLnBrk="0" fontAlgn="base" hangingPunct="0">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0" fontAlgn="base" hangingPunct="0">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8.png"/><Relationship Id="rId12"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image" Target="../media/image81.png"/><Relationship Id="rId4" Type="http://schemas.openxmlformats.org/officeDocument/2006/relationships/image" Target="../media/image70.pn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9.png"/><Relationship Id="rId7" Type="http://schemas.openxmlformats.org/officeDocument/2006/relationships/image" Target="../media/image81.pn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78.png"/><Relationship Id="rId10"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emf"/><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89.png"/><Relationship Id="rId4" Type="http://schemas.openxmlformats.org/officeDocument/2006/relationships/image" Target="../media/image85.emf"/><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93.png"/><Relationship Id="rId4" Type="http://schemas.openxmlformats.org/officeDocument/2006/relationships/image" Target="../media/image70.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95.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70.png"/><Relationship Id="rId9" Type="http://schemas.openxmlformats.org/officeDocument/2006/relationships/image" Target="../media/image76.png"/><Relationship Id="rId14"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9.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9.png"/><Relationship Id="rId7"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6.png"/><Relationship Id="rId3" Type="http://schemas.openxmlformats.org/officeDocument/2006/relationships/image" Target="../media/image84.emf"/><Relationship Id="rId7" Type="http://schemas.openxmlformats.org/officeDocument/2006/relationships/image" Target="../media/image111.emf"/><Relationship Id="rId12" Type="http://schemas.openxmlformats.org/officeDocument/2006/relationships/image" Target="../media/image226.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10.png"/><Relationship Id="rId11" Type="http://schemas.openxmlformats.org/officeDocument/2006/relationships/image" Target="../media/image113.png"/><Relationship Id="rId5" Type="http://schemas.openxmlformats.org/officeDocument/2006/relationships/image" Target="../media/image109.emf"/><Relationship Id="rId10" Type="http://schemas.openxmlformats.org/officeDocument/2006/relationships/image" Target="../media/image112.png"/><Relationship Id="rId4" Type="http://schemas.openxmlformats.org/officeDocument/2006/relationships/image" Target="../media/image85.emf"/><Relationship Id="rId9" Type="http://schemas.openxmlformats.org/officeDocument/2006/relationships/image" Target="../media/image76.png"/><Relationship Id="rId1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slideLayout" Target="../slideLayouts/slideLayout3.xml"/><Relationship Id="rId7" Type="http://schemas.openxmlformats.org/officeDocument/2006/relationships/image" Target="../media/image116.jpg"/><Relationship Id="rId12" Type="http://schemas.openxmlformats.org/officeDocument/2006/relationships/image" Target="../media/image12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5.jp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notesSlide" Target="../notesSlides/notesSlide15.xml"/><Relationship Id="rId9" Type="http://schemas.openxmlformats.org/officeDocument/2006/relationships/image" Target="../media/image118.png"/><Relationship Id="rId14" Type="http://schemas.openxmlformats.org/officeDocument/2006/relationships/image" Target="../media/image123.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slideLayout" Target="../slideLayouts/slideLayout3.xml"/><Relationship Id="rId7" Type="http://schemas.openxmlformats.org/officeDocument/2006/relationships/image" Target="../media/image126.jpg"/><Relationship Id="rId12" Type="http://schemas.openxmlformats.org/officeDocument/2006/relationships/image" Target="../media/image12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5.jpg"/><Relationship Id="rId11" Type="http://schemas.openxmlformats.org/officeDocument/2006/relationships/image" Target="../media/image122.png"/><Relationship Id="rId5" Type="http://schemas.openxmlformats.org/officeDocument/2006/relationships/image" Target="../media/image124.png"/><Relationship Id="rId10" Type="http://schemas.openxmlformats.org/officeDocument/2006/relationships/image" Target="../media/image121.png"/><Relationship Id="rId4" Type="http://schemas.openxmlformats.org/officeDocument/2006/relationships/notesSlide" Target="../notesSlides/notesSlide16.xml"/><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6.jpg"/></Relationships>
</file>

<file path=ppt/slides/_rels/slide29.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media" Target="../media/media7.mp4"/><Relationship Id="rId7" Type="http://schemas.openxmlformats.org/officeDocument/2006/relationships/image" Target="../media/image127.png"/><Relationship Id="rId12" Type="http://schemas.openxmlformats.org/officeDocument/2006/relationships/image" Target="../media/image141.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21.xml"/><Relationship Id="rId11" Type="http://schemas.openxmlformats.org/officeDocument/2006/relationships/image" Target="../media/image140.png"/><Relationship Id="rId5" Type="http://schemas.openxmlformats.org/officeDocument/2006/relationships/slideLayout" Target="../slideLayouts/slideLayout3.xml"/><Relationship Id="rId10" Type="http://schemas.openxmlformats.org/officeDocument/2006/relationships/image" Target="../media/image139.png"/><Relationship Id="rId4" Type="http://schemas.openxmlformats.org/officeDocument/2006/relationships/video" Target="../media/media7.mp4"/><Relationship Id="rId9" Type="http://schemas.openxmlformats.org/officeDocument/2006/relationships/image" Target="../media/image13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5.tiff"/></Relationships>
</file>

<file path=ppt/slides/_rels/slide30.xml.rels><?xml version="1.0" encoding="UTF-8" standalone="yes"?>
<Relationships xmlns="http://schemas.openxmlformats.org/package/2006/relationships"><Relationship Id="rId8" Type="http://schemas.openxmlformats.org/officeDocument/2006/relationships/image" Target="../media/image140.png"/><Relationship Id="rId3" Type="http://schemas.microsoft.com/office/2007/relationships/media" Target="../media/media7.mp4"/><Relationship Id="rId7" Type="http://schemas.openxmlformats.org/officeDocument/2006/relationships/image" Target="../media/image13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video" Target="../media/media7.mp4"/><Relationship Id="rId9" Type="http://schemas.openxmlformats.org/officeDocument/2006/relationships/image" Target="../media/image141.jpg"/></Relationships>
</file>

<file path=ppt/slides/_rels/slide3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slideLayout" Target="../slideLayouts/slideLayout3.xml"/><Relationship Id="rId7" Type="http://schemas.openxmlformats.org/officeDocument/2006/relationships/image" Target="../media/image144.png"/><Relationship Id="rId12" Type="http://schemas.openxmlformats.org/officeDocument/2006/relationships/image" Target="../media/image212.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notesSlide" Target="../notesSlides/notesSlide23.xml"/><Relationship Id="rId9" Type="http://schemas.openxmlformats.org/officeDocument/2006/relationships/image" Target="../media/image146.png"/></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162.svg"/></Relationships>
</file>

<file path=ppt/slides/_rels/slide3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3.xml"/><Relationship Id="rId7" Type="http://schemas.openxmlformats.org/officeDocument/2006/relationships/image" Target="../media/image14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notesSlide" Target="../notesSlides/notesSlide25.xml"/><Relationship Id="rId9" Type="http://schemas.openxmlformats.org/officeDocument/2006/relationships/image" Target="../media/image14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51.jpeg"/><Relationship Id="rId4" Type="http://schemas.openxmlformats.org/officeDocument/2006/relationships/image" Target="../media/image150.png"/></Relationships>
</file>

<file path=ppt/slides/_rels/slide3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3.xml"/><Relationship Id="rId7" Type="http://schemas.openxmlformats.org/officeDocument/2006/relationships/image" Target="../media/image14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notesSlide" Target="../notesSlides/notesSlide26.xml"/><Relationship Id="rId9" Type="http://schemas.openxmlformats.org/officeDocument/2006/relationships/image" Target="../media/image147.png"/></Relationships>
</file>

<file path=ppt/slides/_rels/slide3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162.jpg"/><Relationship Id="rId13" Type="http://schemas.openxmlformats.org/officeDocument/2006/relationships/image" Target="../media/image167.png"/><Relationship Id="rId18" Type="http://schemas.openxmlformats.org/officeDocument/2006/relationships/image" Target="../media/image1160.sv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49.png"/><Relationship Id="rId2" Type="http://schemas.openxmlformats.org/officeDocument/2006/relationships/notesSlide" Target="../notesSlides/notesSlide27.xml"/><Relationship Id="rId16" Type="http://schemas.openxmlformats.org/officeDocument/2006/relationships/image" Target="../media/image169.png"/><Relationship Id="rId20" Type="http://schemas.openxmlformats.org/officeDocument/2006/relationships/image" Target="../media/image171.png"/><Relationship Id="rId1" Type="http://schemas.openxmlformats.org/officeDocument/2006/relationships/slideLayout" Target="../slideLayouts/slideLayout3.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jpg"/><Relationship Id="rId15" Type="http://schemas.openxmlformats.org/officeDocument/2006/relationships/image" Target="../media/image182.svg"/><Relationship Id="rId10" Type="http://schemas.openxmlformats.org/officeDocument/2006/relationships/image" Target="../media/image164.png"/><Relationship Id="rId19" Type="http://schemas.openxmlformats.org/officeDocument/2006/relationships/image" Target="../media/image170.png"/><Relationship Id="rId4" Type="http://schemas.openxmlformats.org/officeDocument/2006/relationships/image" Target="../media/image158.jpg"/><Relationship Id="rId9" Type="http://schemas.openxmlformats.org/officeDocument/2006/relationships/image" Target="../media/image163.jpeg"/><Relationship Id="rId14" Type="http://schemas.openxmlformats.org/officeDocument/2006/relationships/image" Target="../media/image168.png"/></Relationships>
</file>

<file path=ppt/slides/_rels/slide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4.png"/><Relationship Id="rId4" Type="http://schemas.openxmlformats.org/officeDocument/2006/relationships/image" Target="../media/image173.png"/></Relationships>
</file>

<file path=ppt/slides/_rels/slide4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71.png"/></Relationships>
</file>

<file path=ppt/slides/_rels/slide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s://colab.research.google.com/drive/1FuOobQOmDJuG7rGsMWfQa883A9r4HxEO?usp=sharing" TargetMode="External"/><Relationship Id="rId1" Type="http://schemas.openxmlformats.org/officeDocument/2006/relationships/slideLayout" Target="../slideLayouts/slideLayout5.xml"/><Relationship Id="rId4" Type="http://schemas.openxmlformats.org/officeDocument/2006/relationships/image" Target="../media/image182.png"/></Relationships>
</file>

<file path=ppt/slides/_rels/slide45.xml.rels><?xml version="1.0" encoding="UTF-8" standalone="yes"?>
<Relationships xmlns="http://schemas.openxmlformats.org/package/2006/relationships"><Relationship Id="rId18" Type="http://schemas.openxmlformats.org/officeDocument/2006/relationships/image" Target="../media/image1160.svg"/><Relationship Id="rId3" Type="http://schemas.openxmlformats.org/officeDocument/2006/relationships/image" Target="../media/image165.png"/><Relationship Id="rId2" Type="http://schemas.openxmlformats.org/officeDocument/2006/relationships/notesSlide" Target="../notesSlides/notesSlide30.xml"/><Relationship Id="rId16" Type="http://schemas.openxmlformats.org/officeDocument/2006/relationships/image" Target="../media/image149.png"/><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image" Target="../media/image167.png"/><Relationship Id="rId15" Type="http://schemas.openxmlformats.org/officeDocument/2006/relationships/image" Target="../media/image182.svg"/><Relationship Id="rId4" Type="http://schemas.openxmlformats.org/officeDocument/2006/relationships/image" Target="../media/image166.png"/></Relationships>
</file>

<file path=ppt/slides/_rels/slide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gif"/><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tif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5.tiff"/><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890.png"/><Relationship Id="rId13" Type="http://schemas.openxmlformats.org/officeDocument/2006/relationships/image" Target="../media/image39.emf"/><Relationship Id="rId3" Type="http://schemas.openxmlformats.org/officeDocument/2006/relationships/image" Target="../media/image35.tiff"/><Relationship Id="rId7" Type="http://schemas.openxmlformats.org/officeDocument/2006/relationships/image" Target="../media/image880.png"/><Relationship Id="rId12" Type="http://schemas.openxmlformats.org/officeDocument/2006/relationships/image" Target="../media/image38.emf"/><Relationship Id="rId2" Type="http://schemas.openxmlformats.org/officeDocument/2006/relationships/notesSlide" Target="../notesSlides/notesSlide3.xml"/><Relationship Id="rId16" Type="http://schemas.openxmlformats.org/officeDocument/2006/relationships/image" Target="../media/image42.tiff"/><Relationship Id="rId1" Type="http://schemas.openxmlformats.org/officeDocument/2006/relationships/slideLayout" Target="../slideLayouts/slideLayout3.xml"/><Relationship Id="rId6" Type="http://schemas.openxmlformats.org/officeDocument/2006/relationships/image" Target="../media/image870.png"/><Relationship Id="rId11" Type="http://schemas.openxmlformats.org/officeDocument/2006/relationships/image" Target="../media/image37.tiff"/><Relationship Id="rId5" Type="http://schemas.openxmlformats.org/officeDocument/2006/relationships/image" Target="../media/image5.tiff"/><Relationship Id="rId15" Type="http://schemas.openxmlformats.org/officeDocument/2006/relationships/image" Target="../media/image41.emf"/><Relationship Id="rId10" Type="http://schemas.openxmlformats.org/officeDocument/2006/relationships/image" Target="../media/image91.png"/><Relationship Id="rId4" Type="http://schemas.openxmlformats.org/officeDocument/2006/relationships/image" Target="../media/image36.tiff"/><Relationship Id="rId9" Type="http://schemas.openxmlformats.org/officeDocument/2006/relationships/image" Target="../media/image90.png"/><Relationship Id="rId14" Type="http://schemas.openxmlformats.org/officeDocument/2006/relationships/image" Target="../media/image40.tiff"/></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38.emf"/><Relationship Id="rId18" Type="http://schemas.openxmlformats.org/officeDocument/2006/relationships/image" Target="../media/image49.tiff"/><Relationship Id="rId26" Type="http://schemas.openxmlformats.org/officeDocument/2006/relationships/image" Target="../media/image57.png"/><Relationship Id="rId3" Type="http://schemas.microsoft.com/office/2007/relationships/media" Target="../media/media2.mp4"/><Relationship Id="rId21" Type="http://schemas.openxmlformats.org/officeDocument/2006/relationships/image" Target="../media/image52.png"/><Relationship Id="rId34" Type="http://schemas.openxmlformats.org/officeDocument/2006/relationships/image" Target="../media/image65.jpg"/><Relationship Id="rId7" Type="http://schemas.openxmlformats.org/officeDocument/2006/relationships/slideLayout" Target="../slideLayouts/slideLayout3.xml"/><Relationship Id="rId12" Type="http://schemas.openxmlformats.org/officeDocument/2006/relationships/image" Target="../media/image39.emf"/><Relationship Id="rId17" Type="http://schemas.openxmlformats.org/officeDocument/2006/relationships/image" Target="../media/image48.tiff"/><Relationship Id="rId25" Type="http://schemas.openxmlformats.org/officeDocument/2006/relationships/image" Target="../media/image56.png"/><Relationship Id="rId33" Type="http://schemas.openxmlformats.org/officeDocument/2006/relationships/image" Target="../media/image64.png"/><Relationship Id="rId2" Type="http://schemas.openxmlformats.org/officeDocument/2006/relationships/video" Target="../media/media1.mp4"/><Relationship Id="rId16" Type="http://schemas.openxmlformats.org/officeDocument/2006/relationships/image" Target="../media/image47.tiff"/><Relationship Id="rId20" Type="http://schemas.openxmlformats.org/officeDocument/2006/relationships/image" Target="../media/image51.tiff"/><Relationship Id="rId29" Type="http://schemas.openxmlformats.org/officeDocument/2006/relationships/image" Target="../media/image60.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5.tiff"/><Relationship Id="rId24" Type="http://schemas.openxmlformats.org/officeDocument/2006/relationships/image" Target="../media/image55.png"/><Relationship Id="rId32" Type="http://schemas.openxmlformats.org/officeDocument/2006/relationships/image" Target="../media/image63.png"/><Relationship Id="rId5" Type="http://schemas.microsoft.com/office/2007/relationships/media" Target="../media/media3.mp4"/><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4.tiff"/><Relationship Id="rId19" Type="http://schemas.openxmlformats.org/officeDocument/2006/relationships/image" Target="../media/image50.tiff"/><Relationship Id="rId31" Type="http://schemas.openxmlformats.org/officeDocument/2006/relationships/image" Target="../media/image62.png"/><Relationship Id="rId4" Type="http://schemas.openxmlformats.org/officeDocument/2006/relationships/video" Target="../media/media2.mp4"/><Relationship Id="rId9" Type="http://schemas.openxmlformats.org/officeDocument/2006/relationships/image" Target="../media/image43.tiff"/><Relationship Id="rId14" Type="http://schemas.openxmlformats.org/officeDocument/2006/relationships/image" Target="../media/image41.emf"/><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457200" y="1417178"/>
            <a:ext cx="8229600" cy="619125"/>
          </a:xfrm>
        </p:spPr>
        <p:txBody>
          <a:bodyPr/>
          <a:lstStyle/>
          <a:p>
            <a:r>
              <a:rPr lang="en-US" altLang="x-none" b="1" dirty="0">
                <a:latin typeface="Arial" charset="0"/>
                <a:ea typeface="ＭＳ Ｐゴシック" charset="-128"/>
              </a:rPr>
              <a:t>Score-Based </a:t>
            </a:r>
            <a:r>
              <a:rPr lang="en-US" altLang="x-none" b="1" dirty="0" smtClean="0">
                <a:latin typeface="Arial" charset="0"/>
                <a:ea typeface="ＭＳ Ｐゴシック" charset="-128"/>
              </a:rPr>
              <a:t>Diffusion Models</a:t>
            </a:r>
            <a:endParaRPr lang="en-US" altLang="x-none" b="1" dirty="0">
              <a:latin typeface="Arial" charset="0"/>
              <a:ea typeface="ＭＳ Ｐゴシック" charset="-128"/>
            </a:endParaRPr>
          </a:p>
        </p:txBody>
      </p:sp>
      <p:sp>
        <p:nvSpPr>
          <p:cNvPr id="4" name="Subtitle 3"/>
          <p:cNvSpPr>
            <a:spLocks noGrp="1"/>
          </p:cNvSpPr>
          <p:nvPr>
            <p:ph type="subTitle" idx="1"/>
          </p:nvPr>
        </p:nvSpPr>
        <p:spPr>
          <a:xfrm>
            <a:off x="457200" y="2586681"/>
            <a:ext cx="8229600" cy="461963"/>
          </a:xfrm>
        </p:spPr>
        <p:txBody>
          <a:bodyPr/>
          <a:lstStyle/>
          <a:p>
            <a:pPr fontAlgn="auto">
              <a:spcAft>
                <a:spcPts val="0"/>
              </a:spcAft>
              <a:defRPr/>
            </a:pPr>
            <a:r>
              <a:rPr lang="en-US" b="1" dirty="0"/>
              <a:t>lecture </a:t>
            </a:r>
            <a:r>
              <a:rPr lang="en-US" b="1" dirty="0" smtClean="0"/>
              <a:t>16</a:t>
            </a:r>
            <a:endParaRPr lang="en-US" dirty="0"/>
          </a:p>
          <a:p>
            <a:pPr fontAlgn="auto">
              <a:spcAft>
                <a:spcPts val="0"/>
              </a:spcAft>
              <a:defRPr/>
            </a:pPr>
            <a:endParaRPr lang="en-US" dirty="0">
              <a:solidFill>
                <a:schemeClr val="bg2"/>
              </a:solidFill>
              <a:ea typeface="+mn-ea"/>
              <a:cs typeface="+mn-cs"/>
            </a:endParaRPr>
          </a:p>
        </p:txBody>
      </p:sp>
      <p:sp>
        <p:nvSpPr>
          <p:cNvPr id="3" name="Text Placeholder 2">
            <a:extLst>
              <a:ext uri="{FF2B5EF4-FFF2-40B4-BE49-F238E27FC236}">
                <a16:creationId xmlns:a16="http://schemas.microsoft.com/office/drawing/2014/main" id="{4BF4C499-82AC-9444-9F9E-F41D483BE2CB}"/>
              </a:ext>
            </a:extLst>
          </p:cNvPr>
          <p:cNvSpPr>
            <a:spLocks noGrp="1"/>
          </p:cNvSpPr>
          <p:nvPr>
            <p:ph type="body" sz="quarter" idx="18"/>
          </p:nvPr>
        </p:nvSpPr>
        <p:spPr>
          <a:xfrm>
            <a:off x="1542256" y="3496152"/>
            <a:ext cx="6059488" cy="205740"/>
          </a:xfrm>
        </p:spPr>
        <p:txBody>
          <a:bodyPr/>
          <a:lstStyle/>
          <a:p>
            <a:r>
              <a:rPr lang="en-US"/>
              <a:t>CS236: Deep Generative Models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Iterative noising process</a:t>
            </a:r>
            <a:endParaRPr lang="en-US" dirty="0"/>
          </a:p>
        </p:txBody>
      </p:sp>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1127697"/>
            <a:ext cx="6734333" cy="3032838"/>
          </a:xfrm>
        </p:spPr>
      </p:pic>
      <p:sp>
        <p:nvSpPr>
          <p:cNvPr id="7" name="Rectangle 6">
            <a:extLst>
              <a:ext uri="{FF2B5EF4-FFF2-40B4-BE49-F238E27FC236}">
                <a16:creationId xmlns:a16="http://schemas.microsoft.com/office/drawing/2014/main" id="{79F94C85-EB7B-CB40-92A0-6B34944D1268}"/>
              </a:ext>
            </a:extLst>
          </p:cNvPr>
          <p:cNvSpPr/>
          <p:nvPr/>
        </p:nvSpPr>
        <p:spPr>
          <a:xfrm>
            <a:off x="3595077" y="1516185"/>
            <a:ext cx="2157046" cy="437661"/>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52A80E-DBE8-204C-9182-6119A8E4A933}"/>
              </a:ext>
            </a:extLst>
          </p:cNvPr>
          <p:cNvSpPr/>
          <p:nvPr/>
        </p:nvSpPr>
        <p:spPr>
          <a:xfrm>
            <a:off x="2723660" y="3087077"/>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3067578"/>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71563" y="1004680"/>
            <a:ext cx="7022448" cy="114470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30" name="Straight Arrow Connector 29"/>
          <p:cNvCxnSpPr/>
          <p:nvPr/>
        </p:nvCxnSpPr>
        <p:spPr>
          <a:xfrm flipV="1">
            <a:off x="1864647" y="1741242"/>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879943" y="1765756"/>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657181" y="1724725"/>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998817" y="994512"/>
            <a:ext cx="2634054" cy="369332"/>
          </a:xfrm>
          <a:prstGeom prst="rect">
            <a:avLst/>
          </a:prstGeom>
          <a:noFill/>
        </p:spPr>
        <p:txBody>
          <a:bodyPr wrap="none" rtlCol="0">
            <a:spAutoFit/>
          </a:bodyPr>
          <a:lstStyle/>
          <a:p>
            <a:r>
              <a:rPr lang="en-US" dirty="0" smtClean="0"/>
              <a:t>Progressively add noise</a:t>
            </a:r>
            <a:endParaRPr lang="en-US" dirty="0"/>
          </a:p>
        </p:txBody>
      </p:sp>
      <p:pic>
        <p:nvPicPr>
          <p:cNvPr id="37" name="Picture 36"/>
          <p:cNvPicPr>
            <a:picLocks noChangeAspect="1"/>
          </p:cNvPicPr>
          <p:nvPr/>
        </p:nvPicPr>
        <p:blipFill>
          <a:blip r:embed="rId4"/>
          <a:stretch>
            <a:fillRect/>
          </a:stretch>
        </p:blipFill>
        <p:spPr>
          <a:xfrm>
            <a:off x="7305330" y="1588822"/>
            <a:ext cx="428685" cy="304843"/>
          </a:xfrm>
          <a:prstGeom prst="rect">
            <a:avLst/>
          </a:prstGeom>
        </p:spPr>
      </p:pic>
      <p:pic>
        <p:nvPicPr>
          <p:cNvPr id="39" name="Picture 38"/>
          <p:cNvPicPr>
            <a:picLocks noChangeAspect="1"/>
          </p:cNvPicPr>
          <p:nvPr/>
        </p:nvPicPr>
        <p:blipFill>
          <a:blip r:embed="rId5"/>
          <a:stretch>
            <a:fillRect/>
          </a:stretch>
        </p:blipFill>
        <p:spPr>
          <a:xfrm>
            <a:off x="1460631" y="1588822"/>
            <a:ext cx="476316" cy="304843"/>
          </a:xfrm>
          <a:prstGeom prst="rect">
            <a:avLst/>
          </a:prstGeom>
        </p:spPr>
      </p:pic>
      <p:pic>
        <p:nvPicPr>
          <p:cNvPr id="22" name="Picture 21"/>
          <p:cNvPicPr>
            <a:picLocks noChangeAspect="1"/>
          </p:cNvPicPr>
          <p:nvPr/>
        </p:nvPicPr>
        <p:blipFill>
          <a:blip r:embed="rId6"/>
          <a:stretch>
            <a:fillRect/>
          </a:stretch>
        </p:blipFill>
        <p:spPr>
          <a:xfrm>
            <a:off x="1117679" y="3799493"/>
            <a:ext cx="3870070" cy="667055"/>
          </a:xfrm>
          <a:prstGeom prst="rect">
            <a:avLst/>
          </a:prstGeom>
        </p:spPr>
      </p:pic>
      <p:pic>
        <p:nvPicPr>
          <p:cNvPr id="6" name="Picture 5"/>
          <p:cNvPicPr>
            <a:picLocks noChangeAspect="1"/>
          </p:cNvPicPr>
          <p:nvPr/>
        </p:nvPicPr>
        <p:blipFill>
          <a:blip r:embed="rId7"/>
          <a:stretch>
            <a:fillRect/>
          </a:stretch>
        </p:blipFill>
        <p:spPr>
          <a:xfrm>
            <a:off x="2452897" y="1617401"/>
            <a:ext cx="457264" cy="276264"/>
          </a:xfrm>
          <a:prstGeom prst="rect">
            <a:avLst/>
          </a:prstGeom>
        </p:spPr>
      </p:pic>
      <p:pic>
        <p:nvPicPr>
          <p:cNvPr id="11" name="Picture 10"/>
          <p:cNvPicPr>
            <a:picLocks noChangeAspect="1"/>
          </p:cNvPicPr>
          <p:nvPr/>
        </p:nvPicPr>
        <p:blipFill>
          <a:blip r:embed="rId8"/>
          <a:stretch>
            <a:fillRect/>
          </a:stretch>
        </p:blipFill>
        <p:spPr>
          <a:xfrm>
            <a:off x="3444246" y="1594282"/>
            <a:ext cx="438211" cy="342948"/>
          </a:xfrm>
          <a:prstGeom prst="rect">
            <a:avLst/>
          </a:prstGeom>
        </p:spPr>
      </p:pic>
      <p:sp>
        <p:nvSpPr>
          <p:cNvPr id="12" name="TextBox 11"/>
          <p:cNvSpPr txBox="1"/>
          <p:nvPr/>
        </p:nvSpPr>
        <p:spPr>
          <a:xfrm>
            <a:off x="1071563" y="3417747"/>
            <a:ext cx="6801862" cy="1477328"/>
          </a:xfrm>
          <a:prstGeom prst="rect">
            <a:avLst/>
          </a:prstGeom>
          <a:noFill/>
        </p:spPr>
        <p:txBody>
          <a:bodyPr wrap="none" rtlCol="0">
            <a:spAutoFit/>
          </a:bodyPr>
          <a:lstStyle/>
          <a:p>
            <a:r>
              <a:rPr lang="en-US" dirty="0" smtClean="0"/>
              <a:t>Noise perturbed densities are obtained by adding Gaussian noise</a:t>
            </a:r>
          </a:p>
          <a:p>
            <a:endParaRPr lang="en-US" dirty="0"/>
          </a:p>
          <a:p>
            <a:endParaRPr lang="en-US" dirty="0" smtClean="0"/>
          </a:p>
          <a:p>
            <a:endParaRPr lang="en-US" dirty="0"/>
          </a:p>
          <a:p>
            <a:r>
              <a:rPr lang="en-US" dirty="0" smtClean="0"/>
              <a:t>Defines a joint distribution</a:t>
            </a:r>
            <a:endParaRPr lang="en-US" dirty="0"/>
          </a:p>
        </p:txBody>
      </p:sp>
      <p:pic>
        <p:nvPicPr>
          <p:cNvPr id="13" name="Picture 12"/>
          <p:cNvPicPr>
            <a:picLocks noChangeAspect="1"/>
          </p:cNvPicPr>
          <p:nvPr/>
        </p:nvPicPr>
        <p:blipFill>
          <a:blip r:embed="rId9"/>
          <a:stretch>
            <a:fillRect/>
          </a:stretch>
        </p:blipFill>
        <p:spPr>
          <a:xfrm>
            <a:off x="3882457" y="4251229"/>
            <a:ext cx="3113994" cy="890555"/>
          </a:xfrm>
          <a:prstGeom prst="rect">
            <a:avLst/>
          </a:prstGeom>
        </p:spPr>
      </p:pic>
      <p:pic>
        <p:nvPicPr>
          <p:cNvPr id="27" name="Picture 2" descr="Gaussian filter - Wikiped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40629" y="934720"/>
            <a:ext cx="1010520" cy="7250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aussian filter - Wikiped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772863" y="974705"/>
            <a:ext cx="1010520" cy="725048"/>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817443" y="2137448"/>
            <a:ext cx="643188" cy="836142"/>
            <a:chOff x="817443" y="2137448"/>
            <a:chExt cx="643188" cy="836142"/>
          </a:xfrm>
        </p:grpSpPr>
        <p:grpSp>
          <p:nvGrpSpPr>
            <p:cNvPr id="47" name="Group 46"/>
            <p:cNvGrpSpPr/>
            <p:nvPr/>
          </p:nvGrpSpPr>
          <p:grpSpPr>
            <a:xfrm>
              <a:off x="817443" y="2137448"/>
              <a:ext cx="643188" cy="836142"/>
              <a:chOff x="807932" y="1244656"/>
              <a:chExt cx="643188" cy="836142"/>
            </a:xfrm>
          </p:grpSpPr>
          <p:pic>
            <p:nvPicPr>
              <p:cNvPr id="50" name="Picture 49">
                <a:extLst>
                  <a:ext uri="{FF2B5EF4-FFF2-40B4-BE49-F238E27FC236}">
                    <a16:creationId xmlns:a16="http://schemas.microsoft.com/office/drawing/2014/main" id="{09906931-E5B1-2346-BA2B-B57EF1CA4E17}"/>
                  </a:ext>
                </a:extLst>
              </p:cNvPr>
              <p:cNvPicPr>
                <a:picLocks noChangeAspect="1"/>
              </p:cNvPicPr>
              <p:nvPr/>
            </p:nvPicPr>
            <p:blipFill>
              <a:blip r:embed="rId11"/>
              <a:stretch>
                <a:fillRect/>
              </a:stretch>
            </p:blipFill>
            <p:spPr>
              <a:xfrm>
                <a:off x="871984" y="1370727"/>
                <a:ext cx="579136" cy="710071"/>
              </a:xfrm>
              <a:prstGeom prst="rect">
                <a:avLst/>
              </a:prstGeom>
            </p:spPr>
          </p:pic>
          <p:sp>
            <p:nvSpPr>
              <p:cNvPr id="51" name="TextBox 50"/>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48" name="Picture 47"/>
            <p:cNvPicPr>
              <a:picLocks noChangeAspect="1"/>
            </p:cNvPicPr>
            <p:nvPr/>
          </p:nvPicPr>
          <p:blipFill>
            <a:blip r:embed="rId12">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49" name="Picture 48"/>
            <p:cNvPicPr>
              <a:picLocks noChangeAspect="1"/>
            </p:cNvPicPr>
            <p:nvPr/>
          </p:nvPicPr>
          <p:blipFill>
            <a:blip r:embed="rId12">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grpSp>
        <p:nvGrpSpPr>
          <p:cNvPr id="52" name="Group 51"/>
          <p:cNvGrpSpPr/>
          <p:nvPr/>
        </p:nvGrpSpPr>
        <p:grpSpPr>
          <a:xfrm>
            <a:off x="7928207" y="2111824"/>
            <a:ext cx="621972" cy="930180"/>
            <a:chOff x="7928207" y="2111824"/>
            <a:chExt cx="621972" cy="930180"/>
          </a:xfrm>
        </p:grpSpPr>
        <p:grpSp>
          <p:nvGrpSpPr>
            <p:cNvPr id="53" name="Group 52"/>
            <p:cNvGrpSpPr/>
            <p:nvPr/>
          </p:nvGrpSpPr>
          <p:grpSpPr>
            <a:xfrm>
              <a:off x="7928207" y="2111824"/>
              <a:ext cx="621972" cy="894245"/>
              <a:chOff x="7928207" y="1251305"/>
              <a:chExt cx="621972" cy="894245"/>
            </a:xfrm>
          </p:grpSpPr>
          <p:pic>
            <p:nvPicPr>
              <p:cNvPr id="56" name="Picture 55">
                <a:extLst>
                  <a:ext uri="{FF2B5EF4-FFF2-40B4-BE49-F238E27FC236}">
                    <a16:creationId xmlns:a16="http://schemas.microsoft.com/office/drawing/2014/main" id="{535528F2-6453-0D48-BDAC-C56F33943280}"/>
                  </a:ext>
                </a:extLst>
              </p:cNvPr>
              <p:cNvPicPr>
                <a:picLocks noChangeAspect="1"/>
              </p:cNvPicPr>
              <p:nvPr/>
            </p:nvPicPr>
            <p:blipFill>
              <a:blip r:embed="rId13"/>
              <a:srcRect/>
              <a:stretch/>
            </p:blipFill>
            <p:spPr>
              <a:xfrm>
                <a:off x="8068711" y="1346879"/>
                <a:ext cx="481468" cy="798671"/>
              </a:xfrm>
              <a:prstGeom prst="rect">
                <a:avLst/>
              </a:prstGeom>
            </p:spPr>
          </p:pic>
          <p:sp>
            <p:nvSpPr>
              <p:cNvPr id="57" name="TextBox 56"/>
              <p:cNvSpPr txBox="1"/>
              <p:nvPr/>
            </p:nvSpPr>
            <p:spPr>
              <a:xfrm flipH="1">
                <a:off x="7928207" y="1251305"/>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sp>
          <p:nvSpPr>
            <p:cNvPr id="54" name="TextBox 53"/>
            <p:cNvSpPr txBox="1"/>
            <p:nvPr/>
          </p:nvSpPr>
          <p:spPr>
            <a:xfrm flipH="1">
              <a:off x="8393878" y="2841949"/>
              <a:ext cx="69632" cy="200055"/>
            </a:xfrm>
            <a:prstGeom prst="rect">
              <a:avLst/>
            </a:prstGeom>
            <a:noFill/>
          </p:spPr>
          <p:txBody>
            <a:bodyPr wrap="square" rtlCol="0">
              <a:spAutoFit/>
            </a:bodyPr>
            <a:lstStyle/>
            <a:p>
              <a:r>
                <a:rPr lang="en-US" sz="700" dirty="0" smtClean="0">
                  <a:solidFill>
                    <a:schemeClr val="accent4"/>
                  </a:solidFill>
                </a:rPr>
                <a:t>T</a:t>
              </a:r>
              <a:endParaRPr lang="en-US" sz="700" dirty="0">
                <a:solidFill>
                  <a:schemeClr val="accent4"/>
                </a:solidFill>
              </a:endParaRPr>
            </a:p>
          </p:txBody>
        </p:sp>
        <p:sp>
          <p:nvSpPr>
            <p:cNvPr id="55" name="TextBox 54"/>
            <p:cNvSpPr txBox="1"/>
            <p:nvPr/>
          </p:nvSpPr>
          <p:spPr>
            <a:xfrm flipH="1">
              <a:off x="8441452" y="2244589"/>
              <a:ext cx="69632" cy="200055"/>
            </a:xfrm>
            <a:prstGeom prst="rect">
              <a:avLst/>
            </a:prstGeom>
            <a:noFill/>
          </p:spPr>
          <p:txBody>
            <a:bodyPr wrap="square" rtlCol="0">
              <a:spAutoFit/>
            </a:bodyPr>
            <a:lstStyle/>
            <a:p>
              <a:r>
                <a:rPr lang="en-US" sz="700" dirty="0" smtClean="0">
                  <a:solidFill>
                    <a:schemeClr val="bg2"/>
                  </a:solidFill>
                </a:rPr>
                <a:t>T</a:t>
              </a:r>
              <a:endParaRPr lang="en-US" sz="700" dirty="0">
                <a:solidFill>
                  <a:schemeClr val="bg2"/>
                </a:solidFill>
              </a:endParaRPr>
            </a:p>
          </p:txBody>
        </p:sp>
      </p:grpSp>
    </p:spTree>
    <p:extLst>
      <p:ext uri="{BB962C8B-B14F-4D97-AF65-F5344CB8AC3E}">
        <p14:creationId xmlns:p14="http://schemas.microsoft.com/office/powerpoint/2010/main" val="343298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Multistep transition</a:t>
            </a:r>
            <a:endParaRPr lang="en-US" dirty="0"/>
          </a:p>
        </p:txBody>
      </p:sp>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1127697"/>
            <a:ext cx="6734333" cy="3032838"/>
          </a:xfrm>
        </p:spPr>
      </p:pic>
      <p:sp>
        <p:nvSpPr>
          <p:cNvPr id="7" name="Rectangle 6">
            <a:extLst>
              <a:ext uri="{FF2B5EF4-FFF2-40B4-BE49-F238E27FC236}">
                <a16:creationId xmlns:a16="http://schemas.microsoft.com/office/drawing/2014/main" id="{79F94C85-EB7B-CB40-92A0-6B34944D1268}"/>
              </a:ext>
            </a:extLst>
          </p:cNvPr>
          <p:cNvSpPr/>
          <p:nvPr/>
        </p:nvSpPr>
        <p:spPr>
          <a:xfrm>
            <a:off x="3595077" y="1516185"/>
            <a:ext cx="2157046" cy="437661"/>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52A80E-DBE8-204C-9182-6119A8E4A933}"/>
              </a:ext>
            </a:extLst>
          </p:cNvPr>
          <p:cNvSpPr/>
          <p:nvPr/>
        </p:nvSpPr>
        <p:spPr>
          <a:xfrm>
            <a:off x="2723660" y="3087077"/>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3067578"/>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71563" y="1004680"/>
            <a:ext cx="7022448" cy="116916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30" name="Straight Arrow Connector 29"/>
          <p:cNvCxnSpPr/>
          <p:nvPr/>
        </p:nvCxnSpPr>
        <p:spPr>
          <a:xfrm flipV="1">
            <a:off x="1864647" y="1741242"/>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879943" y="1765756"/>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4"/>
          <a:stretch>
            <a:fillRect/>
          </a:stretch>
        </p:blipFill>
        <p:spPr>
          <a:xfrm>
            <a:off x="1460631" y="1588822"/>
            <a:ext cx="476316" cy="304843"/>
          </a:xfrm>
          <a:prstGeom prst="rect">
            <a:avLst/>
          </a:prstGeom>
        </p:spPr>
      </p:pic>
      <p:pic>
        <p:nvPicPr>
          <p:cNvPr id="6" name="Picture 5"/>
          <p:cNvPicPr>
            <a:picLocks noChangeAspect="1"/>
          </p:cNvPicPr>
          <p:nvPr/>
        </p:nvPicPr>
        <p:blipFill>
          <a:blip r:embed="rId5"/>
          <a:stretch>
            <a:fillRect/>
          </a:stretch>
        </p:blipFill>
        <p:spPr>
          <a:xfrm>
            <a:off x="2452897" y="1617401"/>
            <a:ext cx="457264" cy="276264"/>
          </a:xfrm>
          <a:prstGeom prst="rect">
            <a:avLst/>
          </a:prstGeom>
        </p:spPr>
      </p:pic>
      <p:pic>
        <p:nvPicPr>
          <p:cNvPr id="11" name="Picture 10"/>
          <p:cNvPicPr>
            <a:picLocks noChangeAspect="1"/>
          </p:cNvPicPr>
          <p:nvPr/>
        </p:nvPicPr>
        <p:blipFill>
          <a:blip r:embed="rId6"/>
          <a:stretch>
            <a:fillRect/>
          </a:stretch>
        </p:blipFill>
        <p:spPr>
          <a:xfrm>
            <a:off x="3444246" y="1594282"/>
            <a:ext cx="438211" cy="342948"/>
          </a:xfrm>
          <a:prstGeom prst="rect">
            <a:avLst/>
          </a:prstGeom>
        </p:spPr>
      </p:pic>
      <p:sp>
        <p:nvSpPr>
          <p:cNvPr id="12" name="TextBox 11"/>
          <p:cNvSpPr txBox="1"/>
          <p:nvPr/>
        </p:nvSpPr>
        <p:spPr>
          <a:xfrm>
            <a:off x="1071563" y="3196289"/>
            <a:ext cx="8007320" cy="1754326"/>
          </a:xfrm>
          <a:prstGeom prst="rect">
            <a:avLst/>
          </a:prstGeom>
          <a:noFill/>
        </p:spPr>
        <p:txBody>
          <a:bodyPr wrap="none" rtlCol="0">
            <a:spAutoFit/>
          </a:bodyPr>
          <a:lstStyle/>
          <a:p>
            <a:r>
              <a:rPr lang="en-US" dirty="0" smtClean="0"/>
              <a:t>Multi-step transitions are also Gaussian and can be computed in closed form</a:t>
            </a:r>
          </a:p>
          <a:p>
            <a:endParaRPr lang="en-US" dirty="0" smtClean="0"/>
          </a:p>
          <a:p>
            <a:endParaRPr lang="en-US" dirty="0"/>
          </a:p>
          <a:p>
            <a:endParaRPr lang="en-US" dirty="0" smtClean="0"/>
          </a:p>
          <a:p>
            <a:pPr marL="342900" indent="-342900">
              <a:buAutoNum type="arabicParenR"/>
            </a:pPr>
            <a:r>
              <a:rPr lang="en-US" dirty="0" smtClean="0"/>
              <a:t>Same as noise-perturbed data distributions in score-based models</a:t>
            </a:r>
          </a:p>
          <a:p>
            <a:pPr marL="342900" indent="-342900">
              <a:buFontTx/>
              <a:buAutoNum type="arabicParenR"/>
            </a:pPr>
            <a:r>
              <a:rPr lang="en-US" dirty="0" smtClean="0"/>
              <a:t>Efficient sampling at any t</a:t>
            </a:r>
            <a:endParaRPr lang="en-US" dirty="0"/>
          </a:p>
        </p:txBody>
      </p:sp>
      <p:cxnSp>
        <p:nvCxnSpPr>
          <p:cNvPr id="21" name="Straight Arrow Connector 20"/>
          <p:cNvCxnSpPr/>
          <p:nvPr/>
        </p:nvCxnSpPr>
        <p:spPr>
          <a:xfrm>
            <a:off x="1864647" y="1384851"/>
            <a:ext cx="2718140" cy="6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Gaussian filter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850776" y="1833750"/>
            <a:ext cx="474004" cy="3400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aussian filter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22943" y="1835898"/>
            <a:ext cx="474004" cy="3400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Gaussian filter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506858" y="632592"/>
            <a:ext cx="1010520" cy="72504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121934" y="3484679"/>
            <a:ext cx="7216652" cy="837941"/>
            <a:chOff x="1067523" y="3687601"/>
            <a:chExt cx="7216652" cy="837941"/>
          </a:xfrm>
        </p:grpSpPr>
        <p:pic>
          <p:nvPicPr>
            <p:cNvPr id="17" name="Picture 16"/>
            <p:cNvPicPr>
              <a:picLocks noChangeAspect="1"/>
            </p:cNvPicPr>
            <p:nvPr/>
          </p:nvPicPr>
          <p:blipFill>
            <a:blip r:embed="rId8"/>
            <a:stretch>
              <a:fillRect/>
            </a:stretch>
          </p:blipFill>
          <p:spPr>
            <a:xfrm>
              <a:off x="1067523" y="3767273"/>
              <a:ext cx="4753445" cy="758269"/>
            </a:xfrm>
            <a:prstGeom prst="rect">
              <a:avLst/>
            </a:prstGeom>
          </p:spPr>
        </p:pic>
        <p:pic>
          <p:nvPicPr>
            <p:cNvPr id="20" name="Picture 19"/>
            <p:cNvPicPr>
              <a:picLocks noChangeAspect="1"/>
            </p:cNvPicPr>
            <p:nvPr/>
          </p:nvPicPr>
          <p:blipFill>
            <a:blip r:embed="rId9"/>
            <a:stretch>
              <a:fillRect/>
            </a:stretch>
          </p:blipFill>
          <p:spPr>
            <a:xfrm>
              <a:off x="6468638" y="3687601"/>
              <a:ext cx="1815537" cy="837941"/>
            </a:xfrm>
            <a:prstGeom prst="rect">
              <a:avLst/>
            </a:prstGeom>
          </p:spPr>
        </p:pic>
      </p:grpSp>
      <p:pic>
        <p:nvPicPr>
          <p:cNvPr id="42" name="Picture 41"/>
          <p:cNvPicPr>
            <a:picLocks noChangeAspect="1"/>
          </p:cNvPicPr>
          <p:nvPr/>
        </p:nvPicPr>
        <p:blipFill>
          <a:blip r:embed="rId10"/>
          <a:stretch>
            <a:fillRect/>
          </a:stretch>
        </p:blipFill>
        <p:spPr>
          <a:xfrm>
            <a:off x="4598184" y="1688539"/>
            <a:ext cx="438211" cy="276264"/>
          </a:xfrm>
          <a:prstGeom prst="rect">
            <a:avLst/>
          </a:prstGeom>
        </p:spPr>
      </p:pic>
      <p:grpSp>
        <p:nvGrpSpPr>
          <p:cNvPr id="43" name="Group 42"/>
          <p:cNvGrpSpPr/>
          <p:nvPr/>
        </p:nvGrpSpPr>
        <p:grpSpPr>
          <a:xfrm>
            <a:off x="817443" y="2137448"/>
            <a:ext cx="643188" cy="836142"/>
            <a:chOff x="817443" y="2137448"/>
            <a:chExt cx="643188" cy="836142"/>
          </a:xfrm>
        </p:grpSpPr>
        <p:grpSp>
          <p:nvGrpSpPr>
            <p:cNvPr id="44" name="Group 43"/>
            <p:cNvGrpSpPr/>
            <p:nvPr/>
          </p:nvGrpSpPr>
          <p:grpSpPr>
            <a:xfrm>
              <a:off x="817443" y="2137448"/>
              <a:ext cx="643188" cy="836142"/>
              <a:chOff x="807932" y="1244656"/>
              <a:chExt cx="643188" cy="836142"/>
            </a:xfrm>
          </p:grpSpPr>
          <p:pic>
            <p:nvPicPr>
              <p:cNvPr id="47" name="Picture 46">
                <a:extLst>
                  <a:ext uri="{FF2B5EF4-FFF2-40B4-BE49-F238E27FC236}">
                    <a16:creationId xmlns:a16="http://schemas.microsoft.com/office/drawing/2014/main" id="{09906931-E5B1-2346-BA2B-B57EF1CA4E17}"/>
                  </a:ext>
                </a:extLst>
              </p:cNvPr>
              <p:cNvPicPr>
                <a:picLocks noChangeAspect="1"/>
              </p:cNvPicPr>
              <p:nvPr/>
            </p:nvPicPr>
            <p:blipFill>
              <a:blip r:embed="rId11"/>
              <a:stretch>
                <a:fillRect/>
              </a:stretch>
            </p:blipFill>
            <p:spPr>
              <a:xfrm>
                <a:off x="871984" y="1370727"/>
                <a:ext cx="579136" cy="710071"/>
              </a:xfrm>
              <a:prstGeom prst="rect">
                <a:avLst/>
              </a:prstGeom>
            </p:spPr>
          </p:pic>
          <p:sp>
            <p:nvSpPr>
              <p:cNvPr id="48" name="TextBox 47"/>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45" name="Picture 44"/>
            <p:cNvPicPr>
              <a:picLocks noChangeAspect="1"/>
            </p:cNvPicPr>
            <p:nvPr/>
          </p:nvPicPr>
          <p:blipFill>
            <a:blip r:embed="rId12">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46" name="Picture 45"/>
            <p:cNvPicPr>
              <a:picLocks noChangeAspect="1"/>
            </p:cNvPicPr>
            <p:nvPr/>
          </p:nvPicPr>
          <p:blipFill>
            <a:blip r:embed="rId12">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spTree>
    <p:extLst>
      <p:ext uri="{BB962C8B-B14F-4D97-AF65-F5344CB8AC3E}">
        <p14:creationId xmlns:p14="http://schemas.microsoft.com/office/powerpoint/2010/main" val="122865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B81B-14FD-684A-BB31-BE317CCC40A4}"/>
              </a:ext>
            </a:extLst>
          </p:cNvPr>
          <p:cNvSpPr>
            <a:spLocks noGrp="1"/>
          </p:cNvSpPr>
          <p:nvPr>
            <p:ph type="title"/>
          </p:nvPr>
        </p:nvSpPr>
        <p:spPr/>
        <p:txBody>
          <a:bodyPr/>
          <a:lstStyle/>
          <a:p>
            <a:r>
              <a:rPr lang="en-US" dirty="0" smtClean="0"/>
              <a:t>Diffusion perspective</a:t>
            </a:r>
            <a:endParaRPr lang="en-US" dirty="0"/>
          </a:p>
        </p:txBody>
      </p:sp>
      <p:pic>
        <p:nvPicPr>
          <p:cNvPr id="5" name="Content Placeholder 4">
            <a:extLst>
              <a:ext uri="{FF2B5EF4-FFF2-40B4-BE49-F238E27FC236}">
                <a16:creationId xmlns:a16="http://schemas.microsoft.com/office/drawing/2014/main" id="{9F0B371C-480C-FB4A-A356-38732A12965C}"/>
              </a:ext>
            </a:extLst>
          </p:cNvPr>
          <p:cNvPicPr>
            <a:picLocks noGrp="1" noChangeAspect="1"/>
          </p:cNvPicPr>
          <p:nvPr>
            <p:ph sz="quarter" idx="10"/>
          </p:nvPr>
        </p:nvPicPr>
        <p:blipFill rotWithShape="1">
          <a:blip r:embed="rId3">
            <a:extLst>
              <a:ext uri="{28A0092B-C50C-407E-A947-70E740481C1C}">
                <a14:useLocalDpi xmlns:a14="http://schemas.microsoft.com/office/drawing/2010/main"/>
              </a:ext>
            </a:extLst>
          </a:blip>
          <a:srcRect t="5443"/>
          <a:stretch/>
        </p:blipFill>
        <p:spPr>
          <a:xfrm>
            <a:off x="467328" y="860354"/>
            <a:ext cx="8161760" cy="1929385"/>
          </a:xfrm>
        </p:spPr>
      </p:pic>
      <p:pic>
        <p:nvPicPr>
          <p:cNvPr id="7" name="Picture 6">
            <a:extLst>
              <a:ext uri="{FF2B5EF4-FFF2-40B4-BE49-F238E27FC236}">
                <a16:creationId xmlns:a16="http://schemas.microsoft.com/office/drawing/2014/main" id="{C17CF2ED-E963-B546-813D-25B8885310EC}"/>
              </a:ext>
            </a:extLst>
          </p:cNvPr>
          <p:cNvPicPr>
            <a:picLocks noChangeAspect="1"/>
          </p:cNvPicPr>
          <p:nvPr/>
        </p:nvPicPr>
        <p:blipFill>
          <a:blip r:embed="rId4"/>
          <a:srcRect/>
          <a:stretch/>
        </p:blipFill>
        <p:spPr>
          <a:xfrm>
            <a:off x="738024" y="2933740"/>
            <a:ext cx="7717536" cy="1929384"/>
          </a:xfrm>
          <a:prstGeom prst="rect">
            <a:avLst/>
          </a:prstGeom>
        </p:spPr>
      </p:pic>
      <p:sp>
        <p:nvSpPr>
          <p:cNvPr id="6" name="Rectangle 5">
            <a:extLst>
              <a:ext uri="{FF2B5EF4-FFF2-40B4-BE49-F238E27FC236}">
                <a16:creationId xmlns:a16="http://schemas.microsoft.com/office/drawing/2014/main" id="{BFE5BB0B-25FF-BE42-9ADA-74ED045D849E}"/>
              </a:ext>
            </a:extLst>
          </p:cNvPr>
          <p:cNvSpPr/>
          <p:nvPr/>
        </p:nvSpPr>
        <p:spPr>
          <a:xfrm>
            <a:off x="2595263" y="860354"/>
            <a:ext cx="5640075" cy="1856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9906931-E5B1-2346-BA2B-B57EF1CA4E17}"/>
              </a:ext>
            </a:extLst>
          </p:cNvPr>
          <p:cNvPicPr>
            <a:picLocks noChangeAspect="1"/>
          </p:cNvPicPr>
          <p:nvPr/>
        </p:nvPicPr>
        <p:blipFill>
          <a:blip r:embed="rId5"/>
          <a:stretch>
            <a:fillRect/>
          </a:stretch>
        </p:blipFill>
        <p:spPr>
          <a:xfrm>
            <a:off x="620976" y="3510301"/>
            <a:ext cx="579136" cy="710071"/>
          </a:xfrm>
          <a:prstGeom prst="rect">
            <a:avLst/>
          </a:prstGeom>
        </p:spPr>
      </p:pic>
      <p:pic>
        <p:nvPicPr>
          <p:cNvPr id="12" name="Picture 11">
            <a:extLst>
              <a:ext uri="{FF2B5EF4-FFF2-40B4-BE49-F238E27FC236}">
                <a16:creationId xmlns:a16="http://schemas.microsoft.com/office/drawing/2014/main" id="{535528F2-6453-0D48-BDAC-C56F33943280}"/>
              </a:ext>
            </a:extLst>
          </p:cNvPr>
          <p:cNvPicPr>
            <a:picLocks noChangeAspect="1"/>
          </p:cNvPicPr>
          <p:nvPr/>
        </p:nvPicPr>
        <p:blipFill>
          <a:blip r:embed="rId6"/>
          <a:srcRect/>
          <a:stretch/>
        </p:blipFill>
        <p:spPr>
          <a:xfrm>
            <a:off x="8198455" y="3421701"/>
            <a:ext cx="481468" cy="798671"/>
          </a:xfrm>
          <a:prstGeom prst="rect">
            <a:avLst/>
          </a:prstGeom>
        </p:spPr>
      </p:pic>
      <p:grpSp>
        <p:nvGrpSpPr>
          <p:cNvPr id="17" name="arrows">
            <a:extLst>
              <a:ext uri="{FF2B5EF4-FFF2-40B4-BE49-F238E27FC236}">
                <a16:creationId xmlns:a16="http://schemas.microsoft.com/office/drawing/2014/main" id="{EB8857C2-55E6-8E4F-A66D-A5B601D2BC4C}"/>
              </a:ext>
            </a:extLst>
          </p:cNvPr>
          <p:cNvGrpSpPr/>
          <p:nvPr/>
        </p:nvGrpSpPr>
        <p:grpSpPr>
          <a:xfrm>
            <a:off x="1704212" y="2716935"/>
            <a:ext cx="5926800" cy="338400"/>
            <a:chOff x="1936800" y="2700000"/>
            <a:chExt cx="5926800" cy="338400"/>
          </a:xfrm>
        </p:grpSpPr>
        <p:cxnSp>
          <p:nvCxnSpPr>
            <p:cNvPr id="13" name="Straight Arrow Connector 12">
              <a:extLst>
                <a:ext uri="{FF2B5EF4-FFF2-40B4-BE49-F238E27FC236}">
                  <a16:creationId xmlns:a16="http://schemas.microsoft.com/office/drawing/2014/main" id="{B5878A5A-80B4-A346-87F4-11B61DCBC66B}"/>
                </a:ext>
              </a:extLst>
            </p:cNvPr>
            <p:cNvCxnSpPr>
              <a:cxnSpLocks/>
            </p:cNvCxnSpPr>
            <p:nvPr/>
          </p:nvCxnSpPr>
          <p:spPr>
            <a:xfrm>
              <a:off x="19368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C019DB7-98FB-B243-A622-ACCFB72ABF05}"/>
                </a:ext>
              </a:extLst>
            </p:cNvPr>
            <p:cNvCxnSpPr>
              <a:cxnSpLocks/>
            </p:cNvCxnSpPr>
            <p:nvPr/>
          </p:nvCxnSpPr>
          <p:spPr>
            <a:xfrm>
              <a:off x="391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9C84BDF-0BD5-C04E-900D-EC3D06C5D5A7}"/>
                </a:ext>
              </a:extLst>
            </p:cNvPr>
            <p:cNvCxnSpPr>
              <a:cxnSpLocks/>
            </p:cNvCxnSpPr>
            <p:nvPr/>
          </p:nvCxnSpPr>
          <p:spPr>
            <a:xfrm>
              <a:off x="589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E6A7B2D-AA45-1443-931A-E171A3ED249E}"/>
                </a:ext>
              </a:extLst>
            </p:cNvPr>
            <p:cNvCxnSpPr>
              <a:cxnSpLocks/>
            </p:cNvCxnSpPr>
            <p:nvPr/>
          </p:nvCxnSpPr>
          <p:spPr>
            <a:xfrm>
              <a:off x="78636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5" name="Picture 24">
            <a:extLst>
              <a:ext uri="{FF2B5EF4-FFF2-40B4-BE49-F238E27FC236}">
                <a16:creationId xmlns:a16="http://schemas.microsoft.com/office/drawing/2014/main" id="{171F2511-E3D3-A745-AC1D-ED176703A3B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270009" y="3120193"/>
            <a:ext cx="386371" cy="1490289"/>
          </a:xfrm>
          <a:prstGeom prst="rect">
            <a:avLst/>
          </a:prstGeom>
        </p:spPr>
      </p:pic>
      <p:pic>
        <p:nvPicPr>
          <p:cNvPr id="26" name="Picture 25">
            <a:extLst>
              <a:ext uri="{FF2B5EF4-FFF2-40B4-BE49-F238E27FC236}">
                <a16:creationId xmlns:a16="http://schemas.microsoft.com/office/drawing/2014/main" id="{CDDAEF3C-A8D5-594A-AF21-A23F196BAEE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680805" y="3120191"/>
            <a:ext cx="386371" cy="1490289"/>
          </a:xfrm>
          <a:prstGeom prst="rect">
            <a:avLst/>
          </a:prstGeom>
        </p:spPr>
      </p:pic>
      <p:pic>
        <p:nvPicPr>
          <p:cNvPr id="3" name="Picture 2"/>
          <p:cNvPicPr>
            <a:picLocks noChangeAspect="1"/>
          </p:cNvPicPr>
          <p:nvPr/>
        </p:nvPicPr>
        <p:blipFill>
          <a:blip r:embed="rId9"/>
          <a:stretch>
            <a:fillRect/>
          </a:stretch>
        </p:blipFill>
        <p:spPr>
          <a:xfrm>
            <a:off x="1955661" y="1438812"/>
            <a:ext cx="1542542" cy="695821"/>
          </a:xfrm>
          <a:prstGeom prst="rect">
            <a:avLst/>
          </a:prstGeom>
        </p:spPr>
      </p:pic>
      <p:grpSp>
        <p:nvGrpSpPr>
          <p:cNvPr id="22" name="Group 21"/>
          <p:cNvGrpSpPr/>
          <p:nvPr/>
        </p:nvGrpSpPr>
        <p:grpSpPr>
          <a:xfrm>
            <a:off x="1534393" y="4563527"/>
            <a:ext cx="6070907" cy="299597"/>
            <a:chOff x="1534393" y="4563527"/>
            <a:chExt cx="6070907" cy="299597"/>
          </a:xfrm>
        </p:grpSpPr>
        <p:pic>
          <p:nvPicPr>
            <p:cNvPr id="8" name="Picture 7"/>
            <p:cNvPicPr>
              <a:picLocks noChangeAspect="1"/>
            </p:cNvPicPr>
            <p:nvPr/>
          </p:nvPicPr>
          <p:blipFill>
            <a:blip r:embed="rId10"/>
            <a:stretch>
              <a:fillRect/>
            </a:stretch>
          </p:blipFill>
          <p:spPr>
            <a:xfrm>
              <a:off x="1534393" y="4603070"/>
              <a:ext cx="116693" cy="219657"/>
            </a:xfrm>
            <a:prstGeom prst="rect">
              <a:avLst/>
            </a:prstGeom>
          </p:spPr>
        </p:pic>
        <p:pic>
          <p:nvPicPr>
            <p:cNvPr id="40" name="Picture 39"/>
            <p:cNvPicPr>
              <a:picLocks noChangeAspect="1"/>
            </p:cNvPicPr>
            <p:nvPr/>
          </p:nvPicPr>
          <p:blipFill>
            <a:blip r:embed="rId10"/>
            <a:stretch>
              <a:fillRect/>
            </a:stretch>
          </p:blipFill>
          <p:spPr>
            <a:xfrm>
              <a:off x="3517047" y="4590832"/>
              <a:ext cx="144655" cy="272292"/>
            </a:xfrm>
            <a:prstGeom prst="rect">
              <a:avLst/>
            </a:prstGeom>
          </p:spPr>
        </p:pic>
        <p:pic>
          <p:nvPicPr>
            <p:cNvPr id="43" name="Picture 42"/>
            <p:cNvPicPr>
              <a:picLocks noChangeAspect="1"/>
            </p:cNvPicPr>
            <p:nvPr/>
          </p:nvPicPr>
          <p:blipFill>
            <a:blip r:embed="rId10"/>
            <a:stretch>
              <a:fillRect/>
            </a:stretch>
          </p:blipFill>
          <p:spPr>
            <a:xfrm>
              <a:off x="5485858" y="4575766"/>
              <a:ext cx="144655" cy="272292"/>
            </a:xfrm>
            <a:prstGeom prst="rect">
              <a:avLst/>
            </a:prstGeom>
          </p:spPr>
        </p:pic>
        <p:pic>
          <p:nvPicPr>
            <p:cNvPr id="44" name="Picture 43"/>
            <p:cNvPicPr>
              <a:picLocks noChangeAspect="1"/>
            </p:cNvPicPr>
            <p:nvPr/>
          </p:nvPicPr>
          <p:blipFill>
            <a:blip r:embed="rId10"/>
            <a:stretch>
              <a:fillRect/>
            </a:stretch>
          </p:blipFill>
          <p:spPr>
            <a:xfrm>
              <a:off x="7460645" y="4563527"/>
              <a:ext cx="144655" cy="272292"/>
            </a:xfrm>
            <a:prstGeom prst="rect">
              <a:avLst/>
            </a:prstGeom>
          </p:spPr>
        </p:pic>
      </p:grpSp>
      <p:sp>
        <p:nvSpPr>
          <p:cNvPr id="45" name="Rectangle 44"/>
          <p:cNvSpPr/>
          <p:nvPr/>
        </p:nvSpPr>
        <p:spPr>
          <a:xfrm>
            <a:off x="1036984" y="2550124"/>
            <a:ext cx="7030192" cy="139505"/>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6" name="TextBox 45"/>
          <p:cNvSpPr txBox="1"/>
          <p:nvPr/>
        </p:nvSpPr>
        <p:spPr>
          <a:xfrm flipH="1">
            <a:off x="556924" y="3384230"/>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sp>
        <p:nvSpPr>
          <p:cNvPr id="48" name="TextBox 47"/>
          <p:cNvSpPr txBox="1"/>
          <p:nvPr/>
        </p:nvSpPr>
        <p:spPr>
          <a:xfrm flipH="1">
            <a:off x="8057951" y="3326127"/>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spTree>
    <p:extLst>
      <p:ext uri="{BB962C8B-B14F-4D97-AF65-F5344CB8AC3E}">
        <p14:creationId xmlns:p14="http://schemas.microsoft.com/office/powerpoint/2010/main" val="106022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5"/>
                                        </p:tgtEl>
                                        <p:attrNameLst>
                                          <p:attrName>style.opacity</p:attrName>
                                        </p:attrNameLst>
                                      </p:cBhvr>
                                      <p:to>
                                        <p:strVal val="0.25"/>
                                      </p:to>
                                    </p:set>
                                    <p:animEffect filter="image" prLst="opacity: 0.25">
                                      <p:cBhvr rctx="IE">
                                        <p:cTn id="27" dur="indefinite"/>
                                        <p:tgtEl>
                                          <p:spTgt spid="5"/>
                                        </p:tgtEl>
                                      </p:cBhvr>
                                    </p:animEffect>
                                  </p:childTnLst>
                                </p:cTn>
                              </p:par>
                              <p:par>
                                <p:cTn id="28" presetID="9" presetClass="emph" presetSubtype="0" nodeType="withEffect">
                                  <p:stCondLst>
                                    <p:cond delay="0"/>
                                  </p:stCondLst>
                                  <p:childTnLst>
                                    <p:set>
                                      <p:cBhvr>
                                        <p:cTn id="29" dur="indefinite"/>
                                        <p:tgtEl>
                                          <p:spTgt spid="17"/>
                                        </p:tgtEl>
                                        <p:attrNameLst>
                                          <p:attrName>style.opacity</p:attrName>
                                        </p:attrNameLst>
                                      </p:cBhvr>
                                      <p:to>
                                        <p:strVal val="0.25"/>
                                      </p:to>
                                    </p:set>
                                    <p:animEffect filter="image" prLst="opacity: 0.25">
                                      <p:cBhvr rctx="IE">
                                        <p:cTn id="30" dur="indefinite"/>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220439"/>
            <a:ext cx="6734333" cy="3032838"/>
          </a:xfrm>
        </p:spPr>
      </p:pic>
      <p:sp>
        <p:nvSpPr>
          <p:cNvPr id="8" name="Rectangle 7">
            <a:extLst>
              <a:ext uri="{FF2B5EF4-FFF2-40B4-BE49-F238E27FC236}">
                <a16:creationId xmlns:a16="http://schemas.microsoft.com/office/drawing/2014/main" id="{9752A80E-DBE8-204C-9182-6119A8E4A933}"/>
              </a:ext>
            </a:extLst>
          </p:cNvPr>
          <p:cNvSpPr/>
          <p:nvPr/>
        </p:nvSpPr>
        <p:spPr>
          <a:xfrm>
            <a:off x="2723660" y="2179819"/>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2160320"/>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71563" y="97422"/>
            <a:ext cx="7022448" cy="117723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6" name="Straight Arrow Connector 25"/>
          <p:cNvCxnSpPr/>
          <p:nvPr/>
        </p:nvCxnSpPr>
        <p:spPr>
          <a:xfrm flipH="1" flipV="1">
            <a:off x="6572250" y="2743198"/>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209197" y="2743197"/>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114551" y="2686342"/>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4"/>
          <a:stretch>
            <a:fillRect/>
          </a:stretch>
        </p:blipFill>
        <p:spPr>
          <a:xfrm>
            <a:off x="7305329" y="2533921"/>
            <a:ext cx="428685" cy="304843"/>
          </a:xfrm>
          <a:prstGeom prst="rect">
            <a:avLst/>
          </a:prstGeom>
        </p:spPr>
      </p:pic>
      <p:pic>
        <p:nvPicPr>
          <p:cNvPr id="40" name="Picture 39"/>
          <p:cNvPicPr>
            <a:picLocks noChangeAspect="1"/>
          </p:cNvPicPr>
          <p:nvPr/>
        </p:nvPicPr>
        <p:blipFill>
          <a:blip r:embed="rId5"/>
          <a:stretch>
            <a:fillRect/>
          </a:stretch>
        </p:blipFill>
        <p:spPr>
          <a:xfrm>
            <a:off x="1400077" y="2533920"/>
            <a:ext cx="476316" cy="304843"/>
          </a:xfrm>
          <a:prstGeom prst="rect">
            <a:avLst/>
          </a:prstGeom>
        </p:spPr>
      </p:pic>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Iterative </a:t>
            </a:r>
            <a:r>
              <a:rPr lang="en-US" dirty="0" err="1" smtClean="0"/>
              <a:t>Denoising</a:t>
            </a:r>
            <a:endParaRPr lang="en-US" dirty="0"/>
          </a:p>
        </p:txBody>
      </p:sp>
      <p:sp>
        <p:nvSpPr>
          <p:cNvPr id="34" name="TextBox 33"/>
          <p:cNvSpPr txBox="1"/>
          <p:nvPr/>
        </p:nvSpPr>
        <p:spPr>
          <a:xfrm>
            <a:off x="1071563" y="3231842"/>
            <a:ext cx="6641562" cy="1631216"/>
          </a:xfrm>
          <a:prstGeom prst="rect">
            <a:avLst/>
          </a:prstGeom>
          <a:noFill/>
        </p:spPr>
        <p:txBody>
          <a:bodyPr wrap="none" rtlCol="0">
            <a:spAutoFit/>
          </a:bodyPr>
          <a:lstStyle/>
          <a:p>
            <a:r>
              <a:rPr lang="en-US" sz="2000" dirty="0" smtClean="0"/>
              <a:t>Ideal sampling process:</a:t>
            </a:r>
          </a:p>
          <a:p>
            <a:pPr marL="457200" indent="-457200">
              <a:buFont typeface="+mj-lt"/>
              <a:buAutoNum type="arabicPeriod"/>
            </a:pPr>
            <a:r>
              <a:rPr lang="en-US" sz="2000" dirty="0" smtClean="0"/>
              <a:t>Sample         from             , i.e. from pure noise</a:t>
            </a:r>
          </a:p>
          <a:p>
            <a:pPr marL="457200" indent="-457200">
              <a:buFont typeface="+mj-lt"/>
              <a:buAutoNum type="arabicPeriod"/>
            </a:pPr>
            <a:r>
              <a:rPr lang="en-US" sz="2000" dirty="0" smtClean="0"/>
              <a:t>Iteratively sample from the true </a:t>
            </a:r>
            <a:r>
              <a:rPr lang="en-US" sz="2000" dirty="0" err="1" smtClean="0"/>
              <a:t>denoising</a:t>
            </a:r>
            <a:r>
              <a:rPr lang="en-US" sz="2000" dirty="0" smtClean="0"/>
              <a:t> distribution</a:t>
            </a:r>
            <a:endParaRPr lang="en-US" sz="2000" dirty="0"/>
          </a:p>
          <a:p>
            <a:r>
              <a:rPr lang="en-US" sz="2000" b="1" dirty="0" smtClean="0"/>
              <a:t>Issue</a:t>
            </a:r>
            <a:r>
              <a:rPr lang="en-US" sz="2000" dirty="0" smtClean="0"/>
              <a:t>: Exact </a:t>
            </a:r>
            <a:r>
              <a:rPr lang="en-US" sz="2000" dirty="0" err="1" smtClean="0"/>
              <a:t>denoising</a:t>
            </a:r>
            <a:r>
              <a:rPr lang="en-US" sz="2000" dirty="0" smtClean="0"/>
              <a:t> distribution is unknown! </a:t>
            </a:r>
          </a:p>
          <a:p>
            <a:r>
              <a:rPr lang="en-US" sz="2000" b="1" dirty="0" smtClean="0"/>
              <a:t>Solution</a:t>
            </a:r>
            <a:r>
              <a:rPr lang="en-US" sz="2000" dirty="0" smtClean="0"/>
              <a:t>: Learn a </a:t>
            </a:r>
            <a:r>
              <a:rPr lang="en-US" sz="2000" dirty="0" err="1" smtClean="0"/>
              <a:t>variational</a:t>
            </a:r>
            <a:r>
              <a:rPr lang="en-US" sz="2000" dirty="0" smtClean="0"/>
              <a:t> approximation</a:t>
            </a:r>
            <a:endParaRPr lang="en-US" sz="2000" dirty="0"/>
          </a:p>
        </p:txBody>
      </p:sp>
      <p:pic>
        <p:nvPicPr>
          <p:cNvPr id="22" name="Picture 21"/>
          <p:cNvPicPr>
            <a:picLocks noChangeAspect="1"/>
          </p:cNvPicPr>
          <p:nvPr/>
        </p:nvPicPr>
        <p:blipFill>
          <a:blip r:embed="rId4"/>
          <a:stretch>
            <a:fillRect/>
          </a:stretch>
        </p:blipFill>
        <p:spPr>
          <a:xfrm>
            <a:off x="2627476" y="3605443"/>
            <a:ext cx="428685" cy="304843"/>
          </a:xfrm>
          <a:prstGeom prst="rect">
            <a:avLst/>
          </a:prstGeom>
        </p:spPr>
      </p:pic>
      <p:pic>
        <p:nvPicPr>
          <p:cNvPr id="6" name="Picture 5"/>
          <p:cNvPicPr>
            <a:picLocks noChangeAspect="1"/>
          </p:cNvPicPr>
          <p:nvPr/>
        </p:nvPicPr>
        <p:blipFill rotWithShape="1">
          <a:blip r:embed="rId6"/>
          <a:srcRect l="5246" t="19332"/>
          <a:stretch/>
        </p:blipFill>
        <p:spPr>
          <a:xfrm>
            <a:off x="7682488" y="3884537"/>
            <a:ext cx="1315738" cy="335445"/>
          </a:xfrm>
          <a:prstGeom prst="rect">
            <a:avLst/>
          </a:prstGeom>
        </p:spPr>
      </p:pic>
      <p:grpSp>
        <p:nvGrpSpPr>
          <p:cNvPr id="43" name="Group 42"/>
          <p:cNvGrpSpPr/>
          <p:nvPr/>
        </p:nvGrpSpPr>
        <p:grpSpPr>
          <a:xfrm>
            <a:off x="7841538" y="1181644"/>
            <a:ext cx="621972" cy="930180"/>
            <a:chOff x="7928207" y="2111824"/>
            <a:chExt cx="621972" cy="930180"/>
          </a:xfrm>
        </p:grpSpPr>
        <p:grpSp>
          <p:nvGrpSpPr>
            <p:cNvPr id="44" name="Group 43"/>
            <p:cNvGrpSpPr/>
            <p:nvPr/>
          </p:nvGrpSpPr>
          <p:grpSpPr>
            <a:xfrm>
              <a:off x="7928207" y="2111824"/>
              <a:ext cx="621972" cy="894245"/>
              <a:chOff x="7928207" y="1251305"/>
              <a:chExt cx="621972" cy="894245"/>
            </a:xfrm>
          </p:grpSpPr>
          <p:pic>
            <p:nvPicPr>
              <p:cNvPr id="47" name="Picture 46">
                <a:extLst>
                  <a:ext uri="{FF2B5EF4-FFF2-40B4-BE49-F238E27FC236}">
                    <a16:creationId xmlns:a16="http://schemas.microsoft.com/office/drawing/2014/main" id="{535528F2-6453-0D48-BDAC-C56F33943280}"/>
                  </a:ext>
                </a:extLst>
              </p:cNvPr>
              <p:cNvPicPr>
                <a:picLocks noChangeAspect="1"/>
              </p:cNvPicPr>
              <p:nvPr/>
            </p:nvPicPr>
            <p:blipFill>
              <a:blip r:embed="rId7"/>
              <a:srcRect/>
              <a:stretch/>
            </p:blipFill>
            <p:spPr>
              <a:xfrm>
                <a:off x="8068711" y="1346879"/>
                <a:ext cx="481468" cy="798671"/>
              </a:xfrm>
              <a:prstGeom prst="rect">
                <a:avLst/>
              </a:prstGeom>
            </p:spPr>
          </p:pic>
          <p:sp>
            <p:nvSpPr>
              <p:cNvPr id="48" name="TextBox 47"/>
              <p:cNvSpPr txBox="1"/>
              <p:nvPr/>
            </p:nvSpPr>
            <p:spPr>
              <a:xfrm flipH="1">
                <a:off x="7928207" y="1251305"/>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sp>
          <p:nvSpPr>
            <p:cNvPr id="45" name="TextBox 44"/>
            <p:cNvSpPr txBox="1"/>
            <p:nvPr/>
          </p:nvSpPr>
          <p:spPr>
            <a:xfrm flipH="1">
              <a:off x="8393878" y="2841949"/>
              <a:ext cx="69632" cy="200055"/>
            </a:xfrm>
            <a:prstGeom prst="rect">
              <a:avLst/>
            </a:prstGeom>
            <a:noFill/>
          </p:spPr>
          <p:txBody>
            <a:bodyPr wrap="square" rtlCol="0">
              <a:spAutoFit/>
            </a:bodyPr>
            <a:lstStyle/>
            <a:p>
              <a:r>
                <a:rPr lang="en-US" sz="700" dirty="0" smtClean="0">
                  <a:solidFill>
                    <a:schemeClr val="accent4"/>
                  </a:solidFill>
                </a:rPr>
                <a:t>T</a:t>
              </a:r>
              <a:endParaRPr lang="en-US" sz="700" dirty="0">
                <a:solidFill>
                  <a:schemeClr val="accent4"/>
                </a:solidFill>
              </a:endParaRPr>
            </a:p>
          </p:txBody>
        </p:sp>
        <p:sp>
          <p:nvSpPr>
            <p:cNvPr id="46" name="TextBox 45"/>
            <p:cNvSpPr txBox="1"/>
            <p:nvPr/>
          </p:nvSpPr>
          <p:spPr>
            <a:xfrm flipH="1">
              <a:off x="8441452" y="2244589"/>
              <a:ext cx="69632" cy="200055"/>
            </a:xfrm>
            <a:prstGeom prst="rect">
              <a:avLst/>
            </a:prstGeom>
            <a:noFill/>
          </p:spPr>
          <p:txBody>
            <a:bodyPr wrap="square" rtlCol="0">
              <a:spAutoFit/>
            </a:bodyPr>
            <a:lstStyle/>
            <a:p>
              <a:r>
                <a:rPr lang="en-US" sz="700" dirty="0" smtClean="0">
                  <a:solidFill>
                    <a:schemeClr val="bg2"/>
                  </a:solidFill>
                </a:rPr>
                <a:t>T</a:t>
              </a:r>
              <a:endParaRPr lang="en-US" sz="700" dirty="0">
                <a:solidFill>
                  <a:schemeClr val="bg2"/>
                </a:solidFill>
              </a:endParaRPr>
            </a:p>
          </p:txBody>
        </p:sp>
      </p:grpSp>
      <p:grpSp>
        <p:nvGrpSpPr>
          <p:cNvPr id="49" name="Group 48"/>
          <p:cNvGrpSpPr/>
          <p:nvPr/>
        </p:nvGrpSpPr>
        <p:grpSpPr>
          <a:xfrm>
            <a:off x="817443" y="1291411"/>
            <a:ext cx="643188" cy="836142"/>
            <a:chOff x="817443" y="2137448"/>
            <a:chExt cx="643188" cy="836142"/>
          </a:xfrm>
        </p:grpSpPr>
        <p:grpSp>
          <p:nvGrpSpPr>
            <p:cNvPr id="50" name="Group 49"/>
            <p:cNvGrpSpPr/>
            <p:nvPr/>
          </p:nvGrpSpPr>
          <p:grpSpPr>
            <a:xfrm>
              <a:off x="817443" y="2137448"/>
              <a:ext cx="643188" cy="836142"/>
              <a:chOff x="807932" y="1244656"/>
              <a:chExt cx="643188" cy="836142"/>
            </a:xfrm>
          </p:grpSpPr>
          <p:pic>
            <p:nvPicPr>
              <p:cNvPr id="53" name="Picture 52">
                <a:extLst>
                  <a:ext uri="{FF2B5EF4-FFF2-40B4-BE49-F238E27FC236}">
                    <a16:creationId xmlns:a16="http://schemas.microsoft.com/office/drawing/2014/main" id="{09906931-E5B1-2346-BA2B-B57EF1CA4E17}"/>
                  </a:ext>
                </a:extLst>
              </p:cNvPr>
              <p:cNvPicPr>
                <a:picLocks noChangeAspect="1"/>
              </p:cNvPicPr>
              <p:nvPr/>
            </p:nvPicPr>
            <p:blipFill>
              <a:blip r:embed="rId8"/>
              <a:stretch>
                <a:fillRect/>
              </a:stretch>
            </p:blipFill>
            <p:spPr>
              <a:xfrm>
                <a:off x="871984" y="1370727"/>
                <a:ext cx="579136" cy="710071"/>
              </a:xfrm>
              <a:prstGeom prst="rect">
                <a:avLst/>
              </a:prstGeom>
            </p:spPr>
          </p:pic>
          <p:sp>
            <p:nvSpPr>
              <p:cNvPr id="54" name="TextBox 53"/>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51" name="Picture 50"/>
            <p:cNvPicPr>
              <a:picLocks noChangeAspect="1"/>
            </p:cNvPicPr>
            <p:nvPr/>
          </p:nvPicPr>
          <p:blipFill>
            <a:blip r:embed="rId9">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pic>
        <p:nvPicPr>
          <p:cNvPr id="13" name="Picture 12"/>
          <p:cNvPicPr>
            <a:picLocks noChangeAspect="1"/>
          </p:cNvPicPr>
          <p:nvPr/>
        </p:nvPicPr>
        <p:blipFill rotWithShape="1">
          <a:blip r:embed="rId10"/>
          <a:srcRect l="30830" t="64948"/>
          <a:stretch/>
        </p:blipFill>
        <p:spPr>
          <a:xfrm>
            <a:off x="3665790" y="3463056"/>
            <a:ext cx="726554" cy="503497"/>
          </a:xfrm>
          <a:prstGeom prst="rect">
            <a:avLst/>
          </a:prstGeom>
        </p:spPr>
      </p:pic>
      <p:pic>
        <p:nvPicPr>
          <p:cNvPr id="55" name="Picture 54"/>
          <p:cNvPicPr>
            <a:picLocks noChangeAspect="1"/>
          </p:cNvPicPr>
          <p:nvPr/>
        </p:nvPicPr>
        <p:blipFill>
          <a:blip r:embed="rId11"/>
          <a:stretch>
            <a:fillRect/>
          </a:stretch>
        </p:blipFill>
        <p:spPr>
          <a:xfrm>
            <a:off x="4640729" y="2541566"/>
            <a:ext cx="438211" cy="276264"/>
          </a:xfrm>
          <a:prstGeom prst="rect">
            <a:avLst/>
          </a:prstGeom>
        </p:spPr>
      </p:pic>
      <p:cxnSp>
        <p:nvCxnSpPr>
          <p:cNvPr id="56" name="Straight Arrow Connector 55"/>
          <p:cNvCxnSpPr/>
          <p:nvPr/>
        </p:nvCxnSpPr>
        <p:spPr>
          <a:xfrm flipH="1" flipV="1">
            <a:off x="3927086" y="2706798"/>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rotWithShape="1">
          <a:blip r:embed="rId6"/>
          <a:srcRect l="5246" t="19332"/>
          <a:stretch/>
        </p:blipFill>
        <p:spPr>
          <a:xfrm>
            <a:off x="3614264" y="2224790"/>
            <a:ext cx="1315738" cy="335445"/>
          </a:xfrm>
          <a:prstGeom prst="rect">
            <a:avLst/>
          </a:prstGeom>
        </p:spPr>
      </p:pic>
    </p:spTree>
    <p:extLst>
      <p:ext uri="{BB962C8B-B14F-4D97-AF65-F5344CB8AC3E}">
        <p14:creationId xmlns:p14="http://schemas.microsoft.com/office/powerpoint/2010/main" val="1944276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220439"/>
            <a:ext cx="6734333" cy="3032838"/>
          </a:xfrm>
        </p:spPr>
      </p:pic>
      <p:sp>
        <p:nvSpPr>
          <p:cNvPr id="8" name="Rectangle 7">
            <a:extLst>
              <a:ext uri="{FF2B5EF4-FFF2-40B4-BE49-F238E27FC236}">
                <a16:creationId xmlns:a16="http://schemas.microsoft.com/office/drawing/2014/main" id="{9752A80E-DBE8-204C-9182-6119A8E4A933}"/>
              </a:ext>
            </a:extLst>
          </p:cNvPr>
          <p:cNvSpPr/>
          <p:nvPr/>
        </p:nvSpPr>
        <p:spPr>
          <a:xfrm>
            <a:off x="2723660" y="2179819"/>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2160320"/>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71563" y="97422"/>
            <a:ext cx="7022448" cy="118988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6" name="Straight Arrow Connector 25"/>
          <p:cNvCxnSpPr/>
          <p:nvPr/>
        </p:nvCxnSpPr>
        <p:spPr>
          <a:xfrm flipH="1" flipV="1">
            <a:off x="6572250" y="2743198"/>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209197" y="2743197"/>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114551" y="2686342"/>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4"/>
          <a:stretch>
            <a:fillRect/>
          </a:stretch>
        </p:blipFill>
        <p:spPr>
          <a:xfrm>
            <a:off x="7305329" y="2533921"/>
            <a:ext cx="428685" cy="304843"/>
          </a:xfrm>
          <a:prstGeom prst="rect">
            <a:avLst/>
          </a:prstGeom>
        </p:spPr>
      </p:pic>
      <p:pic>
        <p:nvPicPr>
          <p:cNvPr id="40" name="Picture 39"/>
          <p:cNvPicPr>
            <a:picLocks noChangeAspect="1"/>
          </p:cNvPicPr>
          <p:nvPr/>
        </p:nvPicPr>
        <p:blipFill>
          <a:blip r:embed="rId5"/>
          <a:stretch>
            <a:fillRect/>
          </a:stretch>
        </p:blipFill>
        <p:spPr>
          <a:xfrm>
            <a:off x="1400077" y="2533920"/>
            <a:ext cx="476316" cy="304843"/>
          </a:xfrm>
          <a:prstGeom prst="rect">
            <a:avLst/>
          </a:prstGeom>
        </p:spPr>
      </p:pic>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Iterative </a:t>
            </a:r>
            <a:r>
              <a:rPr lang="en-US" dirty="0" err="1" smtClean="0"/>
              <a:t>Denoising</a:t>
            </a:r>
            <a:endParaRPr lang="en-US" dirty="0"/>
          </a:p>
        </p:txBody>
      </p:sp>
      <p:sp>
        <p:nvSpPr>
          <p:cNvPr id="34" name="TextBox 33"/>
          <p:cNvSpPr txBox="1"/>
          <p:nvPr/>
        </p:nvSpPr>
        <p:spPr>
          <a:xfrm>
            <a:off x="1071563" y="3231842"/>
            <a:ext cx="2505814" cy="1477328"/>
          </a:xfrm>
          <a:prstGeom prst="rect">
            <a:avLst/>
          </a:prstGeom>
          <a:noFill/>
        </p:spPr>
        <p:txBody>
          <a:bodyPr wrap="none" rtlCol="0">
            <a:spAutoFit/>
          </a:bodyPr>
          <a:lstStyle/>
          <a:p>
            <a:r>
              <a:rPr lang="en-US" dirty="0" smtClean="0"/>
              <a:t>Sample          from</a:t>
            </a:r>
          </a:p>
          <a:p>
            <a:endParaRPr lang="en-US" dirty="0"/>
          </a:p>
          <a:p>
            <a:r>
              <a:rPr lang="en-US" dirty="0" smtClean="0"/>
              <a:t>Iteratively sample from</a:t>
            </a:r>
          </a:p>
          <a:p>
            <a:endParaRPr lang="en-US" dirty="0"/>
          </a:p>
          <a:p>
            <a:r>
              <a:rPr lang="en-US" dirty="0" smtClean="0"/>
              <a:t>Joint distribution: </a:t>
            </a:r>
            <a:endParaRPr lang="en-US" dirty="0"/>
          </a:p>
        </p:txBody>
      </p:sp>
      <p:pic>
        <p:nvPicPr>
          <p:cNvPr id="22" name="Picture 21"/>
          <p:cNvPicPr>
            <a:picLocks noChangeAspect="1"/>
          </p:cNvPicPr>
          <p:nvPr/>
        </p:nvPicPr>
        <p:blipFill>
          <a:blip r:embed="rId4"/>
          <a:stretch>
            <a:fillRect/>
          </a:stretch>
        </p:blipFill>
        <p:spPr>
          <a:xfrm>
            <a:off x="2038494" y="3279786"/>
            <a:ext cx="428685" cy="304843"/>
          </a:xfrm>
          <a:prstGeom prst="rect">
            <a:avLst/>
          </a:prstGeom>
        </p:spPr>
      </p:pic>
      <p:pic>
        <p:nvPicPr>
          <p:cNvPr id="3" name="Picture 2"/>
          <p:cNvPicPr>
            <a:picLocks noChangeAspect="1"/>
          </p:cNvPicPr>
          <p:nvPr/>
        </p:nvPicPr>
        <p:blipFill>
          <a:blip r:embed="rId6"/>
          <a:stretch>
            <a:fillRect/>
          </a:stretch>
        </p:blipFill>
        <p:spPr>
          <a:xfrm>
            <a:off x="3640431" y="3702390"/>
            <a:ext cx="4699030" cy="410671"/>
          </a:xfrm>
          <a:prstGeom prst="rect">
            <a:avLst/>
          </a:prstGeom>
        </p:spPr>
      </p:pic>
      <p:pic>
        <p:nvPicPr>
          <p:cNvPr id="5" name="Picture 4"/>
          <p:cNvPicPr>
            <a:picLocks noChangeAspect="1"/>
          </p:cNvPicPr>
          <p:nvPr/>
        </p:nvPicPr>
        <p:blipFill rotWithShape="1">
          <a:blip r:embed="rId7"/>
          <a:srcRect t="4374" b="-1"/>
          <a:stretch/>
        </p:blipFill>
        <p:spPr>
          <a:xfrm>
            <a:off x="3018923" y="4076955"/>
            <a:ext cx="3717938" cy="850190"/>
          </a:xfrm>
          <a:prstGeom prst="rect">
            <a:avLst/>
          </a:prstGeom>
        </p:spPr>
      </p:pic>
      <p:pic>
        <p:nvPicPr>
          <p:cNvPr id="7" name="Picture 6"/>
          <p:cNvPicPr>
            <a:picLocks noChangeAspect="1"/>
          </p:cNvPicPr>
          <p:nvPr/>
        </p:nvPicPr>
        <p:blipFill>
          <a:blip r:embed="rId8"/>
          <a:stretch>
            <a:fillRect/>
          </a:stretch>
        </p:blipFill>
        <p:spPr>
          <a:xfrm>
            <a:off x="3018923" y="3126845"/>
            <a:ext cx="2581777" cy="457815"/>
          </a:xfrm>
          <a:prstGeom prst="rect">
            <a:avLst/>
          </a:prstGeom>
        </p:spPr>
      </p:pic>
      <p:pic>
        <p:nvPicPr>
          <p:cNvPr id="36" name="Picture 35">
            <a:extLst>
              <a:ext uri="{FF2B5EF4-FFF2-40B4-BE49-F238E27FC236}">
                <a16:creationId xmlns:a16="http://schemas.microsoft.com/office/drawing/2014/main" id="{535528F2-6453-0D48-BDAC-C56F33943280}"/>
              </a:ext>
            </a:extLst>
          </p:cNvPr>
          <p:cNvPicPr>
            <a:picLocks noChangeAspect="1"/>
          </p:cNvPicPr>
          <p:nvPr/>
        </p:nvPicPr>
        <p:blipFill rotWithShape="1">
          <a:blip r:embed="rId9"/>
          <a:srcRect t="68448" r="59437" b="-4274"/>
          <a:stretch/>
        </p:blipFill>
        <p:spPr>
          <a:xfrm>
            <a:off x="5903986" y="3181978"/>
            <a:ext cx="275685" cy="403904"/>
          </a:xfrm>
          <a:prstGeom prst="rect">
            <a:avLst/>
          </a:prstGeom>
        </p:spPr>
      </p:pic>
      <p:pic>
        <p:nvPicPr>
          <p:cNvPr id="11" name="Picture 10"/>
          <p:cNvPicPr>
            <a:picLocks noChangeAspect="1"/>
          </p:cNvPicPr>
          <p:nvPr/>
        </p:nvPicPr>
        <p:blipFill>
          <a:blip r:embed="rId10"/>
          <a:stretch>
            <a:fillRect/>
          </a:stretch>
        </p:blipFill>
        <p:spPr>
          <a:xfrm>
            <a:off x="5571280" y="3225009"/>
            <a:ext cx="361686" cy="348769"/>
          </a:xfrm>
          <a:prstGeom prst="rect">
            <a:avLst/>
          </a:prstGeom>
        </p:spPr>
      </p:pic>
      <p:grpSp>
        <p:nvGrpSpPr>
          <p:cNvPr id="37" name="Group 36"/>
          <p:cNvGrpSpPr/>
          <p:nvPr/>
        </p:nvGrpSpPr>
        <p:grpSpPr>
          <a:xfrm>
            <a:off x="817443" y="1291411"/>
            <a:ext cx="643188" cy="836142"/>
            <a:chOff x="817443" y="2137448"/>
            <a:chExt cx="643188" cy="836142"/>
          </a:xfrm>
        </p:grpSpPr>
        <p:grpSp>
          <p:nvGrpSpPr>
            <p:cNvPr id="39" name="Group 38"/>
            <p:cNvGrpSpPr/>
            <p:nvPr/>
          </p:nvGrpSpPr>
          <p:grpSpPr>
            <a:xfrm>
              <a:off x="817443" y="2137448"/>
              <a:ext cx="643188" cy="836142"/>
              <a:chOff x="807932" y="1244656"/>
              <a:chExt cx="643188" cy="836142"/>
            </a:xfrm>
          </p:grpSpPr>
          <p:pic>
            <p:nvPicPr>
              <p:cNvPr id="43" name="Picture 42">
                <a:extLst>
                  <a:ext uri="{FF2B5EF4-FFF2-40B4-BE49-F238E27FC236}">
                    <a16:creationId xmlns:a16="http://schemas.microsoft.com/office/drawing/2014/main" id="{09906931-E5B1-2346-BA2B-B57EF1CA4E17}"/>
                  </a:ext>
                </a:extLst>
              </p:cNvPr>
              <p:cNvPicPr>
                <a:picLocks noChangeAspect="1"/>
              </p:cNvPicPr>
              <p:nvPr/>
            </p:nvPicPr>
            <p:blipFill>
              <a:blip r:embed="rId11"/>
              <a:stretch>
                <a:fillRect/>
              </a:stretch>
            </p:blipFill>
            <p:spPr>
              <a:xfrm>
                <a:off x="871984" y="1370727"/>
                <a:ext cx="579136" cy="710071"/>
              </a:xfrm>
              <a:prstGeom prst="rect">
                <a:avLst/>
              </a:prstGeom>
            </p:spPr>
          </p:pic>
          <p:sp>
            <p:nvSpPr>
              <p:cNvPr id="44" name="TextBox 43"/>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41" name="Picture 40"/>
            <p:cNvPicPr>
              <a:picLocks noChangeAspect="1"/>
            </p:cNvPicPr>
            <p:nvPr/>
          </p:nvPicPr>
          <p:blipFill>
            <a:blip r:embed="rId12">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42" name="Picture 41"/>
            <p:cNvPicPr>
              <a:picLocks noChangeAspect="1"/>
            </p:cNvPicPr>
            <p:nvPr/>
          </p:nvPicPr>
          <p:blipFill>
            <a:blip r:embed="rId12">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grpSp>
        <p:nvGrpSpPr>
          <p:cNvPr id="45" name="Group 44"/>
          <p:cNvGrpSpPr/>
          <p:nvPr/>
        </p:nvGrpSpPr>
        <p:grpSpPr>
          <a:xfrm>
            <a:off x="7928207" y="1291425"/>
            <a:ext cx="621972" cy="930180"/>
            <a:chOff x="7928207" y="2111824"/>
            <a:chExt cx="621972" cy="930180"/>
          </a:xfrm>
        </p:grpSpPr>
        <p:grpSp>
          <p:nvGrpSpPr>
            <p:cNvPr id="46" name="Group 45"/>
            <p:cNvGrpSpPr/>
            <p:nvPr/>
          </p:nvGrpSpPr>
          <p:grpSpPr>
            <a:xfrm>
              <a:off x="7928207" y="2111824"/>
              <a:ext cx="621972" cy="894245"/>
              <a:chOff x="7928207" y="1251305"/>
              <a:chExt cx="621972" cy="894245"/>
            </a:xfrm>
          </p:grpSpPr>
          <p:pic>
            <p:nvPicPr>
              <p:cNvPr id="49" name="Picture 48">
                <a:extLst>
                  <a:ext uri="{FF2B5EF4-FFF2-40B4-BE49-F238E27FC236}">
                    <a16:creationId xmlns:a16="http://schemas.microsoft.com/office/drawing/2014/main" id="{535528F2-6453-0D48-BDAC-C56F33943280}"/>
                  </a:ext>
                </a:extLst>
              </p:cNvPr>
              <p:cNvPicPr>
                <a:picLocks noChangeAspect="1"/>
              </p:cNvPicPr>
              <p:nvPr/>
            </p:nvPicPr>
            <p:blipFill>
              <a:blip r:embed="rId9"/>
              <a:srcRect/>
              <a:stretch/>
            </p:blipFill>
            <p:spPr>
              <a:xfrm>
                <a:off x="8068711" y="1346879"/>
                <a:ext cx="481468" cy="798671"/>
              </a:xfrm>
              <a:prstGeom prst="rect">
                <a:avLst/>
              </a:prstGeom>
            </p:spPr>
          </p:pic>
          <p:sp>
            <p:nvSpPr>
              <p:cNvPr id="50" name="TextBox 49"/>
              <p:cNvSpPr txBox="1"/>
              <p:nvPr/>
            </p:nvSpPr>
            <p:spPr>
              <a:xfrm flipH="1">
                <a:off x="7928207" y="1251305"/>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sp>
          <p:nvSpPr>
            <p:cNvPr id="47" name="TextBox 46"/>
            <p:cNvSpPr txBox="1"/>
            <p:nvPr/>
          </p:nvSpPr>
          <p:spPr>
            <a:xfrm flipH="1">
              <a:off x="8393878" y="2841949"/>
              <a:ext cx="69632" cy="200055"/>
            </a:xfrm>
            <a:prstGeom prst="rect">
              <a:avLst/>
            </a:prstGeom>
            <a:noFill/>
          </p:spPr>
          <p:txBody>
            <a:bodyPr wrap="square" rtlCol="0">
              <a:spAutoFit/>
            </a:bodyPr>
            <a:lstStyle/>
            <a:p>
              <a:r>
                <a:rPr lang="en-US" sz="700" dirty="0" smtClean="0">
                  <a:solidFill>
                    <a:schemeClr val="accent4"/>
                  </a:solidFill>
                </a:rPr>
                <a:t>T</a:t>
              </a:r>
              <a:endParaRPr lang="en-US" sz="700" dirty="0">
                <a:solidFill>
                  <a:schemeClr val="accent4"/>
                </a:solidFill>
              </a:endParaRPr>
            </a:p>
          </p:txBody>
        </p:sp>
        <p:sp>
          <p:nvSpPr>
            <p:cNvPr id="48" name="TextBox 47"/>
            <p:cNvSpPr txBox="1"/>
            <p:nvPr/>
          </p:nvSpPr>
          <p:spPr>
            <a:xfrm flipH="1">
              <a:off x="8441452" y="2244589"/>
              <a:ext cx="69632" cy="200055"/>
            </a:xfrm>
            <a:prstGeom prst="rect">
              <a:avLst/>
            </a:prstGeom>
            <a:noFill/>
          </p:spPr>
          <p:txBody>
            <a:bodyPr wrap="square" rtlCol="0">
              <a:spAutoFit/>
            </a:bodyPr>
            <a:lstStyle/>
            <a:p>
              <a:r>
                <a:rPr lang="en-US" sz="700" dirty="0" smtClean="0">
                  <a:solidFill>
                    <a:schemeClr val="bg2"/>
                  </a:solidFill>
                </a:rPr>
                <a:t>T</a:t>
              </a:r>
              <a:endParaRPr lang="en-US" sz="700" dirty="0">
                <a:solidFill>
                  <a:schemeClr val="bg2"/>
                </a:solidFill>
              </a:endParaRPr>
            </a:p>
          </p:txBody>
        </p:sp>
      </p:grpSp>
      <p:pic>
        <p:nvPicPr>
          <p:cNvPr id="51" name="Picture 50"/>
          <p:cNvPicPr>
            <a:picLocks noChangeAspect="1"/>
          </p:cNvPicPr>
          <p:nvPr/>
        </p:nvPicPr>
        <p:blipFill>
          <a:blip r:embed="rId13"/>
          <a:stretch>
            <a:fillRect/>
          </a:stretch>
        </p:blipFill>
        <p:spPr>
          <a:xfrm>
            <a:off x="4640729" y="2541566"/>
            <a:ext cx="438211" cy="276264"/>
          </a:xfrm>
          <a:prstGeom prst="rect">
            <a:avLst/>
          </a:prstGeom>
        </p:spPr>
      </p:pic>
      <p:cxnSp>
        <p:nvCxnSpPr>
          <p:cNvPr id="52" name="Straight Arrow Connector 51"/>
          <p:cNvCxnSpPr/>
          <p:nvPr/>
        </p:nvCxnSpPr>
        <p:spPr>
          <a:xfrm flipH="1" flipV="1">
            <a:off x="3927086" y="2706798"/>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rotWithShape="1">
          <a:blip r:embed="rId14"/>
          <a:srcRect l="5246" t="19332"/>
          <a:stretch/>
        </p:blipFill>
        <p:spPr>
          <a:xfrm>
            <a:off x="3614264" y="2224790"/>
            <a:ext cx="1315738" cy="335445"/>
          </a:xfrm>
          <a:prstGeom prst="rect">
            <a:avLst/>
          </a:prstGeom>
        </p:spPr>
      </p:pic>
      <p:pic>
        <p:nvPicPr>
          <p:cNvPr id="54" name="Picture 53"/>
          <p:cNvPicPr>
            <a:picLocks noChangeAspect="1"/>
          </p:cNvPicPr>
          <p:nvPr/>
        </p:nvPicPr>
        <p:blipFill rotWithShape="1">
          <a:blip r:embed="rId6"/>
          <a:srcRect r="67897" b="-1941"/>
          <a:stretch/>
        </p:blipFill>
        <p:spPr>
          <a:xfrm>
            <a:off x="3419876" y="2767100"/>
            <a:ext cx="1508543" cy="418644"/>
          </a:xfrm>
          <a:prstGeom prst="rect">
            <a:avLst/>
          </a:prstGeom>
        </p:spPr>
      </p:pic>
      <p:pic>
        <p:nvPicPr>
          <p:cNvPr id="12" name="Picture 11"/>
          <p:cNvPicPr>
            <a:picLocks noChangeAspect="1"/>
          </p:cNvPicPr>
          <p:nvPr/>
        </p:nvPicPr>
        <p:blipFill rotWithShape="1">
          <a:blip r:embed="rId15"/>
          <a:srcRect l="1" t="44259" r="19794" b="32962"/>
          <a:stretch/>
        </p:blipFill>
        <p:spPr>
          <a:xfrm>
            <a:off x="3204465" y="2554810"/>
            <a:ext cx="572100" cy="222190"/>
          </a:xfrm>
          <a:prstGeom prst="rect">
            <a:avLst/>
          </a:prstGeom>
        </p:spPr>
      </p:pic>
    </p:spTree>
    <p:extLst>
      <p:ext uri="{BB962C8B-B14F-4D97-AF65-F5344CB8AC3E}">
        <p14:creationId xmlns:p14="http://schemas.microsoft.com/office/powerpoint/2010/main" val="202313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Diffusion model as a hierarchical VAE</a:t>
            </a:r>
            <a:endParaRPr lang="en-US" dirty="0"/>
          </a:p>
        </p:txBody>
      </p:sp>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1127697"/>
            <a:ext cx="6734333" cy="3032838"/>
          </a:xfrm>
        </p:spPr>
      </p:pic>
      <p:sp>
        <p:nvSpPr>
          <p:cNvPr id="7" name="Rectangle 6">
            <a:extLst>
              <a:ext uri="{FF2B5EF4-FFF2-40B4-BE49-F238E27FC236}">
                <a16:creationId xmlns:a16="http://schemas.microsoft.com/office/drawing/2014/main" id="{79F94C85-EB7B-CB40-92A0-6B34944D1268}"/>
              </a:ext>
            </a:extLst>
          </p:cNvPr>
          <p:cNvSpPr/>
          <p:nvPr/>
        </p:nvSpPr>
        <p:spPr>
          <a:xfrm>
            <a:off x="3595077" y="1516185"/>
            <a:ext cx="2157046" cy="437661"/>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52A80E-DBE8-204C-9182-6119A8E4A933}"/>
              </a:ext>
            </a:extLst>
          </p:cNvPr>
          <p:cNvSpPr/>
          <p:nvPr/>
        </p:nvSpPr>
        <p:spPr>
          <a:xfrm>
            <a:off x="2723660" y="3087077"/>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3067578"/>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71562" y="1004680"/>
            <a:ext cx="7069227" cy="117723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6" name="Straight Arrow Connector 25"/>
          <p:cNvCxnSpPr/>
          <p:nvPr/>
        </p:nvCxnSpPr>
        <p:spPr>
          <a:xfrm flipH="1" flipV="1">
            <a:off x="6572250" y="3650456"/>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209197" y="3650455"/>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114551" y="3593600"/>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110581" y="1741242"/>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870325" y="1724727"/>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657181" y="1724725"/>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stretch>
            <a:fillRect/>
          </a:stretch>
        </p:blipFill>
        <p:spPr>
          <a:xfrm>
            <a:off x="7305330" y="1588822"/>
            <a:ext cx="428685" cy="304843"/>
          </a:xfrm>
          <a:prstGeom prst="rect">
            <a:avLst/>
          </a:prstGeom>
        </p:spPr>
      </p:pic>
      <p:pic>
        <p:nvPicPr>
          <p:cNvPr id="38" name="Picture 37"/>
          <p:cNvPicPr>
            <a:picLocks noChangeAspect="1"/>
          </p:cNvPicPr>
          <p:nvPr/>
        </p:nvPicPr>
        <p:blipFill>
          <a:blip r:embed="rId4"/>
          <a:stretch>
            <a:fillRect/>
          </a:stretch>
        </p:blipFill>
        <p:spPr>
          <a:xfrm>
            <a:off x="7305329" y="3441179"/>
            <a:ext cx="428685" cy="304843"/>
          </a:xfrm>
          <a:prstGeom prst="rect">
            <a:avLst/>
          </a:prstGeom>
        </p:spPr>
      </p:pic>
      <p:pic>
        <p:nvPicPr>
          <p:cNvPr id="39" name="Picture 38"/>
          <p:cNvPicPr>
            <a:picLocks noChangeAspect="1"/>
          </p:cNvPicPr>
          <p:nvPr/>
        </p:nvPicPr>
        <p:blipFill>
          <a:blip r:embed="rId5"/>
          <a:stretch>
            <a:fillRect/>
          </a:stretch>
        </p:blipFill>
        <p:spPr>
          <a:xfrm>
            <a:off x="1460631" y="1588822"/>
            <a:ext cx="476316" cy="304843"/>
          </a:xfrm>
          <a:prstGeom prst="rect">
            <a:avLst/>
          </a:prstGeom>
        </p:spPr>
      </p:pic>
      <p:pic>
        <p:nvPicPr>
          <p:cNvPr id="40" name="Picture 39"/>
          <p:cNvPicPr>
            <a:picLocks noChangeAspect="1"/>
          </p:cNvPicPr>
          <p:nvPr/>
        </p:nvPicPr>
        <p:blipFill>
          <a:blip r:embed="rId5"/>
          <a:stretch>
            <a:fillRect/>
          </a:stretch>
        </p:blipFill>
        <p:spPr>
          <a:xfrm>
            <a:off x="1400077" y="3441178"/>
            <a:ext cx="476316" cy="304843"/>
          </a:xfrm>
          <a:prstGeom prst="rect">
            <a:avLst/>
          </a:prstGeom>
        </p:spPr>
      </p:pic>
      <p:pic>
        <p:nvPicPr>
          <p:cNvPr id="22" name="Picture 21"/>
          <p:cNvPicPr>
            <a:picLocks noChangeAspect="1"/>
          </p:cNvPicPr>
          <p:nvPr/>
        </p:nvPicPr>
        <p:blipFill>
          <a:blip r:embed="rId6"/>
          <a:stretch>
            <a:fillRect/>
          </a:stretch>
        </p:blipFill>
        <p:spPr>
          <a:xfrm>
            <a:off x="3695615" y="738669"/>
            <a:ext cx="3113994" cy="890555"/>
          </a:xfrm>
          <a:prstGeom prst="rect">
            <a:avLst/>
          </a:prstGeom>
        </p:spPr>
      </p:pic>
      <p:pic>
        <p:nvPicPr>
          <p:cNvPr id="23" name="Picture 22"/>
          <p:cNvPicPr>
            <a:picLocks noChangeAspect="1"/>
          </p:cNvPicPr>
          <p:nvPr/>
        </p:nvPicPr>
        <p:blipFill>
          <a:blip r:embed="rId7"/>
          <a:stretch>
            <a:fillRect/>
          </a:stretch>
        </p:blipFill>
        <p:spPr>
          <a:xfrm>
            <a:off x="4244950" y="3874801"/>
            <a:ext cx="3274721" cy="783085"/>
          </a:xfrm>
          <a:prstGeom prst="rect">
            <a:avLst/>
          </a:prstGeom>
        </p:spPr>
      </p:pic>
      <p:sp>
        <p:nvSpPr>
          <p:cNvPr id="6" name="TextBox 5"/>
          <p:cNvSpPr txBox="1"/>
          <p:nvPr/>
        </p:nvSpPr>
        <p:spPr>
          <a:xfrm>
            <a:off x="8140790" y="3422254"/>
            <a:ext cx="860138" cy="923330"/>
          </a:xfrm>
          <a:prstGeom prst="rect">
            <a:avLst/>
          </a:prstGeom>
          <a:noFill/>
        </p:spPr>
        <p:txBody>
          <a:bodyPr wrap="square" rtlCol="0">
            <a:spAutoFit/>
          </a:bodyPr>
          <a:lstStyle/>
          <a:p>
            <a:r>
              <a:rPr lang="en-US" dirty="0" smtClean="0"/>
              <a:t>Prior over </a:t>
            </a:r>
            <a:r>
              <a:rPr lang="en-US" dirty="0" err="1" smtClean="0"/>
              <a:t>latents</a:t>
            </a:r>
            <a:endParaRPr lang="en-US" dirty="0"/>
          </a:p>
        </p:txBody>
      </p:sp>
      <p:sp>
        <p:nvSpPr>
          <p:cNvPr id="25" name="TextBox 24"/>
          <p:cNvSpPr txBox="1"/>
          <p:nvPr/>
        </p:nvSpPr>
        <p:spPr>
          <a:xfrm>
            <a:off x="2023970" y="4098886"/>
            <a:ext cx="2351926" cy="369332"/>
          </a:xfrm>
          <a:prstGeom prst="rect">
            <a:avLst/>
          </a:prstGeom>
          <a:noFill/>
        </p:spPr>
        <p:txBody>
          <a:bodyPr wrap="none" rtlCol="0">
            <a:spAutoFit/>
          </a:bodyPr>
          <a:lstStyle/>
          <a:p>
            <a:r>
              <a:rPr lang="en-US" dirty="0" smtClean="0"/>
              <a:t>Decoder (</a:t>
            </a:r>
            <a:r>
              <a:rPr lang="en-US" b="1" dirty="0" smtClean="0"/>
              <a:t>learnable</a:t>
            </a:r>
            <a:r>
              <a:rPr lang="en-US" dirty="0" smtClean="0"/>
              <a:t>):</a:t>
            </a:r>
            <a:endParaRPr lang="en-US" dirty="0"/>
          </a:p>
        </p:txBody>
      </p:sp>
      <p:sp>
        <p:nvSpPr>
          <p:cNvPr id="27" name="TextBox 26"/>
          <p:cNvSpPr txBox="1"/>
          <p:nvPr/>
        </p:nvSpPr>
        <p:spPr>
          <a:xfrm>
            <a:off x="1729869" y="1021888"/>
            <a:ext cx="1864613" cy="369332"/>
          </a:xfrm>
          <a:prstGeom prst="rect">
            <a:avLst/>
          </a:prstGeom>
          <a:noFill/>
        </p:spPr>
        <p:txBody>
          <a:bodyPr wrap="none" rtlCol="0">
            <a:spAutoFit/>
          </a:bodyPr>
          <a:lstStyle/>
          <a:p>
            <a:r>
              <a:rPr lang="en-US" dirty="0" smtClean="0"/>
              <a:t>Encoder (</a:t>
            </a:r>
            <a:r>
              <a:rPr lang="en-US" b="1" dirty="0" smtClean="0"/>
              <a:t>fixed</a:t>
            </a:r>
            <a:r>
              <a:rPr lang="en-US" dirty="0" smtClean="0"/>
              <a:t>):</a:t>
            </a:r>
            <a:endParaRPr lang="en-US" dirty="0"/>
          </a:p>
        </p:txBody>
      </p:sp>
      <p:pic>
        <p:nvPicPr>
          <p:cNvPr id="11" name="Picture 10"/>
          <p:cNvPicPr>
            <a:picLocks noChangeAspect="1"/>
          </p:cNvPicPr>
          <p:nvPr/>
        </p:nvPicPr>
        <p:blipFill>
          <a:blip r:embed="rId8"/>
          <a:stretch>
            <a:fillRect/>
          </a:stretch>
        </p:blipFill>
        <p:spPr>
          <a:xfrm>
            <a:off x="7980466" y="2277493"/>
            <a:ext cx="933580" cy="771633"/>
          </a:xfrm>
          <a:prstGeom prst="rect">
            <a:avLst/>
          </a:prstGeom>
        </p:spPr>
      </p:pic>
      <p:grpSp>
        <p:nvGrpSpPr>
          <p:cNvPr id="42" name="Group 41"/>
          <p:cNvGrpSpPr/>
          <p:nvPr/>
        </p:nvGrpSpPr>
        <p:grpSpPr>
          <a:xfrm>
            <a:off x="817443" y="2108260"/>
            <a:ext cx="643188" cy="836142"/>
            <a:chOff x="817443" y="2137448"/>
            <a:chExt cx="643188" cy="836142"/>
          </a:xfrm>
        </p:grpSpPr>
        <p:grpSp>
          <p:nvGrpSpPr>
            <p:cNvPr id="43" name="Group 42"/>
            <p:cNvGrpSpPr/>
            <p:nvPr/>
          </p:nvGrpSpPr>
          <p:grpSpPr>
            <a:xfrm>
              <a:off x="817443" y="2137448"/>
              <a:ext cx="643188" cy="836142"/>
              <a:chOff x="807932" y="1244656"/>
              <a:chExt cx="643188" cy="836142"/>
            </a:xfrm>
          </p:grpSpPr>
          <p:pic>
            <p:nvPicPr>
              <p:cNvPr id="46" name="Picture 45">
                <a:extLst>
                  <a:ext uri="{FF2B5EF4-FFF2-40B4-BE49-F238E27FC236}">
                    <a16:creationId xmlns:a16="http://schemas.microsoft.com/office/drawing/2014/main" id="{09906931-E5B1-2346-BA2B-B57EF1CA4E17}"/>
                  </a:ext>
                </a:extLst>
              </p:cNvPr>
              <p:cNvPicPr>
                <a:picLocks noChangeAspect="1"/>
              </p:cNvPicPr>
              <p:nvPr/>
            </p:nvPicPr>
            <p:blipFill>
              <a:blip r:embed="rId9"/>
              <a:stretch>
                <a:fillRect/>
              </a:stretch>
            </p:blipFill>
            <p:spPr>
              <a:xfrm>
                <a:off x="871984" y="1370727"/>
                <a:ext cx="579136" cy="710071"/>
              </a:xfrm>
              <a:prstGeom prst="rect">
                <a:avLst/>
              </a:prstGeom>
            </p:spPr>
          </p:pic>
          <p:sp>
            <p:nvSpPr>
              <p:cNvPr id="47" name="TextBox 46"/>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44" name="Picture 43"/>
            <p:cNvPicPr>
              <a:picLocks noChangeAspect="1"/>
            </p:cNvPicPr>
            <p:nvPr/>
          </p:nvPicPr>
          <p:blipFill>
            <a:blip r:embed="rId10">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grpSp>
        <p:nvGrpSpPr>
          <p:cNvPr id="48" name="Group 47"/>
          <p:cNvGrpSpPr/>
          <p:nvPr/>
        </p:nvGrpSpPr>
        <p:grpSpPr>
          <a:xfrm>
            <a:off x="8014901" y="1178080"/>
            <a:ext cx="621972" cy="930180"/>
            <a:chOff x="7928207" y="2111824"/>
            <a:chExt cx="621972" cy="930180"/>
          </a:xfrm>
        </p:grpSpPr>
        <p:grpSp>
          <p:nvGrpSpPr>
            <p:cNvPr id="49" name="Group 48"/>
            <p:cNvGrpSpPr/>
            <p:nvPr/>
          </p:nvGrpSpPr>
          <p:grpSpPr>
            <a:xfrm>
              <a:off x="7928207" y="2111824"/>
              <a:ext cx="621972" cy="894245"/>
              <a:chOff x="7928207" y="1251305"/>
              <a:chExt cx="621972" cy="894245"/>
            </a:xfrm>
          </p:grpSpPr>
          <p:pic>
            <p:nvPicPr>
              <p:cNvPr id="52" name="Picture 51">
                <a:extLst>
                  <a:ext uri="{FF2B5EF4-FFF2-40B4-BE49-F238E27FC236}">
                    <a16:creationId xmlns:a16="http://schemas.microsoft.com/office/drawing/2014/main" id="{535528F2-6453-0D48-BDAC-C56F33943280}"/>
                  </a:ext>
                </a:extLst>
              </p:cNvPr>
              <p:cNvPicPr>
                <a:picLocks noChangeAspect="1"/>
              </p:cNvPicPr>
              <p:nvPr/>
            </p:nvPicPr>
            <p:blipFill>
              <a:blip r:embed="rId11"/>
              <a:srcRect/>
              <a:stretch/>
            </p:blipFill>
            <p:spPr>
              <a:xfrm>
                <a:off x="8068711" y="1346879"/>
                <a:ext cx="481468" cy="798671"/>
              </a:xfrm>
              <a:prstGeom prst="rect">
                <a:avLst/>
              </a:prstGeom>
            </p:spPr>
          </p:pic>
          <p:sp>
            <p:nvSpPr>
              <p:cNvPr id="53" name="TextBox 52"/>
              <p:cNvSpPr txBox="1"/>
              <p:nvPr/>
            </p:nvSpPr>
            <p:spPr>
              <a:xfrm flipH="1">
                <a:off x="7928207" y="1251305"/>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sp>
          <p:nvSpPr>
            <p:cNvPr id="50" name="TextBox 49"/>
            <p:cNvSpPr txBox="1"/>
            <p:nvPr/>
          </p:nvSpPr>
          <p:spPr>
            <a:xfrm flipH="1">
              <a:off x="8393878" y="2841949"/>
              <a:ext cx="69632" cy="200055"/>
            </a:xfrm>
            <a:prstGeom prst="rect">
              <a:avLst/>
            </a:prstGeom>
            <a:noFill/>
          </p:spPr>
          <p:txBody>
            <a:bodyPr wrap="square" rtlCol="0">
              <a:spAutoFit/>
            </a:bodyPr>
            <a:lstStyle/>
            <a:p>
              <a:r>
                <a:rPr lang="en-US" sz="700" dirty="0" smtClean="0">
                  <a:solidFill>
                    <a:schemeClr val="accent4"/>
                  </a:solidFill>
                </a:rPr>
                <a:t>T</a:t>
              </a:r>
              <a:endParaRPr lang="en-US" sz="700" dirty="0">
                <a:solidFill>
                  <a:schemeClr val="accent4"/>
                </a:solidFill>
              </a:endParaRPr>
            </a:p>
          </p:txBody>
        </p:sp>
        <p:sp>
          <p:nvSpPr>
            <p:cNvPr id="51" name="TextBox 50"/>
            <p:cNvSpPr txBox="1"/>
            <p:nvPr/>
          </p:nvSpPr>
          <p:spPr>
            <a:xfrm flipH="1">
              <a:off x="8441452" y="2244589"/>
              <a:ext cx="69632" cy="200055"/>
            </a:xfrm>
            <a:prstGeom prst="rect">
              <a:avLst/>
            </a:prstGeom>
            <a:noFill/>
          </p:spPr>
          <p:txBody>
            <a:bodyPr wrap="square" rtlCol="0">
              <a:spAutoFit/>
            </a:bodyPr>
            <a:lstStyle/>
            <a:p>
              <a:r>
                <a:rPr lang="en-US" sz="700" dirty="0" smtClean="0">
                  <a:solidFill>
                    <a:schemeClr val="bg2"/>
                  </a:solidFill>
                </a:rPr>
                <a:t>T</a:t>
              </a:r>
              <a:endParaRPr lang="en-US" sz="700" dirty="0">
                <a:solidFill>
                  <a:schemeClr val="bg2"/>
                </a:solidFill>
              </a:endParaRPr>
            </a:p>
          </p:txBody>
        </p:sp>
      </p:grpSp>
    </p:spTree>
    <p:extLst>
      <p:ext uri="{BB962C8B-B14F-4D97-AF65-F5344CB8AC3E}">
        <p14:creationId xmlns:p14="http://schemas.microsoft.com/office/powerpoint/2010/main" val="3865974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VAE to Hierarchical VAE</a:t>
            </a:r>
            <a:endParaRPr lang="en-US" dirty="0"/>
          </a:p>
        </p:txBody>
      </p:sp>
      <p:sp>
        <p:nvSpPr>
          <p:cNvPr id="3" name="Content Placeholder 2"/>
          <p:cNvSpPr>
            <a:spLocks noGrp="1"/>
          </p:cNvSpPr>
          <p:nvPr>
            <p:ph sz="quarter" idx="10"/>
          </p:nvPr>
        </p:nvSpPr>
        <p:spPr/>
        <p:txBody>
          <a:bodyPr/>
          <a:lstStyle/>
          <a:p>
            <a:r>
              <a:rPr lang="en-US" dirty="0" smtClean="0"/>
              <a:t>Basic VAE: </a:t>
            </a:r>
          </a:p>
          <a:p>
            <a:endParaRPr lang="en-US" dirty="0"/>
          </a:p>
          <a:p>
            <a:endParaRPr lang="en-US" dirty="0" smtClean="0"/>
          </a:p>
          <a:p>
            <a:endParaRPr lang="en-US" dirty="0"/>
          </a:p>
          <a:p>
            <a:endParaRPr lang="en-US" dirty="0" smtClean="0"/>
          </a:p>
          <a:p>
            <a:endParaRPr lang="en-US" dirty="0"/>
          </a:p>
          <a:p>
            <a:r>
              <a:rPr lang="en-US" dirty="0" smtClean="0"/>
              <a:t>ELBO training:</a:t>
            </a:r>
            <a:endParaRPr lang="en-US" dirty="0"/>
          </a:p>
        </p:txBody>
      </p:sp>
      <p:pic>
        <p:nvPicPr>
          <p:cNvPr id="4" name="Picture 3"/>
          <p:cNvPicPr>
            <a:picLocks noChangeAspect="1"/>
          </p:cNvPicPr>
          <p:nvPr/>
        </p:nvPicPr>
        <p:blipFill>
          <a:blip r:embed="rId2"/>
          <a:stretch>
            <a:fillRect/>
          </a:stretch>
        </p:blipFill>
        <p:spPr>
          <a:xfrm>
            <a:off x="7846375" y="1447284"/>
            <a:ext cx="962159" cy="2467319"/>
          </a:xfrm>
          <a:prstGeom prst="rect">
            <a:avLst/>
          </a:prstGeom>
        </p:spPr>
      </p:pic>
      <p:pic>
        <p:nvPicPr>
          <p:cNvPr id="5" name="Picture 4"/>
          <p:cNvPicPr>
            <a:picLocks noChangeAspect="1"/>
          </p:cNvPicPr>
          <p:nvPr/>
        </p:nvPicPr>
        <p:blipFill>
          <a:blip r:embed="rId3"/>
          <a:stretch>
            <a:fillRect/>
          </a:stretch>
        </p:blipFill>
        <p:spPr>
          <a:xfrm>
            <a:off x="898533" y="1490570"/>
            <a:ext cx="7099730" cy="1190374"/>
          </a:xfrm>
          <a:prstGeom prst="rect">
            <a:avLst/>
          </a:prstGeom>
        </p:spPr>
      </p:pic>
      <p:pic>
        <p:nvPicPr>
          <p:cNvPr id="7" name="Picture 6"/>
          <p:cNvPicPr>
            <a:picLocks noChangeAspect="1"/>
          </p:cNvPicPr>
          <p:nvPr/>
        </p:nvPicPr>
        <p:blipFill rotWithShape="1">
          <a:blip r:embed="rId4"/>
          <a:srcRect l="10703" t="-4369"/>
          <a:stretch/>
        </p:blipFill>
        <p:spPr>
          <a:xfrm>
            <a:off x="898533" y="3571876"/>
            <a:ext cx="4423474" cy="507068"/>
          </a:xfrm>
          <a:prstGeom prst="rect">
            <a:avLst/>
          </a:prstGeom>
        </p:spPr>
      </p:pic>
    </p:spTree>
    <p:extLst>
      <p:ext uri="{BB962C8B-B14F-4D97-AF65-F5344CB8AC3E}">
        <p14:creationId xmlns:p14="http://schemas.microsoft.com/office/powerpoint/2010/main" val="539258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VAE to Hierarchical VAE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lstStyle/>
              <a:p>
                <a:r>
                  <a:rPr lang="en-US" dirty="0" smtClean="0"/>
                  <a:t>Hierachical VAE (decoder): p(</a:t>
                </a:r>
                <a:r>
                  <a:rPr lang="en-US" dirty="0"/>
                  <a:t>x, z</a:t>
                </a:r>
                <a:r>
                  <a:rPr lang="en-US" baseline="-25000" dirty="0"/>
                  <a:t>1 </a:t>
                </a:r>
                <a:r>
                  <a:rPr lang="en-US" dirty="0"/>
                  <a:t>, z</a:t>
                </a:r>
                <a:r>
                  <a:rPr lang="en-US" baseline="-25000" dirty="0"/>
                  <a:t>2</a:t>
                </a:r>
                <a:r>
                  <a:rPr lang="en-US" dirty="0" smtClean="0"/>
                  <a:t>) = p(z</a:t>
                </a:r>
                <a:r>
                  <a:rPr lang="en-US" baseline="-25000" dirty="0" smtClean="0"/>
                  <a:t>2</a:t>
                </a:r>
                <a:r>
                  <a:rPr lang="en-US" dirty="0" smtClean="0"/>
                  <a:t>) </a:t>
                </a:r>
                <a:r>
                  <a:rPr lang="en-US" dirty="0"/>
                  <a:t>p(z</a:t>
                </a:r>
                <a:r>
                  <a:rPr lang="en-US" baseline="-25000" dirty="0"/>
                  <a:t>1 </a:t>
                </a:r>
                <a:r>
                  <a:rPr lang="en-US" dirty="0"/>
                  <a:t>| z</a:t>
                </a:r>
                <a:r>
                  <a:rPr lang="en-US" baseline="-25000" dirty="0"/>
                  <a:t>2</a:t>
                </a:r>
                <a:r>
                  <a:rPr lang="en-US" dirty="0"/>
                  <a:t>) </a:t>
                </a:r>
                <a:r>
                  <a:rPr lang="en-US" dirty="0" smtClean="0"/>
                  <a:t>p(x | z</a:t>
                </a:r>
                <a:r>
                  <a:rPr lang="en-US" baseline="-25000" dirty="0"/>
                  <a:t>1</a:t>
                </a:r>
                <a:r>
                  <a:rPr lang="en-US" dirty="0" smtClean="0"/>
                  <a:t>)</a:t>
                </a:r>
                <a:r>
                  <a:rPr lang="en-US" dirty="0"/>
                  <a:t> </a:t>
                </a:r>
                <a:endParaRPr lang="en-US" dirty="0" smtClean="0"/>
              </a:p>
              <a:p>
                <a:pPr marL="342900" indent="-342900">
                  <a:buFont typeface="+mj-lt"/>
                  <a:buAutoNum type="arabicPeriod"/>
                </a:pPr>
                <a:r>
                  <a:rPr lang="en-US" dirty="0" smtClean="0"/>
                  <a:t>Sample  z</a:t>
                </a:r>
                <a:r>
                  <a:rPr lang="en-US" baseline="-25000" dirty="0" smtClean="0"/>
                  <a:t>2</a:t>
                </a:r>
                <a:r>
                  <a:rPr lang="en-US" dirty="0" smtClean="0"/>
                  <a:t> from a simple prior </a:t>
                </a:r>
                <a14:m>
                  <m:oMath xmlns:m="http://schemas.openxmlformats.org/officeDocument/2006/math">
                    <m:r>
                      <a:rPr lang="en-US" i="1" smtClean="0">
                        <a:latin typeface="Cambria Math" panose="02040503050406030204" pitchFamily="18" charset="0"/>
                      </a:rPr>
                      <m:t>𝑁</m:t>
                    </m:r>
                    <m:d>
                      <m:dPr>
                        <m:ctrlPr>
                          <a:rPr lang="en-US" i="1" smtClean="0">
                            <a:latin typeface="Cambria Math" panose="02040503050406030204" pitchFamily="18" charset="0"/>
                          </a:rPr>
                        </m:ctrlPr>
                      </m:dPr>
                      <m:e>
                        <m:r>
                          <a:rPr lang="en-US" i="1" smtClean="0">
                            <a:latin typeface="Cambria Math" panose="02040503050406030204" pitchFamily="18" charset="0"/>
                          </a:rPr>
                          <m:t>0,</m:t>
                        </m:r>
                        <m:r>
                          <a:rPr lang="en-US" i="1" smtClean="0">
                            <a:latin typeface="Cambria Math" panose="02040503050406030204" pitchFamily="18" charset="0"/>
                          </a:rPr>
                          <m:t>𝐼</m:t>
                        </m:r>
                      </m:e>
                    </m:d>
                  </m:oMath>
                </a14:m>
                <a:endParaRPr lang="en-US" dirty="0"/>
              </a:p>
              <a:p>
                <a:pPr marL="342900" indent="-342900">
                  <a:buFont typeface="+mj-lt"/>
                  <a:buAutoNum type="arabicPeriod"/>
                </a:pPr>
                <a:r>
                  <a:rPr lang="en-US" dirty="0" smtClean="0"/>
                  <a:t>Sample z</a:t>
                </a:r>
                <a:r>
                  <a:rPr lang="en-US" baseline="-25000" dirty="0" smtClean="0"/>
                  <a:t>1</a:t>
                </a:r>
                <a:r>
                  <a:rPr lang="en-US" dirty="0" smtClean="0"/>
                  <a:t> from a decoder p(z</a:t>
                </a:r>
                <a:r>
                  <a:rPr lang="en-US" baseline="-25000" dirty="0" smtClean="0"/>
                  <a:t>1</a:t>
                </a:r>
                <a:r>
                  <a:rPr lang="en-US" dirty="0" smtClean="0"/>
                  <a:t> | z</a:t>
                </a:r>
                <a:r>
                  <a:rPr lang="en-US" baseline="-25000" dirty="0" smtClean="0"/>
                  <a:t>2</a:t>
                </a:r>
                <a:r>
                  <a:rPr lang="en-US" dirty="0" smtClean="0"/>
                  <a:t>)</a:t>
                </a:r>
              </a:p>
              <a:p>
                <a:pPr marL="342900" indent="-342900">
                  <a:buFont typeface="+mj-lt"/>
                  <a:buAutoNum type="arabicPeriod"/>
                </a:pPr>
                <a:r>
                  <a:rPr lang="en-US" dirty="0" smtClean="0"/>
                  <a:t>Sample x from a </a:t>
                </a:r>
                <a:r>
                  <a:rPr lang="en-US" dirty="0"/>
                  <a:t>decoder </a:t>
                </a:r>
                <a:r>
                  <a:rPr lang="en-US" dirty="0" smtClean="0"/>
                  <a:t>p(x </a:t>
                </a:r>
                <a:r>
                  <a:rPr lang="en-US" dirty="0"/>
                  <a:t>| </a:t>
                </a:r>
                <a:r>
                  <a:rPr lang="en-US" dirty="0" smtClean="0"/>
                  <a:t>z</a:t>
                </a:r>
                <a:r>
                  <a:rPr lang="en-US" baseline="-25000" dirty="0" smtClean="0"/>
                  <a:t>1</a:t>
                </a:r>
                <a:r>
                  <a:rPr lang="en-US" dirty="0" smtClean="0"/>
                  <a:t>)</a:t>
                </a:r>
              </a:p>
              <a:p>
                <a:endParaRPr lang="en-US" dirty="0"/>
              </a:p>
              <a:p>
                <a:r>
                  <a:rPr lang="en-US" dirty="0" smtClean="0"/>
                  <a:t>Encoder: q(z</a:t>
                </a:r>
                <a:r>
                  <a:rPr lang="en-US" baseline="-25000" dirty="0" smtClean="0"/>
                  <a:t>1, </a:t>
                </a:r>
                <a:r>
                  <a:rPr lang="en-US" dirty="0" smtClean="0"/>
                  <a:t>z</a:t>
                </a:r>
                <a:r>
                  <a:rPr lang="en-US" baseline="-25000" dirty="0" smtClean="0"/>
                  <a:t>2</a:t>
                </a:r>
                <a:r>
                  <a:rPr lang="en-US" dirty="0" smtClean="0"/>
                  <a:t> | x)</a:t>
                </a:r>
              </a:p>
              <a:p>
                <a:endParaRPr lang="en-US" dirty="0"/>
              </a:p>
              <a:p>
                <a:r>
                  <a:rPr lang="en-US" dirty="0" smtClean="0"/>
                  <a:t>ELBO training: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m:rPr>
                            <m:nor/>
                          </m:rPr>
                          <a:rPr lang="en-US" dirty="0"/>
                          <m:t>q</m:t>
                        </m:r>
                        <m:r>
                          <m:rPr>
                            <m:nor/>
                          </m:rPr>
                          <a:rPr lang="en-US" dirty="0"/>
                          <m:t>(</m:t>
                        </m:r>
                        <m:r>
                          <m:rPr>
                            <m:nor/>
                          </m:rPr>
                          <a:rPr lang="en-US" dirty="0"/>
                          <m:t>z</m:t>
                        </m:r>
                        <m:r>
                          <m:rPr>
                            <m:nor/>
                          </m:rPr>
                          <a:rPr lang="en-US" baseline="-25000" dirty="0"/>
                          <m:t>1, </m:t>
                        </m:r>
                        <m:r>
                          <m:rPr>
                            <m:nor/>
                          </m:rPr>
                          <a:rPr lang="en-US" dirty="0"/>
                          <m:t>z</m:t>
                        </m:r>
                        <m:r>
                          <m:rPr>
                            <m:nor/>
                          </m:rPr>
                          <a:rPr lang="en-US" baseline="-25000" dirty="0"/>
                          <m:t>2</m:t>
                        </m:r>
                        <m:r>
                          <m:rPr>
                            <m:nor/>
                          </m:rPr>
                          <a:rPr lang="en-US" dirty="0"/>
                          <m:t> | </m:t>
                        </m:r>
                        <m:r>
                          <m:rPr>
                            <m:nor/>
                          </m:rPr>
                          <a:rPr lang="en-US" dirty="0"/>
                          <m:t>x</m:t>
                        </m:r>
                        <m:r>
                          <m:rPr>
                            <m:nor/>
                          </m:rPr>
                          <a:rPr lang="en-US" dirty="0"/>
                          <m:t>)</m:t>
                        </m:r>
                      </m:sub>
                    </m:sSub>
                    <m:d>
                      <m:dPr>
                        <m:begChr m:val="["/>
                        <m:endChr m:val="]"/>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m:rPr>
                                        <m:nor/>
                                      </m:rPr>
                                      <a:rPr lang="en-US" dirty="0"/>
                                      <m:t>p</m:t>
                                    </m:r>
                                    <m:r>
                                      <m:rPr>
                                        <m:nor/>
                                      </m:rPr>
                                      <a:rPr lang="en-US" dirty="0"/>
                                      <m:t>(</m:t>
                                    </m:r>
                                    <m:r>
                                      <m:rPr>
                                        <m:nor/>
                                      </m:rPr>
                                      <a:rPr lang="en-US" dirty="0"/>
                                      <m:t>x</m:t>
                                    </m:r>
                                    <m:r>
                                      <m:rPr>
                                        <m:nor/>
                                      </m:rPr>
                                      <a:rPr lang="en-US" dirty="0"/>
                                      <m:t>, </m:t>
                                    </m:r>
                                    <m:r>
                                      <m:rPr>
                                        <m:nor/>
                                      </m:rPr>
                                      <a:rPr lang="en-US" dirty="0"/>
                                      <m:t>z</m:t>
                                    </m:r>
                                    <m:r>
                                      <m:rPr>
                                        <m:nor/>
                                      </m:rPr>
                                      <a:rPr lang="en-US" baseline="-25000" dirty="0"/>
                                      <m:t>1 </m:t>
                                    </m:r>
                                    <m:r>
                                      <m:rPr>
                                        <m:nor/>
                                      </m:rPr>
                                      <a:rPr lang="en-US" dirty="0"/>
                                      <m:t>, </m:t>
                                    </m:r>
                                    <m:r>
                                      <m:rPr>
                                        <m:nor/>
                                      </m:rPr>
                                      <a:rPr lang="en-US" dirty="0"/>
                                      <m:t>z</m:t>
                                    </m:r>
                                    <m:r>
                                      <m:rPr>
                                        <m:nor/>
                                      </m:rPr>
                                      <a:rPr lang="en-US" baseline="-25000" dirty="0"/>
                                      <m:t>2</m:t>
                                    </m:r>
                                    <m:r>
                                      <m:rPr>
                                        <m:nor/>
                                      </m:rPr>
                                      <a:rPr lang="en-US" dirty="0"/>
                                      <m:t>)</m:t>
                                    </m:r>
                                  </m:num>
                                  <m:den>
                                    <m:r>
                                      <m:rPr>
                                        <m:nor/>
                                      </m:rPr>
                                      <a:rPr lang="en-US" dirty="0"/>
                                      <m:t>q</m:t>
                                    </m:r>
                                    <m:r>
                                      <m:rPr>
                                        <m:nor/>
                                      </m:rPr>
                                      <a:rPr lang="en-US" dirty="0"/>
                                      <m:t>(</m:t>
                                    </m:r>
                                    <m:r>
                                      <m:rPr>
                                        <m:nor/>
                                      </m:rPr>
                                      <a:rPr lang="en-US" dirty="0"/>
                                      <m:t>z</m:t>
                                    </m:r>
                                    <m:r>
                                      <m:rPr>
                                        <m:nor/>
                                      </m:rPr>
                                      <a:rPr lang="en-US" baseline="-25000" dirty="0"/>
                                      <m:t>1, </m:t>
                                    </m:r>
                                    <m:r>
                                      <m:rPr>
                                        <m:nor/>
                                      </m:rPr>
                                      <a:rPr lang="en-US" dirty="0"/>
                                      <m:t>z</m:t>
                                    </m:r>
                                    <m:r>
                                      <m:rPr>
                                        <m:nor/>
                                      </m:rPr>
                                      <a:rPr lang="en-US" baseline="-25000" dirty="0"/>
                                      <m:t>2</m:t>
                                    </m:r>
                                    <m:r>
                                      <m:rPr>
                                        <m:nor/>
                                      </m:rPr>
                                      <a:rPr lang="en-US" dirty="0"/>
                                      <m:t> | </m:t>
                                    </m:r>
                                    <m:r>
                                      <m:rPr>
                                        <m:nor/>
                                      </m:rPr>
                                      <a:rPr lang="en-US" dirty="0"/>
                                      <m:t>x</m:t>
                                    </m:r>
                                    <m:r>
                                      <m:rPr>
                                        <m:nor/>
                                      </m:rPr>
                                      <a:rPr lang="en-US" dirty="0"/>
                                      <m:t>) </m:t>
                                    </m:r>
                                  </m:den>
                                </m:f>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a:blip r:embed="rId2"/>
                <a:stretch>
                  <a:fillRect l="-1900" t="-81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846375" y="1447284"/>
            <a:ext cx="962159" cy="2467319"/>
          </a:xfrm>
          <a:prstGeom prst="rect">
            <a:avLst/>
          </a:prstGeom>
        </p:spPr>
      </p:pic>
      <p:pic>
        <p:nvPicPr>
          <p:cNvPr id="7" name="Picture 6"/>
          <p:cNvPicPr>
            <a:picLocks noChangeAspect="1"/>
          </p:cNvPicPr>
          <p:nvPr/>
        </p:nvPicPr>
        <p:blipFill rotWithShape="1">
          <a:blip r:embed="rId3"/>
          <a:srcRect t="15459" b="35610"/>
          <a:stretch/>
        </p:blipFill>
        <p:spPr>
          <a:xfrm>
            <a:off x="7846374" y="843637"/>
            <a:ext cx="962159" cy="1207294"/>
          </a:xfrm>
          <a:prstGeom prst="rect">
            <a:avLst/>
          </a:prstGeom>
        </p:spPr>
      </p:pic>
      <p:sp>
        <p:nvSpPr>
          <p:cNvPr id="8" name="TextBox 7"/>
          <p:cNvSpPr txBox="1"/>
          <p:nvPr/>
        </p:nvSpPr>
        <p:spPr>
          <a:xfrm>
            <a:off x="8540069" y="1050575"/>
            <a:ext cx="385042" cy="369332"/>
          </a:xfrm>
          <a:prstGeom prst="rect">
            <a:avLst/>
          </a:prstGeom>
          <a:noFill/>
        </p:spPr>
        <p:txBody>
          <a:bodyPr wrap="none" rtlCol="0">
            <a:spAutoFit/>
          </a:bodyPr>
          <a:lstStyle/>
          <a:p>
            <a:r>
              <a:rPr lang="en-US" dirty="0" smtClean="0"/>
              <a:t>z</a:t>
            </a:r>
            <a:r>
              <a:rPr lang="en-US" baseline="-25000" dirty="0" smtClean="0"/>
              <a:t>2</a:t>
            </a:r>
            <a:endParaRPr lang="en-US" baseline="-25000" dirty="0"/>
          </a:p>
        </p:txBody>
      </p:sp>
      <p:sp>
        <p:nvSpPr>
          <p:cNvPr id="9" name="TextBox 8"/>
          <p:cNvSpPr txBox="1"/>
          <p:nvPr/>
        </p:nvSpPr>
        <p:spPr>
          <a:xfrm>
            <a:off x="8583222" y="2008155"/>
            <a:ext cx="385042" cy="369332"/>
          </a:xfrm>
          <a:prstGeom prst="rect">
            <a:avLst/>
          </a:prstGeom>
          <a:noFill/>
        </p:spPr>
        <p:txBody>
          <a:bodyPr wrap="none" rtlCol="0">
            <a:spAutoFit/>
          </a:bodyPr>
          <a:lstStyle/>
          <a:p>
            <a:r>
              <a:rPr lang="en-US" dirty="0" smtClean="0"/>
              <a:t>z</a:t>
            </a:r>
            <a:r>
              <a:rPr lang="en-US" baseline="-25000" dirty="0"/>
              <a:t>1</a:t>
            </a:r>
          </a:p>
        </p:txBody>
      </p:sp>
    </p:spTree>
    <p:extLst>
      <p:ext uri="{BB962C8B-B14F-4D97-AF65-F5344CB8AC3E}">
        <p14:creationId xmlns:p14="http://schemas.microsoft.com/office/powerpoint/2010/main" val="2193776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Training a </a:t>
            </a:r>
            <a:r>
              <a:rPr lang="en-US" dirty="0" err="1" smtClean="0"/>
              <a:t>denoising</a:t>
            </a:r>
            <a:r>
              <a:rPr lang="en-US" dirty="0" smtClean="0"/>
              <a:t> diffusion probabilistic model</a:t>
            </a:r>
            <a:endParaRPr lang="en-US" dirty="0"/>
          </a:p>
        </p:txBody>
      </p:sp>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1127697"/>
            <a:ext cx="6734333" cy="3032838"/>
          </a:xfrm>
        </p:spPr>
      </p:pic>
      <p:sp>
        <p:nvSpPr>
          <p:cNvPr id="7" name="Rectangle 6">
            <a:extLst>
              <a:ext uri="{FF2B5EF4-FFF2-40B4-BE49-F238E27FC236}">
                <a16:creationId xmlns:a16="http://schemas.microsoft.com/office/drawing/2014/main" id="{79F94C85-EB7B-CB40-92A0-6B34944D1268}"/>
              </a:ext>
            </a:extLst>
          </p:cNvPr>
          <p:cNvSpPr/>
          <p:nvPr/>
        </p:nvSpPr>
        <p:spPr>
          <a:xfrm>
            <a:off x="3595077" y="1516185"/>
            <a:ext cx="2157046" cy="437661"/>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52A80E-DBE8-204C-9182-6119A8E4A933}"/>
              </a:ext>
            </a:extLst>
          </p:cNvPr>
          <p:cNvSpPr/>
          <p:nvPr/>
        </p:nvSpPr>
        <p:spPr>
          <a:xfrm>
            <a:off x="2723660" y="3087077"/>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3067578"/>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10024" y="1004680"/>
            <a:ext cx="7083987" cy="118573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6" name="Straight Arrow Connector 25"/>
          <p:cNvCxnSpPr/>
          <p:nvPr/>
        </p:nvCxnSpPr>
        <p:spPr>
          <a:xfrm flipH="1" flipV="1">
            <a:off x="6572250" y="3650456"/>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209197" y="3650455"/>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114551" y="3593600"/>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110581" y="1741242"/>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870325" y="1724727"/>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657181" y="1724725"/>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stretch>
            <a:fillRect/>
          </a:stretch>
        </p:blipFill>
        <p:spPr>
          <a:xfrm>
            <a:off x="7305330" y="1588822"/>
            <a:ext cx="428685" cy="304843"/>
          </a:xfrm>
          <a:prstGeom prst="rect">
            <a:avLst/>
          </a:prstGeom>
        </p:spPr>
      </p:pic>
      <p:pic>
        <p:nvPicPr>
          <p:cNvPr id="38" name="Picture 37"/>
          <p:cNvPicPr>
            <a:picLocks noChangeAspect="1"/>
          </p:cNvPicPr>
          <p:nvPr/>
        </p:nvPicPr>
        <p:blipFill>
          <a:blip r:embed="rId4"/>
          <a:stretch>
            <a:fillRect/>
          </a:stretch>
        </p:blipFill>
        <p:spPr>
          <a:xfrm>
            <a:off x="7305329" y="3441179"/>
            <a:ext cx="428685" cy="304843"/>
          </a:xfrm>
          <a:prstGeom prst="rect">
            <a:avLst/>
          </a:prstGeom>
        </p:spPr>
      </p:pic>
      <p:pic>
        <p:nvPicPr>
          <p:cNvPr id="39" name="Picture 38"/>
          <p:cNvPicPr>
            <a:picLocks noChangeAspect="1"/>
          </p:cNvPicPr>
          <p:nvPr/>
        </p:nvPicPr>
        <p:blipFill>
          <a:blip r:embed="rId5"/>
          <a:stretch>
            <a:fillRect/>
          </a:stretch>
        </p:blipFill>
        <p:spPr>
          <a:xfrm>
            <a:off x="1460631" y="1588822"/>
            <a:ext cx="476316" cy="304843"/>
          </a:xfrm>
          <a:prstGeom prst="rect">
            <a:avLst/>
          </a:prstGeom>
        </p:spPr>
      </p:pic>
      <p:pic>
        <p:nvPicPr>
          <p:cNvPr id="40" name="Picture 39"/>
          <p:cNvPicPr>
            <a:picLocks noChangeAspect="1"/>
          </p:cNvPicPr>
          <p:nvPr/>
        </p:nvPicPr>
        <p:blipFill>
          <a:blip r:embed="rId5"/>
          <a:stretch>
            <a:fillRect/>
          </a:stretch>
        </p:blipFill>
        <p:spPr>
          <a:xfrm>
            <a:off x="1400077" y="3441178"/>
            <a:ext cx="476316" cy="304843"/>
          </a:xfrm>
          <a:prstGeom prst="rect">
            <a:avLst/>
          </a:prstGeom>
        </p:spPr>
      </p:pic>
      <p:pic>
        <p:nvPicPr>
          <p:cNvPr id="22" name="Picture 21"/>
          <p:cNvPicPr>
            <a:picLocks noChangeAspect="1"/>
          </p:cNvPicPr>
          <p:nvPr/>
        </p:nvPicPr>
        <p:blipFill>
          <a:blip r:embed="rId6"/>
          <a:stretch>
            <a:fillRect/>
          </a:stretch>
        </p:blipFill>
        <p:spPr>
          <a:xfrm>
            <a:off x="3652200" y="1016844"/>
            <a:ext cx="3113994" cy="890555"/>
          </a:xfrm>
          <a:prstGeom prst="rect">
            <a:avLst/>
          </a:prstGeom>
        </p:spPr>
      </p:pic>
      <p:pic>
        <p:nvPicPr>
          <p:cNvPr id="23" name="Picture 22"/>
          <p:cNvPicPr>
            <a:picLocks noChangeAspect="1"/>
          </p:cNvPicPr>
          <p:nvPr/>
        </p:nvPicPr>
        <p:blipFill>
          <a:blip r:embed="rId7"/>
          <a:stretch>
            <a:fillRect/>
          </a:stretch>
        </p:blipFill>
        <p:spPr>
          <a:xfrm>
            <a:off x="3311412" y="3020894"/>
            <a:ext cx="2853644" cy="682393"/>
          </a:xfrm>
          <a:prstGeom prst="rect">
            <a:avLst/>
          </a:prstGeom>
        </p:spPr>
      </p:pic>
      <p:sp>
        <p:nvSpPr>
          <p:cNvPr id="25" name="TextBox 24"/>
          <p:cNvSpPr txBox="1"/>
          <p:nvPr/>
        </p:nvSpPr>
        <p:spPr>
          <a:xfrm>
            <a:off x="2023970" y="3198765"/>
            <a:ext cx="1120820" cy="369332"/>
          </a:xfrm>
          <a:prstGeom prst="rect">
            <a:avLst/>
          </a:prstGeom>
          <a:noFill/>
        </p:spPr>
        <p:txBody>
          <a:bodyPr wrap="none" rtlCol="0">
            <a:spAutoFit/>
          </a:bodyPr>
          <a:lstStyle/>
          <a:p>
            <a:r>
              <a:rPr lang="en-US" dirty="0" smtClean="0"/>
              <a:t>Decoder:</a:t>
            </a:r>
            <a:endParaRPr lang="en-US" dirty="0"/>
          </a:p>
        </p:txBody>
      </p:sp>
      <p:sp>
        <p:nvSpPr>
          <p:cNvPr id="27" name="TextBox 26"/>
          <p:cNvSpPr txBox="1"/>
          <p:nvPr/>
        </p:nvSpPr>
        <p:spPr>
          <a:xfrm>
            <a:off x="1945303" y="1272986"/>
            <a:ext cx="1864613" cy="369332"/>
          </a:xfrm>
          <a:prstGeom prst="rect">
            <a:avLst/>
          </a:prstGeom>
          <a:noFill/>
        </p:spPr>
        <p:txBody>
          <a:bodyPr wrap="none" rtlCol="0">
            <a:spAutoFit/>
          </a:bodyPr>
          <a:lstStyle/>
          <a:p>
            <a:r>
              <a:rPr lang="en-US" dirty="0" smtClean="0"/>
              <a:t>Encoder (</a:t>
            </a:r>
            <a:r>
              <a:rPr lang="en-US" b="1" dirty="0" smtClean="0"/>
              <a:t>fixed</a:t>
            </a:r>
            <a:r>
              <a:rPr lang="en-US" dirty="0" smtClean="0"/>
              <a:t>):</a:t>
            </a:r>
            <a:endParaRPr lang="en-US" dirty="0"/>
          </a:p>
        </p:txBody>
      </p:sp>
      <p:pic>
        <p:nvPicPr>
          <p:cNvPr id="11" name="Picture 10"/>
          <p:cNvPicPr>
            <a:picLocks noChangeAspect="1"/>
          </p:cNvPicPr>
          <p:nvPr/>
        </p:nvPicPr>
        <p:blipFill>
          <a:blip r:embed="rId8"/>
          <a:stretch>
            <a:fillRect/>
          </a:stretch>
        </p:blipFill>
        <p:spPr>
          <a:xfrm>
            <a:off x="1074547" y="3986126"/>
            <a:ext cx="7744906" cy="1086002"/>
          </a:xfrm>
          <a:prstGeom prst="rect">
            <a:avLst/>
          </a:prstGeom>
        </p:spPr>
      </p:pic>
      <p:pic>
        <p:nvPicPr>
          <p:cNvPr id="43" name="Picture 42"/>
          <p:cNvPicPr>
            <a:picLocks noChangeAspect="1"/>
          </p:cNvPicPr>
          <p:nvPr/>
        </p:nvPicPr>
        <p:blipFill>
          <a:blip r:embed="rId9"/>
          <a:stretch>
            <a:fillRect/>
          </a:stretch>
        </p:blipFill>
        <p:spPr>
          <a:xfrm>
            <a:off x="7930151" y="2243040"/>
            <a:ext cx="933580" cy="771633"/>
          </a:xfrm>
          <a:prstGeom prst="rect">
            <a:avLst/>
          </a:prstGeom>
        </p:spPr>
      </p:pic>
      <p:sp>
        <p:nvSpPr>
          <p:cNvPr id="12" name="TextBox 11"/>
          <p:cNvSpPr txBox="1"/>
          <p:nvPr/>
        </p:nvSpPr>
        <p:spPr>
          <a:xfrm>
            <a:off x="2850776" y="4864847"/>
            <a:ext cx="184731" cy="369332"/>
          </a:xfrm>
          <a:prstGeom prst="rect">
            <a:avLst/>
          </a:prstGeom>
          <a:noFill/>
        </p:spPr>
        <p:txBody>
          <a:bodyPr wrap="none" rtlCol="0">
            <a:spAutoFit/>
          </a:bodyPr>
          <a:lstStyle/>
          <a:p>
            <a:endParaRPr lang="en-US" dirty="0"/>
          </a:p>
        </p:txBody>
      </p:sp>
      <p:sp>
        <p:nvSpPr>
          <p:cNvPr id="13" name="TextBox 12"/>
          <p:cNvSpPr txBox="1"/>
          <p:nvPr/>
        </p:nvSpPr>
        <p:spPr>
          <a:xfrm>
            <a:off x="6609514" y="818319"/>
            <a:ext cx="2538397" cy="646331"/>
          </a:xfrm>
          <a:prstGeom prst="rect">
            <a:avLst/>
          </a:prstGeom>
          <a:noFill/>
        </p:spPr>
        <p:txBody>
          <a:bodyPr wrap="square" rtlCol="0">
            <a:spAutoFit/>
          </a:bodyPr>
          <a:lstStyle/>
          <a:p>
            <a:r>
              <a:rPr lang="en-US" dirty="0" smtClean="0"/>
              <a:t>Encoder (q) has no learnable parameters!</a:t>
            </a:r>
            <a:endParaRPr lang="en-US" dirty="0"/>
          </a:p>
        </p:txBody>
      </p:sp>
      <p:grpSp>
        <p:nvGrpSpPr>
          <p:cNvPr id="44" name="Group 43"/>
          <p:cNvGrpSpPr/>
          <p:nvPr/>
        </p:nvGrpSpPr>
        <p:grpSpPr>
          <a:xfrm>
            <a:off x="817443" y="2108260"/>
            <a:ext cx="643188" cy="836142"/>
            <a:chOff x="817443" y="2137448"/>
            <a:chExt cx="643188" cy="836142"/>
          </a:xfrm>
        </p:grpSpPr>
        <p:grpSp>
          <p:nvGrpSpPr>
            <p:cNvPr id="45" name="Group 44"/>
            <p:cNvGrpSpPr/>
            <p:nvPr/>
          </p:nvGrpSpPr>
          <p:grpSpPr>
            <a:xfrm>
              <a:off x="817443" y="2137448"/>
              <a:ext cx="643188" cy="836142"/>
              <a:chOff x="807932" y="1244656"/>
              <a:chExt cx="643188" cy="836142"/>
            </a:xfrm>
          </p:grpSpPr>
          <p:pic>
            <p:nvPicPr>
              <p:cNvPr id="48" name="Picture 47">
                <a:extLst>
                  <a:ext uri="{FF2B5EF4-FFF2-40B4-BE49-F238E27FC236}">
                    <a16:creationId xmlns:a16="http://schemas.microsoft.com/office/drawing/2014/main" id="{09906931-E5B1-2346-BA2B-B57EF1CA4E17}"/>
                  </a:ext>
                </a:extLst>
              </p:cNvPr>
              <p:cNvPicPr>
                <a:picLocks noChangeAspect="1"/>
              </p:cNvPicPr>
              <p:nvPr/>
            </p:nvPicPr>
            <p:blipFill>
              <a:blip r:embed="rId10"/>
              <a:stretch>
                <a:fillRect/>
              </a:stretch>
            </p:blipFill>
            <p:spPr>
              <a:xfrm>
                <a:off x="871984" y="1370727"/>
                <a:ext cx="579136" cy="710071"/>
              </a:xfrm>
              <a:prstGeom prst="rect">
                <a:avLst/>
              </a:prstGeom>
            </p:spPr>
          </p:pic>
          <p:sp>
            <p:nvSpPr>
              <p:cNvPr id="49" name="TextBox 48"/>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46" name="Picture 45"/>
            <p:cNvPicPr>
              <a:picLocks noChangeAspect="1"/>
            </p:cNvPicPr>
            <p:nvPr/>
          </p:nvPicPr>
          <p:blipFill>
            <a:blip r:embed="rId11">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47" name="Picture 46"/>
            <p:cNvPicPr>
              <a:picLocks noChangeAspect="1"/>
            </p:cNvPicPr>
            <p:nvPr/>
          </p:nvPicPr>
          <p:blipFill>
            <a:blip r:embed="rId11">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sp>
        <p:nvSpPr>
          <p:cNvPr id="14" name="TextBox 13"/>
          <p:cNvSpPr txBox="1"/>
          <p:nvPr/>
        </p:nvSpPr>
        <p:spPr>
          <a:xfrm>
            <a:off x="598206" y="3852791"/>
            <a:ext cx="6340197" cy="369332"/>
          </a:xfrm>
          <a:prstGeom prst="rect">
            <a:avLst/>
          </a:prstGeom>
          <a:noFill/>
        </p:spPr>
        <p:txBody>
          <a:bodyPr wrap="none" rtlCol="0">
            <a:spAutoFit/>
          </a:bodyPr>
          <a:lstStyle/>
          <a:p>
            <a:r>
              <a:rPr lang="en-US" dirty="0" smtClean="0"/>
              <a:t>ELBO loss (negative ELBO averaged over data distribution):</a:t>
            </a:r>
            <a:endParaRPr lang="en-US" dirty="0"/>
          </a:p>
        </p:txBody>
      </p:sp>
    </p:spTree>
    <p:extLst>
      <p:ext uri="{BB962C8B-B14F-4D97-AF65-F5344CB8AC3E}">
        <p14:creationId xmlns:p14="http://schemas.microsoft.com/office/powerpoint/2010/main" val="4611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 models as score-based models</a:t>
            </a:r>
            <a:endParaRPr lang="en-US" dirty="0"/>
          </a:p>
        </p:txBody>
      </p:sp>
      <p:sp>
        <p:nvSpPr>
          <p:cNvPr id="3" name="Content Placeholder 2"/>
          <p:cNvSpPr>
            <a:spLocks noGrp="1"/>
          </p:cNvSpPr>
          <p:nvPr>
            <p:ph sz="quarter" idx="10"/>
          </p:nvPr>
        </p:nvSpPr>
        <p:spPr/>
        <p:txBody>
          <a:bodyPr/>
          <a:lstStyle/>
          <a:p>
            <a:r>
              <a:rPr lang="en-US" dirty="0" smtClean="0"/>
              <a:t>The ELBO objective is</a:t>
            </a:r>
          </a:p>
          <a:p>
            <a:endParaRPr lang="en-US" dirty="0" smtClean="0"/>
          </a:p>
          <a:p>
            <a:endParaRPr lang="en-US" dirty="0"/>
          </a:p>
          <a:p>
            <a:endParaRPr lang="en-US" dirty="0" smtClean="0"/>
          </a:p>
          <a:p>
            <a:endParaRPr lang="en-US" dirty="0"/>
          </a:p>
          <a:p>
            <a:r>
              <a:rPr lang="en-US" dirty="0" smtClean="0"/>
              <a:t>Decoder parameterization:</a:t>
            </a:r>
            <a:endParaRPr lang="en-US" dirty="0"/>
          </a:p>
        </p:txBody>
      </p:sp>
      <p:pic>
        <p:nvPicPr>
          <p:cNvPr id="10" name="Picture 9"/>
          <p:cNvPicPr>
            <a:picLocks noChangeAspect="1"/>
          </p:cNvPicPr>
          <p:nvPr/>
        </p:nvPicPr>
        <p:blipFill>
          <a:blip r:embed="rId2"/>
          <a:stretch>
            <a:fillRect/>
          </a:stretch>
        </p:blipFill>
        <p:spPr>
          <a:xfrm>
            <a:off x="780236" y="1284146"/>
            <a:ext cx="7744906" cy="1086002"/>
          </a:xfrm>
          <a:prstGeom prst="rect">
            <a:avLst/>
          </a:prstGeom>
        </p:spPr>
      </p:pic>
      <p:pic>
        <p:nvPicPr>
          <p:cNvPr id="5" name="Picture 4"/>
          <p:cNvPicPr>
            <a:picLocks noChangeAspect="1"/>
          </p:cNvPicPr>
          <p:nvPr/>
        </p:nvPicPr>
        <p:blipFill>
          <a:blip r:embed="rId3"/>
          <a:stretch>
            <a:fillRect/>
          </a:stretch>
        </p:blipFill>
        <p:spPr>
          <a:xfrm>
            <a:off x="863971" y="3045544"/>
            <a:ext cx="6058746" cy="1066949"/>
          </a:xfrm>
          <a:prstGeom prst="rect">
            <a:avLst/>
          </a:prstGeom>
        </p:spPr>
      </p:pic>
      <p:pic>
        <p:nvPicPr>
          <p:cNvPr id="11" name="Picture 10"/>
          <p:cNvPicPr>
            <a:picLocks noChangeAspect="1"/>
          </p:cNvPicPr>
          <p:nvPr/>
        </p:nvPicPr>
        <p:blipFill>
          <a:blip r:embed="rId4"/>
          <a:stretch>
            <a:fillRect/>
          </a:stretch>
        </p:blipFill>
        <p:spPr>
          <a:xfrm>
            <a:off x="3945229" y="2502510"/>
            <a:ext cx="4699030" cy="410671"/>
          </a:xfrm>
          <a:prstGeom prst="rect">
            <a:avLst/>
          </a:prstGeom>
        </p:spPr>
      </p:pic>
      <p:pic>
        <p:nvPicPr>
          <p:cNvPr id="6" name="Picture 5"/>
          <p:cNvPicPr>
            <a:picLocks noChangeAspect="1"/>
          </p:cNvPicPr>
          <p:nvPr/>
        </p:nvPicPr>
        <p:blipFill>
          <a:blip r:embed="rId5"/>
          <a:stretch>
            <a:fillRect/>
          </a:stretch>
        </p:blipFill>
        <p:spPr>
          <a:xfrm>
            <a:off x="728663" y="3969729"/>
            <a:ext cx="7574165" cy="840762"/>
          </a:xfrm>
          <a:prstGeom prst="rect">
            <a:avLst/>
          </a:prstGeom>
        </p:spPr>
      </p:pic>
      <p:sp>
        <p:nvSpPr>
          <p:cNvPr id="12" name="TextBox 11"/>
          <p:cNvSpPr txBox="1"/>
          <p:nvPr/>
        </p:nvSpPr>
        <p:spPr>
          <a:xfrm>
            <a:off x="1398494" y="4645535"/>
            <a:ext cx="5160387" cy="369332"/>
          </a:xfrm>
          <a:prstGeom prst="rect">
            <a:avLst/>
          </a:prstGeom>
          <a:noFill/>
        </p:spPr>
        <p:txBody>
          <a:bodyPr wrap="none" rtlCol="0">
            <a:spAutoFit/>
          </a:bodyPr>
          <a:lstStyle/>
          <a:p>
            <a:r>
              <a:rPr lang="en-US" dirty="0" smtClean="0"/>
              <a:t>ELBO loss reduces to </a:t>
            </a:r>
            <a:r>
              <a:rPr lang="en-US" dirty="0" err="1" smtClean="0"/>
              <a:t>denoising</a:t>
            </a:r>
            <a:r>
              <a:rPr lang="en-US" dirty="0" smtClean="0"/>
              <a:t> score matching!</a:t>
            </a:r>
            <a:endParaRPr lang="en-US" dirty="0"/>
          </a:p>
        </p:txBody>
      </p:sp>
      <p:sp>
        <p:nvSpPr>
          <p:cNvPr id="13" name="TextBox 12"/>
          <p:cNvSpPr txBox="1"/>
          <p:nvPr/>
        </p:nvSpPr>
        <p:spPr>
          <a:xfrm>
            <a:off x="6756006" y="3103281"/>
            <a:ext cx="2460647" cy="923330"/>
          </a:xfrm>
          <a:prstGeom prst="rect">
            <a:avLst/>
          </a:prstGeom>
          <a:noFill/>
        </p:spPr>
        <p:txBody>
          <a:bodyPr wrap="square" rtlCol="0">
            <a:spAutoFit/>
          </a:bodyPr>
          <a:lstStyle/>
          <a:p>
            <a:r>
              <a:rPr lang="en-US" dirty="0" smtClean="0"/>
              <a:t>Up to scaling, predict noise that was added and subtract it</a:t>
            </a:r>
            <a:endParaRPr lang="en-US" dirty="0"/>
          </a:p>
        </p:txBody>
      </p:sp>
    </p:spTree>
    <p:extLst>
      <p:ext uri="{BB962C8B-B14F-4D97-AF65-F5344CB8AC3E}">
        <p14:creationId xmlns:p14="http://schemas.microsoft.com/office/powerpoint/2010/main" val="39050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5F7B-E8D1-364E-92E8-F71B8B987B44}"/>
              </a:ext>
            </a:extLst>
          </p:cNvPr>
          <p:cNvSpPr>
            <a:spLocks noGrp="1"/>
          </p:cNvSpPr>
          <p:nvPr>
            <p:ph type="title"/>
          </p:nvPr>
        </p:nvSpPr>
        <p:spPr/>
        <p:txBody>
          <a:bodyPr/>
          <a:lstStyle/>
          <a:p>
            <a:r>
              <a:rPr lang="en-US" dirty="0" smtClean="0"/>
              <a:t>Plan for today</a:t>
            </a:r>
            <a:endParaRPr lang="en-US" dirty="0"/>
          </a:p>
        </p:txBody>
      </p:sp>
      <p:sp>
        <p:nvSpPr>
          <p:cNvPr id="3" name="Content Placeholder 2">
            <a:extLst>
              <a:ext uri="{FF2B5EF4-FFF2-40B4-BE49-F238E27FC236}">
                <a16:creationId xmlns:a16="http://schemas.microsoft.com/office/drawing/2014/main" id="{DBA43F48-E23A-FB41-98A5-3E5AD29A1739}"/>
              </a:ext>
            </a:extLst>
          </p:cNvPr>
          <p:cNvSpPr>
            <a:spLocks noGrp="1"/>
          </p:cNvSpPr>
          <p:nvPr>
            <p:ph sz="quarter" idx="10"/>
          </p:nvPr>
        </p:nvSpPr>
        <p:spPr/>
        <p:txBody>
          <a:bodyPr/>
          <a:lstStyle/>
          <a:p>
            <a:pPr marL="342900" indent="-342900">
              <a:buFont typeface="+mj-lt"/>
              <a:buAutoNum type="arabicPeriod"/>
            </a:pPr>
            <a:r>
              <a:rPr lang="en-US" sz="2400" dirty="0" smtClean="0"/>
              <a:t>Recap on score-based models</a:t>
            </a:r>
          </a:p>
          <a:p>
            <a:pPr marL="342900" indent="-342900">
              <a:buFont typeface="+mj-lt"/>
              <a:buAutoNum type="arabicPeriod"/>
            </a:pPr>
            <a:r>
              <a:rPr lang="en-US" sz="2400" dirty="0" smtClean="0"/>
              <a:t>Diffusion models as score-based models</a:t>
            </a:r>
          </a:p>
          <a:p>
            <a:pPr marL="342900" indent="-342900">
              <a:buFont typeface="+mj-lt"/>
              <a:buAutoNum type="arabicPeriod"/>
            </a:pPr>
            <a:r>
              <a:rPr lang="en-US" sz="2400" dirty="0" smtClean="0"/>
              <a:t>Diffusion models as (hierarchical) VAEs</a:t>
            </a:r>
          </a:p>
          <a:p>
            <a:pPr marL="342900" indent="-342900">
              <a:buFont typeface="+mj-lt"/>
              <a:buAutoNum type="arabicPeriod"/>
            </a:pPr>
            <a:r>
              <a:rPr lang="en-US" sz="2400" dirty="0" smtClean="0"/>
              <a:t>Diffusion models as normalizing flow models</a:t>
            </a:r>
          </a:p>
          <a:p>
            <a:pPr marL="342900" indent="-342900">
              <a:buFont typeface="+mj-lt"/>
              <a:buAutoNum type="arabicPeriod"/>
            </a:pPr>
            <a:r>
              <a:rPr lang="en-US" sz="2400" dirty="0" smtClean="0"/>
              <a:t>Efficient sampling strategies</a:t>
            </a:r>
          </a:p>
          <a:p>
            <a:pPr marL="342900" indent="-342900">
              <a:buFont typeface="+mj-lt"/>
              <a:buAutoNum type="arabicPeriod"/>
            </a:pPr>
            <a:r>
              <a:rPr lang="en-US" sz="2400" dirty="0" smtClean="0"/>
              <a:t>Controllable generation</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19686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and inference</a:t>
            </a:r>
            <a:endParaRPr lang="en-US" dirty="0"/>
          </a:p>
        </p:txBody>
      </p:sp>
      <p:sp>
        <p:nvSpPr>
          <p:cNvPr id="3" name="Content Placeholder 2"/>
          <p:cNvSpPr>
            <a:spLocks noGrp="1"/>
          </p:cNvSpPr>
          <p:nvPr>
            <p:ph sz="quarter" idx="10"/>
          </p:nvPr>
        </p:nvSpPr>
        <p:spPr/>
        <p:txBody>
          <a:bodyPr/>
          <a:lstStyle/>
          <a:p>
            <a:endParaRPr lang="en-US" dirty="0"/>
          </a:p>
        </p:txBody>
      </p:sp>
      <p:pic>
        <p:nvPicPr>
          <p:cNvPr id="4" name="Picture 3"/>
          <p:cNvPicPr>
            <a:picLocks noChangeAspect="1"/>
          </p:cNvPicPr>
          <p:nvPr/>
        </p:nvPicPr>
        <p:blipFill>
          <a:blip r:embed="rId2"/>
          <a:stretch>
            <a:fillRect/>
          </a:stretch>
        </p:blipFill>
        <p:spPr>
          <a:xfrm>
            <a:off x="652177" y="1632225"/>
            <a:ext cx="8491823" cy="2368275"/>
          </a:xfrm>
          <a:prstGeom prst="rect">
            <a:avLst/>
          </a:prstGeom>
        </p:spPr>
      </p:pic>
      <p:sp>
        <p:nvSpPr>
          <p:cNvPr id="5" name="TextBox 4"/>
          <p:cNvSpPr txBox="1"/>
          <p:nvPr/>
        </p:nvSpPr>
        <p:spPr>
          <a:xfrm>
            <a:off x="1380701" y="3860532"/>
            <a:ext cx="2460647" cy="646331"/>
          </a:xfrm>
          <a:prstGeom prst="rect">
            <a:avLst/>
          </a:prstGeom>
          <a:noFill/>
        </p:spPr>
        <p:txBody>
          <a:bodyPr wrap="square" rtlCol="0">
            <a:spAutoFit/>
          </a:bodyPr>
          <a:lstStyle/>
          <a:p>
            <a:r>
              <a:rPr lang="en-US" dirty="0" err="1" smtClean="0"/>
              <a:t>Denoising</a:t>
            </a:r>
            <a:r>
              <a:rPr lang="en-US" dirty="0" smtClean="0"/>
              <a:t> score matching training</a:t>
            </a:r>
            <a:endParaRPr lang="en-US" dirty="0"/>
          </a:p>
        </p:txBody>
      </p:sp>
      <p:sp>
        <p:nvSpPr>
          <p:cNvPr id="6" name="TextBox 5"/>
          <p:cNvSpPr txBox="1"/>
          <p:nvPr/>
        </p:nvSpPr>
        <p:spPr>
          <a:xfrm>
            <a:off x="4695045" y="3860532"/>
            <a:ext cx="3765291" cy="646331"/>
          </a:xfrm>
          <a:prstGeom prst="rect">
            <a:avLst/>
          </a:prstGeom>
          <a:noFill/>
        </p:spPr>
        <p:txBody>
          <a:bodyPr wrap="square" rtlCol="0">
            <a:spAutoFit/>
          </a:bodyPr>
          <a:lstStyle/>
          <a:p>
            <a:r>
              <a:rPr lang="en-US" dirty="0" smtClean="0"/>
              <a:t>Iteratively Sample from decoders</a:t>
            </a:r>
          </a:p>
          <a:p>
            <a:r>
              <a:rPr lang="en-US" dirty="0" smtClean="0"/>
              <a:t>(</a:t>
            </a:r>
            <a:r>
              <a:rPr lang="en-US" dirty="0" err="1" smtClean="0"/>
              <a:t>Annealead</a:t>
            </a:r>
            <a:r>
              <a:rPr lang="en-US" dirty="0" smtClean="0"/>
              <a:t> </a:t>
            </a:r>
            <a:r>
              <a:rPr lang="en-US" dirty="0" err="1" smtClean="0"/>
              <a:t>Langevin</a:t>
            </a:r>
            <a:r>
              <a:rPr lang="en-US" dirty="0" smtClean="0"/>
              <a:t> Dynamics) </a:t>
            </a:r>
            <a:endParaRPr lang="en-US" dirty="0"/>
          </a:p>
        </p:txBody>
      </p:sp>
      <p:pic>
        <p:nvPicPr>
          <p:cNvPr id="8" name="Picture 7">
            <a:extLst>
              <a:ext uri="{FF2B5EF4-FFF2-40B4-BE49-F238E27FC236}">
                <a16:creationId xmlns:a16="http://schemas.microsoft.com/office/drawing/2014/main" id="{E4C7104B-6096-6B48-BADD-3FC5176AC4FB}"/>
              </a:ext>
            </a:extLst>
          </p:cNvPr>
          <p:cNvPicPr>
            <a:picLocks noChangeAspect="1"/>
          </p:cNvPicPr>
          <p:nvPr/>
        </p:nvPicPr>
        <p:blipFill rotWithShape="1">
          <a:blip r:embed="rId3"/>
          <a:srcRect l="2562" t="-4866"/>
          <a:stretch/>
        </p:blipFill>
        <p:spPr>
          <a:xfrm>
            <a:off x="636906" y="4443814"/>
            <a:ext cx="6239886" cy="581704"/>
          </a:xfrm>
          <a:prstGeom prst="rect">
            <a:avLst/>
          </a:prstGeom>
        </p:spPr>
      </p:pic>
      <p:pic>
        <p:nvPicPr>
          <p:cNvPr id="9" name="Picture 8"/>
          <p:cNvPicPr>
            <a:picLocks noChangeAspect="1"/>
          </p:cNvPicPr>
          <p:nvPr/>
        </p:nvPicPr>
        <p:blipFill rotWithShape="1">
          <a:blip r:embed="rId4"/>
          <a:srcRect r="67897" b="-1941"/>
          <a:stretch/>
        </p:blipFill>
        <p:spPr>
          <a:xfrm>
            <a:off x="8191616" y="3897085"/>
            <a:ext cx="930060" cy="258106"/>
          </a:xfrm>
          <a:prstGeom prst="rect">
            <a:avLst/>
          </a:prstGeom>
        </p:spPr>
      </p:pic>
    </p:spTree>
    <p:extLst>
      <p:ext uri="{BB962C8B-B14F-4D97-AF65-F5344CB8AC3E}">
        <p14:creationId xmlns:p14="http://schemas.microsoft.com/office/powerpoint/2010/main" val="149595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for the </a:t>
            </a:r>
            <a:r>
              <a:rPr lang="en-US" dirty="0" err="1" smtClean="0"/>
              <a:t>denoiser</a:t>
            </a:r>
            <a:endParaRPr lang="en-US" dirty="0"/>
          </a:p>
        </p:txBody>
      </p:sp>
      <p:sp>
        <p:nvSpPr>
          <p:cNvPr id="3" name="Content Placeholder 2"/>
          <p:cNvSpPr>
            <a:spLocks noGrp="1"/>
          </p:cNvSpPr>
          <p:nvPr>
            <p:ph sz="quarter" idx="10"/>
          </p:nvPr>
        </p:nvSpPr>
        <p:spPr/>
        <p:txBody>
          <a:bodyPr>
            <a:normAutofit lnSpcReduction="10000"/>
          </a:bodyPr>
          <a:lstStyle/>
          <a:p>
            <a:r>
              <a:rPr lang="en-US" dirty="0" err="1" smtClean="0"/>
              <a:t>Unet</a:t>
            </a:r>
            <a:r>
              <a:rPr lang="en-US" dirty="0" smtClean="0"/>
              <a:t> architecture used in practice</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Same as the noise-</a:t>
            </a:r>
            <a:r>
              <a:rPr lang="en-US" dirty="0" err="1" smtClean="0"/>
              <a:t>condtional</a:t>
            </a:r>
            <a:r>
              <a:rPr lang="en-US" dirty="0" smtClean="0"/>
              <a:t> score network (t represents the time index or equivalently the noise level)</a:t>
            </a:r>
          </a:p>
        </p:txBody>
      </p:sp>
      <p:pic>
        <p:nvPicPr>
          <p:cNvPr id="4" name="Picture 3"/>
          <p:cNvPicPr>
            <a:picLocks noChangeAspect="1"/>
          </p:cNvPicPr>
          <p:nvPr/>
        </p:nvPicPr>
        <p:blipFill>
          <a:blip r:embed="rId2"/>
          <a:stretch>
            <a:fillRect/>
          </a:stretch>
        </p:blipFill>
        <p:spPr>
          <a:xfrm>
            <a:off x="955683" y="1367783"/>
            <a:ext cx="7293769" cy="2503217"/>
          </a:xfrm>
          <a:prstGeom prst="rect">
            <a:avLst/>
          </a:prstGeom>
        </p:spPr>
      </p:pic>
    </p:spTree>
    <p:extLst>
      <p:ext uri="{BB962C8B-B14F-4D97-AF65-F5344CB8AC3E}">
        <p14:creationId xmlns:p14="http://schemas.microsoft.com/office/powerpoint/2010/main" val="14941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B81B-14FD-684A-BB31-BE317CCC40A4}"/>
              </a:ext>
            </a:extLst>
          </p:cNvPr>
          <p:cNvSpPr>
            <a:spLocks noGrp="1"/>
          </p:cNvSpPr>
          <p:nvPr>
            <p:ph type="title"/>
          </p:nvPr>
        </p:nvSpPr>
        <p:spPr/>
        <p:txBody>
          <a:bodyPr/>
          <a:lstStyle/>
          <a:p>
            <a:r>
              <a:rPr lang="en-US"/>
              <a:t>Infinite noise levels</a:t>
            </a:r>
          </a:p>
        </p:txBody>
      </p:sp>
      <p:pic>
        <p:nvPicPr>
          <p:cNvPr id="5" name="Content Placeholder 4">
            <a:extLst>
              <a:ext uri="{FF2B5EF4-FFF2-40B4-BE49-F238E27FC236}">
                <a16:creationId xmlns:a16="http://schemas.microsoft.com/office/drawing/2014/main" id="{9F0B371C-480C-FB4A-A356-38732A12965C}"/>
              </a:ext>
            </a:extLst>
          </p:cNvPr>
          <p:cNvPicPr>
            <a:picLocks noGrp="1" noChangeAspect="1"/>
          </p:cNvPicPr>
          <p:nvPr>
            <p:ph sz="quarter" idx="10"/>
          </p:nvPr>
        </p:nvPicPr>
        <p:blipFill rotWithShape="1">
          <a:blip r:embed="rId3">
            <a:extLst>
              <a:ext uri="{28A0092B-C50C-407E-A947-70E740481C1C}">
                <a14:useLocalDpi xmlns:a14="http://schemas.microsoft.com/office/drawing/2010/main"/>
              </a:ext>
            </a:extLst>
          </a:blip>
          <a:srcRect t="5443"/>
          <a:stretch/>
        </p:blipFill>
        <p:spPr>
          <a:xfrm>
            <a:off x="467328" y="860354"/>
            <a:ext cx="8161760" cy="1929385"/>
          </a:xfrm>
        </p:spPr>
      </p:pic>
      <p:pic>
        <p:nvPicPr>
          <p:cNvPr id="7" name="Picture 6">
            <a:extLst>
              <a:ext uri="{FF2B5EF4-FFF2-40B4-BE49-F238E27FC236}">
                <a16:creationId xmlns:a16="http://schemas.microsoft.com/office/drawing/2014/main" id="{C17CF2ED-E963-B546-813D-25B8885310EC}"/>
              </a:ext>
            </a:extLst>
          </p:cNvPr>
          <p:cNvPicPr>
            <a:picLocks noChangeAspect="1"/>
          </p:cNvPicPr>
          <p:nvPr/>
        </p:nvPicPr>
        <p:blipFill>
          <a:blip r:embed="rId4"/>
          <a:srcRect/>
          <a:stretch/>
        </p:blipFill>
        <p:spPr>
          <a:xfrm>
            <a:off x="721653" y="2933740"/>
            <a:ext cx="7717536" cy="1929384"/>
          </a:xfrm>
          <a:prstGeom prst="rect">
            <a:avLst/>
          </a:prstGeom>
        </p:spPr>
      </p:pic>
      <p:pic>
        <p:nvPicPr>
          <p:cNvPr id="4" name="Picture 3">
            <a:extLst>
              <a:ext uri="{FF2B5EF4-FFF2-40B4-BE49-F238E27FC236}">
                <a16:creationId xmlns:a16="http://schemas.microsoft.com/office/drawing/2014/main" id="{B3D368EE-57CB-E94D-A4F5-B3ECC156CC18}"/>
              </a:ext>
            </a:extLst>
          </p:cNvPr>
          <p:cNvPicPr>
            <a:picLocks noChangeAspect="1"/>
          </p:cNvPicPr>
          <p:nvPr/>
        </p:nvPicPr>
        <p:blipFill>
          <a:blip r:embed="rId5">
            <a:alphaModFix/>
          </a:blip>
          <a:stretch>
            <a:fillRect/>
          </a:stretch>
        </p:blipFill>
        <p:spPr>
          <a:xfrm>
            <a:off x="721653" y="2933740"/>
            <a:ext cx="7717536" cy="1929384"/>
          </a:xfrm>
          <a:prstGeom prst="rect">
            <a:avLst/>
          </a:prstGeom>
        </p:spPr>
      </p:pic>
      <p:sp>
        <p:nvSpPr>
          <p:cNvPr id="6" name="Rectangle 5">
            <a:extLst>
              <a:ext uri="{FF2B5EF4-FFF2-40B4-BE49-F238E27FC236}">
                <a16:creationId xmlns:a16="http://schemas.microsoft.com/office/drawing/2014/main" id="{BFE5BB0B-25FF-BE42-9ADA-74ED045D849E}"/>
              </a:ext>
            </a:extLst>
          </p:cNvPr>
          <p:cNvSpPr/>
          <p:nvPr/>
        </p:nvSpPr>
        <p:spPr>
          <a:xfrm>
            <a:off x="2595263" y="860354"/>
            <a:ext cx="5640075" cy="1856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040F0B1-6507-5540-84FC-98247A53AE45}"/>
              </a:ext>
            </a:extLst>
          </p:cNvPr>
          <p:cNvPicPr>
            <a:picLocks noChangeAspect="1"/>
          </p:cNvPicPr>
          <p:nvPr/>
        </p:nvPicPr>
        <p:blipFill>
          <a:blip r:embed="rId6"/>
          <a:srcRect/>
          <a:stretch/>
        </p:blipFill>
        <p:spPr>
          <a:xfrm>
            <a:off x="4349937" y="4905478"/>
            <a:ext cx="719767" cy="203293"/>
          </a:xfrm>
          <a:prstGeom prst="rect">
            <a:avLst/>
          </a:prstGeom>
        </p:spPr>
      </p:pic>
      <p:pic>
        <p:nvPicPr>
          <p:cNvPr id="9" name="Picture 8">
            <a:extLst>
              <a:ext uri="{FF2B5EF4-FFF2-40B4-BE49-F238E27FC236}">
                <a16:creationId xmlns:a16="http://schemas.microsoft.com/office/drawing/2014/main" id="{89DF4EB5-6888-2B4B-AFC4-4E1F6C2EC7F1}"/>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2215" r="9066" b="11251"/>
          <a:stretch/>
        </p:blipFill>
        <p:spPr>
          <a:xfrm>
            <a:off x="1656380" y="2910595"/>
            <a:ext cx="6067514" cy="1710160"/>
          </a:xfrm>
          <a:prstGeom prst="rect">
            <a:avLst/>
          </a:prstGeom>
        </p:spPr>
      </p:pic>
      <p:pic>
        <p:nvPicPr>
          <p:cNvPr id="11" name="Picture 10">
            <a:extLst>
              <a:ext uri="{FF2B5EF4-FFF2-40B4-BE49-F238E27FC236}">
                <a16:creationId xmlns:a16="http://schemas.microsoft.com/office/drawing/2014/main" id="{09906931-E5B1-2346-BA2B-B57EF1CA4E17}"/>
              </a:ext>
            </a:extLst>
          </p:cNvPr>
          <p:cNvPicPr>
            <a:picLocks noChangeAspect="1"/>
          </p:cNvPicPr>
          <p:nvPr/>
        </p:nvPicPr>
        <p:blipFill>
          <a:blip r:embed="rId8"/>
          <a:stretch>
            <a:fillRect/>
          </a:stretch>
        </p:blipFill>
        <p:spPr>
          <a:xfrm>
            <a:off x="620976" y="3510301"/>
            <a:ext cx="579136" cy="710071"/>
          </a:xfrm>
          <a:prstGeom prst="rect">
            <a:avLst/>
          </a:prstGeom>
        </p:spPr>
      </p:pic>
      <p:pic>
        <p:nvPicPr>
          <p:cNvPr id="12" name="Picture 11">
            <a:extLst>
              <a:ext uri="{FF2B5EF4-FFF2-40B4-BE49-F238E27FC236}">
                <a16:creationId xmlns:a16="http://schemas.microsoft.com/office/drawing/2014/main" id="{535528F2-6453-0D48-BDAC-C56F33943280}"/>
              </a:ext>
            </a:extLst>
          </p:cNvPr>
          <p:cNvPicPr>
            <a:picLocks noChangeAspect="1"/>
          </p:cNvPicPr>
          <p:nvPr/>
        </p:nvPicPr>
        <p:blipFill>
          <a:blip r:embed="rId9"/>
          <a:srcRect/>
          <a:stretch/>
        </p:blipFill>
        <p:spPr>
          <a:xfrm>
            <a:off x="8198455" y="3421701"/>
            <a:ext cx="481468" cy="798671"/>
          </a:xfrm>
          <a:prstGeom prst="rect">
            <a:avLst/>
          </a:prstGeom>
        </p:spPr>
      </p:pic>
      <p:pic>
        <p:nvPicPr>
          <p:cNvPr id="19" name="Picture 18">
            <a:extLst>
              <a:ext uri="{FF2B5EF4-FFF2-40B4-BE49-F238E27FC236}">
                <a16:creationId xmlns:a16="http://schemas.microsoft.com/office/drawing/2014/main" id="{A357D69F-1D00-0E41-9D66-B191121370B9}"/>
              </a:ext>
            </a:extLst>
          </p:cNvPr>
          <p:cNvPicPr>
            <a:picLocks noChangeAspect="1"/>
          </p:cNvPicPr>
          <p:nvPr/>
        </p:nvPicPr>
        <p:blipFill>
          <a:blip r:embed="rId10"/>
          <a:stretch>
            <a:fillRect/>
          </a:stretch>
        </p:blipFill>
        <p:spPr>
          <a:xfrm>
            <a:off x="4484097" y="4639964"/>
            <a:ext cx="412080" cy="203293"/>
          </a:xfrm>
          <a:prstGeom prst="rect">
            <a:avLst/>
          </a:prstGeom>
        </p:spPr>
      </p:pic>
      <p:grpSp>
        <p:nvGrpSpPr>
          <p:cNvPr id="21" name="Group 20">
            <a:extLst>
              <a:ext uri="{FF2B5EF4-FFF2-40B4-BE49-F238E27FC236}">
                <a16:creationId xmlns:a16="http://schemas.microsoft.com/office/drawing/2014/main" id="{ED60BC78-2C61-9544-B6D4-93B0D11B1338}"/>
              </a:ext>
            </a:extLst>
          </p:cNvPr>
          <p:cNvGrpSpPr/>
          <p:nvPr/>
        </p:nvGrpSpPr>
        <p:grpSpPr>
          <a:xfrm>
            <a:off x="2475833" y="1558159"/>
            <a:ext cx="4320228" cy="497371"/>
            <a:chOff x="2475833" y="1558159"/>
            <a:chExt cx="4320228" cy="497371"/>
          </a:xfrm>
        </p:grpSpPr>
        <p:pic>
          <p:nvPicPr>
            <p:cNvPr id="10" name="Graphic 9" descr="Miscellaneous with solid fill">
              <a:extLst>
                <a:ext uri="{FF2B5EF4-FFF2-40B4-BE49-F238E27FC236}">
                  <a16:creationId xmlns:a16="http://schemas.microsoft.com/office/drawing/2014/main" id="{1BE83A79-B08F-B546-BD8E-295C48BF4F0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475833" y="1558160"/>
              <a:ext cx="460967" cy="460967"/>
            </a:xfrm>
            <a:prstGeom prst="rect">
              <a:avLst/>
            </a:prstGeom>
          </p:spPr>
        </p:pic>
        <p:pic>
          <p:nvPicPr>
            <p:cNvPr id="23" name="Graphic 22" descr="Miscellaneous with solid fill">
              <a:extLst>
                <a:ext uri="{FF2B5EF4-FFF2-40B4-BE49-F238E27FC236}">
                  <a16:creationId xmlns:a16="http://schemas.microsoft.com/office/drawing/2014/main" id="{8AC3E553-7D8B-B44B-BB72-9CDF6B750B8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349937" y="1558159"/>
              <a:ext cx="460967" cy="460967"/>
            </a:xfrm>
            <a:prstGeom prst="rect">
              <a:avLst/>
            </a:prstGeom>
          </p:spPr>
        </p:pic>
        <p:pic>
          <p:nvPicPr>
            <p:cNvPr id="24" name="Graphic 23" descr="Miscellaneous with solid fill">
              <a:extLst>
                <a:ext uri="{FF2B5EF4-FFF2-40B4-BE49-F238E27FC236}">
                  <a16:creationId xmlns:a16="http://schemas.microsoft.com/office/drawing/2014/main" id="{9D336D98-AA64-5844-A349-E9548CF1EDC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35094" y="1594563"/>
              <a:ext cx="460967" cy="460967"/>
            </a:xfrm>
            <a:prstGeom prst="rect">
              <a:avLst/>
            </a:prstGeom>
          </p:spPr>
        </p:pic>
      </p:grpSp>
      <p:grpSp>
        <p:nvGrpSpPr>
          <p:cNvPr id="17" name="arrows">
            <a:extLst>
              <a:ext uri="{FF2B5EF4-FFF2-40B4-BE49-F238E27FC236}">
                <a16:creationId xmlns:a16="http://schemas.microsoft.com/office/drawing/2014/main" id="{EB8857C2-55E6-8E4F-A66D-A5B601D2BC4C}"/>
              </a:ext>
            </a:extLst>
          </p:cNvPr>
          <p:cNvGrpSpPr/>
          <p:nvPr/>
        </p:nvGrpSpPr>
        <p:grpSpPr>
          <a:xfrm>
            <a:off x="1704212" y="2716935"/>
            <a:ext cx="5926800" cy="338400"/>
            <a:chOff x="1936800" y="2700000"/>
            <a:chExt cx="5926800" cy="338400"/>
          </a:xfrm>
        </p:grpSpPr>
        <p:cxnSp>
          <p:nvCxnSpPr>
            <p:cNvPr id="13" name="Straight Arrow Connector 12">
              <a:extLst>
                <a:ext uri="{FF2B5EF4-FFF2-40B4-BE49-F238E27FC236}">
                  <a16:creationId xmlns:a16="http://schemas.microsoft.com/office/drawing/2014/main" id="{B5878A5A-80B4-A346-87F4-11B61DCBC66B}"/>
                </a:ext>
              </a:extLst>
            </p:cNvPr>
            <p:cNvCxnSpPr>
              <a:cxnSpLocks/>
            </p:cNvCxnSpPr>
            <p:nvPr/>
          </p:nvCxnSpPr>
          <p:spPr>
            <a:xfrm>
              <a:off x="19368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C019DB7-98FB-B243-A622-ACCFB72ABF05}"/>
                </a:ext>
              </a:extLst>
            </p:cNvPr>
            <p:cNvCxnSpPr>
              <a:cxnSpLocks/>
            </p:cNvCxnSpPr>
            <p:nvPr/>
          </p:nvCxnSpPr>
          <p:spPr>
            <a:xfrm>
              <a:off x="391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9C84BDF-0BD5-C04E-900D-EC3D06C5D5A7}"/>
                </a:ext>
              </a:extLst>
            </p:cNvPr>
            <p:cNvCxnSpPr>
              <a:cxnSpLocks/>
            </p:cNvCxnSpPr>
            <p:nvPr/>
          </p:nvCxnSpPr>
          <p:spPr>
            <a:xfrm>
              <a:off x="589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E6A7B2D-AA45-1443-931A-E171A3ED249E}"/>
                </a:ext>
              </a:extLst>
            </p:cNvPr>
            <p:cNvCxnSpPr>
              <a:cxnSpLocks/>
            </p:cNvCxnSpPr>
            <p:nvPr/>
          </p:nvCxnSpPr>
          <p:spPr>
            <a:xfrm>
              <a:off x="78636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5" name="Picture 24">
            <a:extLst>
              <a:ext uri="{FF2B5EF4-FFF2-40B4-BE49-F238E27FC236}">
                <a16:creationId xmlns:a16="http://schemas.microsoft.com/office/drawing/2014/main" id="{171F2511-E3D3-A745-AC1D-ED176703A3BF}"/>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270009" y="3120193"/>
            <a:ext cx="386371" cy="1490289"/>
          </a:xfrm>
          <a:prstGeom prst="rect">
            <a:avLst/>
          </a:prstGeom>
        </p:spPr>
      </p:pic>
      <p:pic>
        <p:nvPicPr>
          <p:cNvPr id="26" name="Picture 25">
            <a:extLst>
              <a:ext uri="{FF2B5EF4-FFF2-40B4-BE49-F238E27FC236}">
                <a16:creationId xmlns:a16="http://schemas.microsoft.com/office/drawing/2014/main" id="{CDDAEF3C-A8D5-594A-AF21-A23F196BAEEF}"/>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7680805" y="3120191"/>
            <a:ext cx="386371" cy="1490289"/>
          </a:xfrm>
          <a:prstGeom prst="rect">
            <a:avLst/>
          </a:prstGeom>
        </p:spPr>
      </p:pic>
    </p:spTree>
    <p:extLst>
      <p:ext uri="{BB962C8B-B14F-4D97-AF65-F5344CB8AC3E}">
        <p14:creationId xmlns:p14="http://schemas.microsoft.com/office/powerpoint/2010/main" val="2084325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5"/>
                                        </p:tgtEl>
                                        <p:attrNameLst>
                                          <p:attrName>style.opacity</p:attrName>
                                        </p:attrNameLst>
                                      </p:cBhvr>
                                      <p:to>
                                        <p:strVal val="0.25"/>
                                      </p:to>
                                    </p:set>
                                    <p:animEffect filter="image" prLst="opacity: 0.25">
                                      <p:cBhvr rctx="IE">
                                        <p:cTn id="21" dur="indefinite"/>
                                        <p:tgtEl>
                                          <p:spTgt spid="5"/>
                                        </p:tgtEl>
                                      </p:cBhvr>
                                    </p:animEffect>
                                  </p:childTnLst>
                                </p:cTn>
                              </p:par>
                              <p:par>
                                <p:cTn id="22" presetID="9" presetClass="emph" presetSubtype="0" nodeType="withEffect">
                                  <p:stCondLst>
                                    <p:cond delay="0"/>
                                  </p:stCondLst>
                                  <p:childTnLst>
                                    <p:set>
                                      <p:cBhvr>
                                        <p:cTn id="23" dur="indefinite"/>
                                        <p:tgtEl>
                                          <p:spTgt spid="17"/>
                                        </p:tgtEl>
                                        <p:attrNameLst>
                                          <p:attrName>style.opacity</p:attrName>
                                        </p:attrNameLst>
                                      </p:cBhvr>
                                      <p:to>
                                        <p:strVal val="0.25"/>
                                      </p:to>
                                    </p:set>
                                    <p:animEffect filter="image" prLst="opacity: 0.25">
                                      <p:cBhvr rctx="IE">
                                        <p:cTn id="24" dur="indefinite"/>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turb_vp.mp4" descr="perturb_vp.mp4">
            <a:hlinkClick r:id="" action="ppaction://media"/>
            <a:extLst>
              <a:ext uri="{FF2B5EF4-FFF2-40B4-BE49-F238E27FC236}">
                <a16:creationId xmlns:a16="http://schemas.microsoft.com/office/drawing/2014/main" id="{208FFC82-09FD-C24C-8F65-A1C947AF0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6344"/>
            <a:ext cx="9144000" cy="4572000"/>
          </a:xfrm>
          <a:prstGeom prst="rect">
            <a:avLst/>
          </a:prstGeom>
        </p:spPr>
      </p:pic>
      <p:pic>
        <p:nvPicPr>
          <p:cNvPr id="19" name="Picture 18">
            <a:extLst>
              <a:ext uri="{FF2B5EF4-FFF2-40B4-BE49-F238E27FC236}">
                <a16:creationId xmlns:a16="http://schemas.microsoft.com/office/drawing/2014/main" id="{47F26E10-17EA-814C-AB2A-500D7D030F95}"/>
              </a:ext>
            </a:extLst>
          </p:cNvPr>
          <p:cNvPicPr>
            <a:picLocks noChangeAspect="1"/>
          </p:cNvPicPr>
          <p:nvPr/>
        </p:nvPicPr>
        <p:blipFill>
          <a:blip r:embed="rId6">
            <a:clrChange>
              <a:clrFrom>
                <a:srgbClr val="FFFFFF"/>
              </a:clrFrom>
              <a:clrTo>
                <a:srgbClr val="FFFFFF">
                  <a:alpha val="0"/>
                </a:srgbClr>
              </a:clrTo>
            </a:clrChange>
          </a:blip>
          <a:srcRect/>
          <a:stretch/>
        </p:blipFill>
        <p:spPr>
          <a:xfrm>
            <a:off x="0" y="463115"/>
            <a:ext cx="9144000" cy="4572000"/>
          </a:xfrm>
          <a:prstGeom prst="rect">
            <a:avLst/>
          </a:prstGeom>
        </p:spPr>
      </p:pic>
      <p:pic>
        <p:nvPicPr>
          <p:cNvPr id="17" name="Picture 16">
            <a:extLst>
              <a:ext uri="{FF2B5EF4-FFF2-40B4-BE49-F238E27FC236}">
                <a16:creationId xmlns:a16="http://schemas.microsoft.com/office/drawing/2014/main" id="{47BE75E3-1D48-D749-9954-4070235B76F0}"/>
              </a:ext>
            </a:extLst>
          </p:cNvPr>
          <p:cNvPicPr>
            <a:picLocks noChangeAspect="1"/>
          </p:cNvPicPr>
          <p:nvPr/>
        </p:nvPicPr>
        <p:blipFill>
          <a:blip r:embed="rId7">
            <a:clrChange>
              <a:clrFrom>
                <a:srgbClr val="FFFFFF"/>
              </a:clrFrom>
              <a:clrTo>
                <a:srgbClr val="FFFFFF">
                  <a:alpha val="0"/>
                </a:srgbClr>
              </a:clrTo>
            </a:clrChange>
          </a:blip>
          <a:srcRect/>
          <a:stretch/>
        </p:blipFill>
        <p:spPr>
          <a:xfrm>
            <a:off x="0" y="463115"/>
            <a:ext cx="9144000" cy="4572000"/>
          </a:xfrm>
          <a:prstGeom prst="rect">
            <a:avLst/>
          </a:prstGeom>
        </p:spPr>
      </p:pic>
      <p:sp>
        <p:nvSpPr>
          <p:cNvPr id="2" name="Title 1">
            <a:extLst>
              <a:ext uri="{FF2B5EF4-FFF2-40B4-BE49-F238E27FC236}">
                <a16:creationId xmlns:a16="http://schemas.microsoft.com/office/drawing/2014/main" id="{C0C493C9-60B5-204B-97C7-4B3184AD559E}"/>
              </a:ext>
            </a:extLst>
          </p:cNvPr>
          <p:cNvSpPr>
            <a:spLocks noGrp="1"/>
          </p:cNvSpPr>
          <p:nvPr>
            <p:ph type="title"/>
          </p:nvPr>
        </p:nvSpPr>
        <p:spPr/>
        <p:txBody>
          <a:bodyPr/>
          <a:lstStyle/>
          <a:p>
            <a:r>
              <a:rPr lang="en-US"/>
              <a:t>Perturbing data with stochastic processes</a:t>
            </a:r>
          </a:p>
        </p:txBody>
      </p:sp>
      <p:grpSp>
        <p:nvGrpSpPr>
          <p:cNvPr id="25" name="Group 24">
            <a:extLst>
              <a:ext uri="{FF2B5EF4-FFF2-40B4-BE49-F238E27FC236}">
                <a16:creationId xmlns:a16="http://schemas.microsoft.com/office/drawing/2014/main" id="{F471D7B6-D4B7-004F-B790-C9D59F82C3EA}"/>
              </a:ext>
            </a:extLst>
          </p:cNvPr>
          <p:cNvGrpSpPr/>
          <p:nvPr/>
        </p:nvGrpSpPr>
        <p:grpSpPr>
          <a:xfrm>
            <a:off x="519489" y="3086604"/>
            <a:ext cx="2064989" cy="632303"/>
            <a:chOff x="567318" y="2477434"/>
            <a:chExt cx="2064989" cy="632303"/>
          </a:xfrm>
        </p:grpSpPr>
        <p:pic>
          <p:nvPicPr>
            <p:cNvPr id="26" name="Picture 25">
              <a:extLst>
                <a:ext uri="{FF2B5EF4-FFF2-40B4-BE49-F238E27FC236}">
                  <a16:creationId xmlns:a16="http://schemas.microsoft.com/office/drawing/2014/main" id="{3E314F78-FC38-BF40-ABDF-F425070DB606}"/>
                </a:ext>
              </a:extLst>
            </p:cNvPr>
            <p:cNvPicPr>
              <a:picLocks noChangeAspect="1"/>
            </p:cNvPicPr>
            <p:nvPr/>
          </p:nvPicPr>
          <p:blipFill>
            <a:blip r:embed="rId8"/>
            <a:srcRect/>
            <a:stretch/>
          </p:blipFill>
          <p:spPr>
            <a:xfrm>
              <a:off x="1059800" y="2846467"/>
              <a:ext cx="901700" cy="263270"/>
            </a:xfrm>
            <a:prstGeom prst="rect">
              <a:avLst/>
            </a:prstGeom>
          </p:spPr>
        </p:pic>
        <p:sp>
          <p:nvSpPr>
            <p:cNvPr id="27" name="TextBox 26">
              <a:extLst>
                <a:ext uri="{FF2B5EF4-FFF2-40B4-BE49-F238E27FC236}">
                  <a16:creationId xmlns:a16="http://schemas.microsoft.com/office/drawing/2014/main" id="{DB7019FB-E299-D942-BAB8-F24D4CB7C5C1}"/>
                </a:ext>
              </a:extLst>
            </p:cNvPr>
            <p:cNvSpPr txBox="1"/>
            <p:nvPr/>
          </p:nvSpPr>
          <p:spPr>
            <a:xfrm>
              <a:off x="567318" y="2477434"/>
              <a:ext cx="206498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Stochastic process</a:t>
              </a:r>
            </a:p>
          </p:txBody>
        </p:sp>
      </p:grpSp>
      <p:grpSp>
        <p:nvGrpSpPr>
          <p:cNvPr id="28" name="Group 27">
            <a:extLst>
              <a:ext uri="{FF2B5EF4-FFF2-40B4-BE49-F238E27FC236}">
                <a16:creationId xmlns:a16="http://schemas.microsoft.com/office/drawing/2014/main" id="{E447D27E-92D8-FF4F-BCDF-98010DF04535}"/>
              </a:ext>
            </a:extLst>
          </p:cNvPr>
          <p:cNvGrpSpPr/>
          <p:nvPr/>
        </p:nvGrpSpPr>
        <p:grpSpPr>
          <a:xfrm>
            <a:off x="517766" y="4302790"/>
            <a:ext cx="2193229" cy="602547"/>
            <a:chOff x="3317276" y="2469421"/>
            <a:chExt cx="2193229" cy="602547"/>
          </a:xfrm>
        </p:grpSpPr>
        <p:pic>
          <p:nvPicPr>
            <p:cNvPr id="29" name="Picture 28">
              <a:extLst>
                <a:ext uri="{FF2B5EF4-FFF2-40B4-BE49-F238E27FC236}">
                  <a16:creationId xmlns:a16="http://schemas.microsoft.com/office/drawing/2014/main" id="{0DB434BB-33A6-1641-A6D3-08F3A189A3B8}"/>
                </a:ext>
              </a:extLst>
            </p:cNvPr>
            <p:cNvPicPr>
              <a:picLocks noChangeAspect="1"/>
            </p:cNvPicPr>
            <p:nvPr/>
          </p:nvPicPr>
          <p:blipFill>
            <a:blip r:embed="rId9"/>
            <a:srcRect/>
            <a:stretch/>
          </p:blipFill>
          <p:spPr>
            <a:xfrm>
              <a:off x="3749184" y="2807975"/>
              <a:ext cx="1201171" cy="263993"/>
            </a:xfrm>
            <a:prstGeom prst="rect">
              <a:avLst/>
            </a:prstGeom>
          </p:spPr>
        </p:pic>
        <p:sp>
          <p:nvSpPr>
            <p:cNvPr id="30" name="TextBox 29">
              <a:extLst>
                <a:ext uri="{FF2B5EF4-FFF2-40B4-BE49-F238E27FC236}">
                  <a16:creationId xmlns:a16="http://schemas.microsoft.com/office/drawing/2014/main" id="{CE0878D7-F136-9241-8D31-9F2FB99184F9}"/>
                </a:ext>
              </a:extLst>
            </p:cNvPr>
            <p:cNvSpPr txBox="1"/>
            <p:nvPr/>
          </p:nvSpPr>
          <p:spPr>
            <a:xfrm>
              <a:off x="3317276" y="2469421"/>
              <a:ext cx="219322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Probability densities</a:t>
              </a:r>
            </a:p>
          </p:txBody>
        </p:sp>
      </p:grpSp>
      <p:sp>
        <p:nvSpPr>
          <p:cNvPr id="31" name="Right Arrow 30">
            <a:extLst>
              <a:ext uri="{FF2B5EF4-FFF2-40B4-BE49-F238E27FC236}">
                <a16:creationId xmlns:a16="http://schemas.microsoft.com/office/drawing/2014/main" id="{E8110A50-5FCD-6E4A-861B-054C04224BA7}"/>
              </a:ext>
            </a:extLst>
          </p:cNvPr>
          <p:cNvSpPr/>
          <p:nvPr/>
        </p:nvSpPr>
        <p:spPr>
          <a:xfrm rot="5400000">
            <a:off x="1302547" y="3898010"/>
            <a:ext cx="498869" cy="227024"/>
          </a:xfrm>
          <a:prstGeom prst="rightArrow">
            <a:avLst>
              <a:gd name="adj1" fmla="val 50002"/>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ight Arrow 62">
            <a:extLst>
              <a:ext uri="{FF2B5EF4-FFF2-40B4-BE49-F238E27FC236}">
                <a16:creationId xmlns:a16="http://schemas.microsoft.com/office/drawing/2014/main" id="{D807EABE-5F03-E64A-91E4-33ADDCA1D2F2}"/>
              </a:ext>
            </a:extLst>
          </p:cNvPr>
          <p:cNvSpPr/>
          <p:nvPr/>
        </p:nvSpPr>
        <p:spPr>
          <a:xfrm rot="10800000">
            <a:off x="2063492" y="3515943"/>
            <a:ext cx="855443" cy="216799"/>
          </a:xfrm>
          <a:prstGeom prst="rightArrow">
            <a:avLst>
              <a:gd name="adj1" fmla="val 50002"/>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E1631907-2E82-494E-87CA-20D0C3D5F6D3}"/>
              </a:ext>
            </a:extLst>
          </p:cNvPr>
          <p:cNvGrpSpPr/>
          <p:nvPr/>
        </p:nvGrpSpPr>
        <p:grpSpPr>
          <a:xfrm>
            <a:off x="4122396" y="3452599"/>
            <a:ext cx="2564702" cy="808358"/>
            <a:chOff x="5858415" y="4243166"/>
            <a:chExt cx="2564700" cy="808358"/>
          </a:xfrm>
        </p:grpSpPr>
        <p:sp>
          <p:nvSpPr>
            <p:cNvPr id="53" name="Rectangle 52">
              <a:extLst>
                <a:ext uri="{FF2B5EF4-FFF2-40B4-BE49-F238E27FC236}">
                  <a16:creationId xmlns:a16="http://schemas.microsoft.com/office/drawing/2014/main" id="{C99A9223-1C1B-8944-954C-BCC064E0D0AC}"/>
                </a:ext>
              </a:extLst>
            </p:cNvPr>
            <p:cNvSpPr/>
            <p:nvPr/>
          </p:nvSpPr>
          <p:spPr>
            <a:xfrm>
              <a:off x="6814728" y="4243166"/>
              <a:ext cx="400129" cy="352799"/>
            </a:xfrm>
            <a:prstGeom prst="rect">
              <a:avLst/>
            </a:prstGeom>
            <a:solidFill>
              <a:schemeClr val="accent3">
                <a:alpha val="10000"/>
              </a:schemeClr>
            </a:solidFill>
            <a:ln w="26424">
              <a:solidFill>
                <a:schemeClr val="accent3"/>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54" name="Rectangle 53">
              <a:extLst>
                <a:ext uri="{FF2B5EF4-FFF2-40B4-BE49-F238E27FC236}">
                  <a16:creationId xmlns:a16="http://schemas.microsoft.com/office/drawing/2014/main" id="{ABE2A7CE-DA11-0143-8B9E-AEF64E1F7FDD}"/>
                </a:ext>
              </a:extLst>
            </p:cNvPr>
            <p:cNvSpPr/>
            <p:nvPr/>
          </p:nvSpPr>
          <p:spPr>
            <a:xfrm>
              <a:off x="5858415" y="4743747"/>
              <a:ext cx="2564700" cy="307777"/>
            </a:xfrm>
            <a:prstGeom prst="rect">
              <a:avLst/>
            </a:prstGeom>
            <a:noFill/>
          </p:spPr>
          <p:txBody>
            <a:bodyPr wrap="square" lIns="91440" tIns="45720" rIns="91440" bIns="45720">
              <a:spAutoFit/>
            </a:bodyPr>
            <a:lstStyle/>
            <a:p>
              <a:pPr algn="ctr"/>
              <a:r>
                <a:rPr lang="en-US" sz="1400">
                  <a:ln/>
                  <a:solidFill>
                    <a:schemeClr val="accent3"/>
                  </a:solidFill>
                  <a:latin typeface="Arial" panose="020B0604020202020204" pitchFamily="34" charset="0"/>
                  <a:cs typeface="Arial" panose="020B0604020202020204" pitchFamily="34" charset="0"/>
                </a:rPr>
                <a:t>Infinitesimal noise</a:t>
              </a:r>
            </a:p>
          </p:txBody>
        </p:sp>
        <p:cxnSp>
          <p:nvCxnSpPr>
            <p:cNvPr id="55" name="Straight Arrow Connector 54">
              <a:extLst>
                <a:ext uri="{FF2B5EF4-FFF2-40B4-BE49-F238E27FC236}">
                  <a16:creationId xmlns:a16="http://schemas.microsoft.com/office/drawing/2014/main" id="{0F386679-A36D-3347-8A89-4FD28FD94A21}"/>
                </a:ext>
              </a:extLst>
            </p:cNvPr>
            <p:cNvCxnSpPr>
              <a:cxnSpLocks/>
              <a:stCxn id="54" idx="0"/>
              <a:endCxn id="53" idx="2"/>
            </p:cNvCxnSpPr>
            <p:nvPr/>
          </p:nvCxnSpPr>
          <p:spPr>
            <a:xfrm flipH="1" flipV="1">
              <a:off x="7014793" y="4595965"/>
              <a:ext cx="125972" cy="147782"/>
            </a:xfrm>
            <a:prstGeom prst="straightConnector1">
              <a:avLst/>
            </a:prstGeom>
            <a:ln cap="rnd">
              <a:solidFill>
                <a:schemeClr val="accent3"/>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56" name="Group 55">
            <a:extLst>
              <a:ext uri="{FF2B5EF4-FFF2-40B4-BE49-F238E27FC236}">
                <a16:creationId xmlns:a16="http://schemas.microsoft.com/office/drawing/2014/main" id="{619592F1-7242-8D4D-858C-CA8F765DB5B9}"/>
              </a:ext>
            </a:extLst>
          </p:cNvPr>
          <p:cNvGrpSpPr/>
          <p:nvPr/>
        </p:nvGrpSpPr>
        <p:grpSpPr>
          <a:xfrm>
            <a:off x="2874171" y="3448540"/>
            <a:ext cx="1568057" cy="805254"/>
            <a:chOff x="4421836" y="4228125"/>
            <a:chExt cx="1568057" cy="805254"/>
          </a:xfrm>
        </p:grpSpPr>
        <p:sp>
          <p:nvSpPr>
            <p:cNvPr id="57" name="Rectangle 56">
              <a:extLst>
                <a:ext uri="{FF2B5EF4-FFF2-40B4-BE49-F238E27FC236}">
                  <a16:creationId xmlns:a16="http://schemas.microsoft.com/office/drawing/2014/main" id="{BB4FD252-B415-8C43-8D12-E7560996235F}"/>
                </a:ext>
              </a:extLst>
            </p:cNvPr>
            <p:cNvSpPr/>
            <p:nvPr/>
          </p:nvSpPr>
          <p:spPr>
            <a:xfrm>
              <a:off x="5145304" y="4228125"/>
              <a:ext cx="697043" cy="352799"/>
            </a:xfrm>
            <a:prstGeom prst="rect">
              <a:avLst/>
            </a:prstGeom>
            <a:solidFill>
              <a:schemeClr val="tx1">
                <a:alpha val="10000"/>
              </a:schemeClr>
            </a:solidFill>
            <a:ln w="26424">
              <a:solidFill>
                <a:schemeClr val="tx1"/>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0515283-6B46-9C4D-BA12-2F0F0E9E1903}"/>
                </a:ext>
              </a:extLst>
            </p:cNvPr>
            <p:cNvSpPr/>
            <p:nvPr/>
          </p:nvSpPr>
          <p:spPr>
            <a:xfrm>
              <a:off x="4421836" y="4725602"/>
              <a:ext cx="1568057" cy="307777"/>
            </a:xfrm>
            <a:prstGeom prst="rect">
              <a:avLst/>
            </a:prstGeom>
            <a:noFill/>
          </p:spPr>
          <p:txBody>
            <a:bodyPr wrap="none" lIns="91440" tIns="45720" rIns="91440" bIns="45720">
              <a:spAutoFit/>
            </a:bodyPr>
            <a:lstStyle/>
            <a:p>
              <a:pPr algn="ctr"/>
              <a:r>
                <a:rPr lang="en-US" sz="1400">
                  <a:ln w="0"/>
                  <a:latin typeface="Arial" panose="020B0604020202020204" pitchFamily="34" charset="0"/>
                  <a:cs typeface="Arial" panose="020B0604020202020204" pitchFamily="34" charset="0"/>
                </a:rPr>
                <a:t>Deterministic drift</a:t>
              </a:r>
            </a:p>
          </p:txBody>
        </p:sp>
        <p:cxnSp>
          <p:nvCxnSpPr>
            <p:cNvPr id="59" name="Straight Arrow Connector 58">
              <a:extLst>
                <a:ext uri="{FF2B5EF4-FFF2-40B4-BE49-F238E27FC236}">
                  <a16:creationId xmlns:a16="http://schemas.microsoft.com/office/drawing/2014/main" id="{2C107B80-53C0-944E-9442-5536DE96B22D}"/>
                </a:ext>
              </a:extLst>
            </p:cNvPr>
            <p:cNvCxnSpPr>
              <a:cxnSpLocks/>
              <a:stCxn id="58" idx="0"/>
              <a:endCxn id="57" idx="2"/>
            </p:cNvCxnSpPr>
            <p:nvPr/>
          </p:nvCxnSpPr>
          <p:spPr>
            <a:xfrm flipV="1">
              <a:off x="5205865" y="4580924"/>
              <a:ext cx="287961" cy="144678"/>
            </a:xfrm>
            <a:prstGeom prst="straightConnector1">
              <a:avLst/>
            </a:prstGeom>
            <a:ln w="26424" cap="rnd">
              <a:headEnd type="arrow"/>
              <a:tailEnd type="none"/>
            </a:ln>
          </p:spPr>
          <p:style>
            <a:lnRef idx="2">
              <a:schemeClr val="dk1"/>
            </a:lnRef>
            <a:fillRef idx="0">
              <a:schemeClr val="dk1"/>
            </a:fillRef>
            <a:effectRef idx="1">
              <a:schemeClr val="dk1"/>
            </a:effectRef>
            <a:fontRef idx="minor">
              <a:schemeClr val="tx1"/>
            </a:fontRef>
          </p:style>
        </p:cxnSp>
      </p:grpSp>
      <p:grpSp>
        <p:nvGrpSpPr>
          <p:cNvPr id="60" name="Group 59">
            <a:extLst>
              <a:ext uri="{FF2B5EF4-FFF2-40B4-BE49-F238E27FC236}">
                <a16:creationId xmlns:a16="http://schemas.microsoft.com/office/drawing/2014/main" id="{D0ADC228-6A00-024A-915B-A2E5987151BF}"/>
              </a:ext>
            </a:extLst>
          </p:cNvPr>
          <p:cNvGrpSpPr/>
          <p:nvPr/>
        </p:nvGrpSpPr>
        <p:grpSpPr>
          <a:xfrm>
            <a:off x="2676433" y="3092453"/>
            <a:ext cx="3858749" cy="656748"/>
            <a:chOff x="2865515" y="2666339"/>
            <a:chExt cx="3858749" cy="656748"/>
          </a:xfrm>
        </p:grpSpPr>
        <p:pic>
          <p:nvPicPr>
            <p:cNvPr id="61" name="Picture 60">
              <a:extLst>
                <a:ext uri="{FF2B5EF4-FFF2-40B4-BE49-F238E27FC236}">
                  <a16:creationId xmlns:a16="http://schemas.microsoft.com/office/drawing/2014/main" id="{1755F67D-5ACE-D74C-8284-902299FDC592}"/>
                </a:ext>
              </a:extLst>
            </p:cNvPr>
            <p:cNvPicPr>
              <a:picLocks noChangeAspect="1"/>
            </p:cNvPicPr>
            <p:nvPr/>
          </p:nvPicPr>
          <p:blipFill>
            <a:blip r:embed="rId10"/>
            <a:srcRect/>
            <a:stretch/>
          </p:blipFill>
          <p:spPr>
            <a:xfrm>
              <a:off x="3257837" y="3108461"/>
              <a:ext cx="2395692" cy="214626"/>
            </a:xfrm>
            <a:prstGeom prst="rect">
              <a:avLst/>
            </a:prstGeom>
          </p:spPr>
        </p:pic>
        <p:sp>
          <p:nvSpPr>
            <p:cNvPr id="62" name="TextBox 61">
              <a:extLst>
                <a:ext uri="{FF2B5EF4-FFF2-40B4-BE49-F238E27FC236}">
                  <a16:creationId xmlns:a16="http://schemas.microsoft.com/office/drawing/2014/main" id="{C098DC08-6924-C84E-9A0C-C68AB3008F1C}"/>
                </a:ext>
              </a:extLst>
            </p:cNvPr>
            <p:cNvSpPr txBox="1"/>
            <p:nvPr/>
          </p:nvSpPr>
          <p:spPr>
            <a:xfrm>
              <a:off x="2865515" y="2666339"/>
              <a:ext cx="385874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Stochastic differential equation (SDE)</a:t>
              </a:r>
            </a:p>
          </p:txBody>
        </p:sp>
      </p:grpSp>
      <p:grpSp>
        <p:nvGrpSpPr>
          <p:cNvPr id="73" name="Group 72">
            <a:extLst>
              <a:ext uri="{FF2B5EF4-FFF2-40B4-BE49-F238E27FC236}">
                <a16:creationId xmlns:a16="http://schemas.microsoft.com/office/drawing/2014/main" id="{51EC755C-3E66-DB4C-A1AA-0DD18E8B4C6F}"/>
              </a:ext>
            </a:extLst>
          </p:cNvPr>
          <p:cNvGrpSpPr/>
          <p:nvPr/>
        </p:nvGrpSpPr>
        <p:grpSpPr>
          <a:xfrm>
            <a:off x="3338937" y="4302791"/>
            <a:ext cx="2308485" cy="712030"/>
            <a:chOff x="3368790" y="4329544"/>
            <a:chExt cx="2308485" cy="712030"/>
          </a:xfrm>
        </p:grpSpPr>
        <p:grpSp>
          <p:nvGrpSpPr>
            <p:cNvPr id="71" name="Group 70">
              <a:extLst>
                <a:ext uri="{FF2B5EF4-FFF2-40B4-BE49-F238E27FC236}">
                  <a16:creationId xmlns:a16="http://schemas.microsoft.com/office/drawing/2014/main" id="{A3AC12C2-4BF9-A841-BF39-0432D535BEB2}"/>
                </a:ext>
              </a:extLst>
            </p:cNvPr>
            <p:cNvGrpSpPr/>
            <p:nvPr/>
          </p:nvGrpSpPr>
          <p:grpSpPr>
            <a:xfrm>
              <a:off x="3574456" y="4353491"/>
              <a:ext cx="1777218" cy="647939"/>
              <a:chOff x="3574456" y="4314777"/>
              <a:chExt cx="1777218" cy="647939"/>
            </a:xfrm>
          </p:grpSpPr>
          <p:pic>
            <p:nvPicPr>
              <p:cNvPr id="69" name="Picture 68">
                <a:extLst>
                  <a:ext uri="{FF2B5EF4-FFF2-40B4-BE49-F238E27FC236}">
                    <a16:creationId xmlns:a16="http://schemas.microsoft.com/office/drawing/2014/main" id="{20EFD7D7-913F-1348-8FFA-F88CD1AE9DFF}"/>
                  </a:ext>
                </a:extLst>
              </p:cNvPr>
              <p:cNvPicPr>
                <a:picLocks noChangeAspect="1"/>
              </p:cNvPicPr>
              <p:nvPr/>
            </p:nvPicPr>
            <p:blipFill>
              <a:blip r:embed="rId11"/>
              <a:stretch>
                <a:fillRect/>
              </a:stretch>
            </p:blipFill>
            <p:spPr>
              <a:xfrm>
                <a:off x="3727487" y="4698723"/>
                <a:ext cx="1591093" cy="263993"/>
              </a:xfrm>
              <a:prstGeom prst="rect">
                <a:avLst/>
              </a:prstGeom>
            </p:spPr>
          </p:pic>
          <p:sp>
            <p:nvSpPr>
              <p:cNvPr id="70" name="TextBox 69">
                <a:extLst>
                  <a:ext uri="{FF2B5EF4-FFF2-40B4-BE49-F238E27FC236}">
                    <a16:creationId xmlns:a16="http://schemas.microsoft.com/office/drawing/2014/main" id="{B906AFDF-6C51-B94B-9BB9-28592AF59988}"/>
                  </a:ext>
                </a:extLst>
              </p:cNvPr>
              <p:cNvSpPr txBox="1"/>
              <p:nvPr/>
            </p:nvSpPr>
            <p:spPr>
              <a:xfrm>
                <a:off x="3574456" y="4314777"/>
                <a:ext cx="1777218"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WLOG: Toy SDE</a:t>
                </a:r>
              </a:p>
            </p:txBody>
          </p:sp>
        </p:grpSp>
        <p:sp>
          <p:nvSpPr>
            <p:cNvPr id="72" name="Rounded Rectangle 71">
              <a:extLst>
                <a:ext uri="{FF2B5EF4-FFF2-40B4-BE49-F238E27FC236}">
                  <a16:creationId xmlns:a16="http://schemas.microsoft.com/office/drawing/2014/main" id="{095F16EB-69ED-D448-9B0D-4A6E9E834338}"/>
                </a:ext>
              </a:extLst>
            </p:cNvPr>
            <p:cNvSpPr/>
            <p:nvPr/>
          </p:nvSpPr>
          <p:spPr>
            <a:xfrm>
              <a:off x="3368790" y="4329544"/>
              <a:ext cx="2308485" cy="712030"/>
            </a:xfrm>
            <a:prstGeom prst="roundRect">
              <a:avLst/>
            </a:prstGeom>
            <a:solidFill>
              <a:schemeClr val="accent4">
                <a:lumMod val="60000"/>
                <a:lumOff val="40000"/>
                <a:alpha val="10000"/>
              </a:schemeClr>
            </a:solidFill>
            <a:ln w="25400">
              <a:solidFill>
                <a:schemeClr val="accent4"/>
              </a:solidFill>
              <a:prstDash val="dash"/>
              <a:extLst>
                <a:ext uri="{C807C97D-BFC1-408E-A445-0C87EB9F89A2}">
                  <ask:lineSketchStyleProps xmlns="" xmlns:ask="http://schemas.microsoft.com/office/drawing/2018/sketchyshapes" sd="1219033472">
                    <a:custGeom>
                      <a:avLst/>
                      <a:gdLst>
                        <a:gd name="connsiteX0" fmla="*/ 0 w 2308485"/>
                        <a:gd name="connsiteY0" fmla="*/ 118674 h 712030"/>
                        <a:gd name="connsiteX1" fmla="*/ 118674 w 2308485"/>
                        <a:gd name="connsiteY1" fmla="*/ 0 h 712030"/>
                        <a:gd name="connsiteX2" fmla="*/ 829764 w 2308485"/>
                        <a:gd name="connsiteY2" fmla="*/ 0 h 712030"/>
                        <a:gd name="connsiteX3" fmla="*/ 1520143 w 2308485"/>
                        <a:gd name="connsiteY3" fmla="*/ 0 h 712030"/>
                        <a:gd name="connsiteX4" fmla="*/ 2189811 w 2308485"/>
                        <a:gd name="connsiteY4" fmla="*/ 0 h 712030"/>
                        <a:gd name="connsiteX5" fmla="*/ 2308485 w 2308485"/>
                        <a:gd name="connsiteY5" fmla="*/ 118674 h 712030"/>
                        <a:gd name="connsiteX6" fmla="*/ 2308485 w 2308485"/>
                        <a:gd name="connsiteY6" fmla="*/ 593356 h 712030"/>
                        <a:gd name="connsiteX7" fmla="*/ 2189811 w 2308485"/>
                        <a:gd name="connsiteY7" fmla="*/ 712030 h 712030"/>
                        <a:gd name="connsiteX8" fmla="*/ 1478721 w 2308485"/>
                        <a:gd name="connsiteY8" fmla="*/ 712030 h 712030"/>
                        <a:gd name="connsiteX9" fmla="*/ 850476 w 2308485"/>
                        <a:gd name="connsiteY9" fmla="*/ 712030 h 712030"/>
                        <a:gd name="connsiteX10" fmla="*/ 118674 w 2308485"/>
                        <a:gd name="connsiteY10" fmla="*/ 712030 h 712030"/>
                        <a:gd name="connsiteX11" fmla="*/ 0 w 2308485"/>
                        <a:gd name="connsiteY11" fmla="*/ 593356 h 712030"/>
                        <a:gd name="connsiteX12" fmla="*/ 0 w 2308485"/>
                        <a:gd name="connsiteY12" fmla="*/ 118674 h 71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8485" h="712030" fill="none" extrusionOk="0">
                          <a:moveTo>
                            <a:pt x="0" y="118674"/>
                          </a:moveTo>
                          <a:cubicBezTo>
                            <a:pt x="-9027" y="54614"/>
                            <a:pt x="43137" y="-6896"/>
                            <a:pt x="118674" y="0"/>
                          </a:cubicBezTo>
                          <a:cubicBezTo>
                            <a:pt x="373071" y="-26727"/>
                            <a:pt x="670639" y="-18255"/>
                            <a:pt x="829764" y="0"/>
                          </a:cubicBezTo>
                          <a:cubicBezTo>
                            <a:pt x="988889" y="18255"/>
                            <a:pt x="1325349" y="-15262"/>
                            <a:pt x="1520143" y="0"/>
                          </a:cubicBezTo>
                          <a:cubicBezTo>
                            <a:pt x="1714937" y="15262"/>
                            <a:pt x="1901568" y="-32938"/>
                            <a:pt x="2189811" y="0"/>
                          </a:cubicBezTo>
                          <a:cubicBezTo>
                            <a:pt x="2247397" y="328"/>
                            <a:pt x="2314203" y="42824"/>
                            <a:pt x="2308485" y="118674"/>
                          </a:cubicBezTo>
                          <a:cubicBezTo>
                            <a:pt x="2297278" y="339976"/>
                            <a:pt x="2293743" y="396025"/>
                            <a:pt x="2308485" y="593356"/>
                          </a:cubicBezTo>
                          <a:cubicBezTo>
                            <a:pt x="2315094" y="671985"/>
                            <a:pt x="2248914" y="715425"/>
                            <a:pt x="2189811" y="712030"/>
                          </a:cubicBezTo>
                          <a:cubicBezTo>
                            <a:pt x="1888095" y="733533"/>
                            <a:pt x="1749687" y="699681"/>
                            <a:pt x="1478721" y="712030"/>
                          </a:cubicBezTo>
                          <a:cubicBezTo>
                            <a:pt x="1207755" y="724380"/>
                            <a:pt x="1007610" y="724968"/>
                            <a:pt x="850476" y="712030"/>
                          </a:cubicBezTo>
                          <a:cubicBezTo>
                            <a:pt x="693343" y="699092"/>
                            <a:pt x="273286" y="685429"/>
                            <a:pt x="118674" y="712030"/>
                          </a:cubicBezTo>
                          <a:cubicBezTo>
                            <a:pt x="55497" y="712858"/>
                            <a:pt x="1253" y="663120"/>
                            <a:pt x="0" y="593356"/>
                          </a:cubicBezTo>
                          <a:cubicBezTo>
                            <a:pt x="2227" y="401980"/>
                            <a:pt x="-2865" y="337248"/>
                            <a:pt x="0" y="118674"/>
                          </a:cubicBezTo>
                          <a:close/>
                        </a:path>
                        <a:path w="2308485" h="712030" stroke="0" extrusionOk="0">
                          <a:moveTo>
                            <a:pt x="0" y="118674"/>
                          </a:moveTo>
                          <a:cubicBezTo>
                            <a:pt x="-2809" y="51399"/>
                            <a:pt x="37929" y="5706"/>
                            <a:pt x="118674" y="0"/>
                          </a:cubicBezTo>
                          <a:cubicBezTo>
                            <a:pt x="279617" y="-1815"/>
                            <a:pt x="697006" y="5234"/>
                            <a:pt x="850476" y="0"/>
                          </a:cubicBezTo>
                          <a:cubicBezTo>
                            <a:pt x="1003946" y="-5234"/>
                            <a:pt x="1318943" y="13519"/>
                            <a:pt x="1520143" y="0"/>
                          </a:cubicBezTo>
                          <a:cubicBezTo>
                            <a:pt x="1721343" y="-13519"/>
                            <a:pt x="1897016" y="-5949"/>
                            <a:pt x="2189811" y="0"/>
                          </a:cubicBezTo>
                          <a:cubicBezTo>
                            <a:pt x="2250613" y="-15269"/>
                            <a:pt x="2312247" y="39211"/>
                            <a:pt x="2308485" y="118674"/>
                          </a:cubicBezTo>
                          <a:cubicBezTo>
                            <a:pt x="2325194" y="310904"/>
                            <a:pt x="2313222" y="364865"/>
                            <a:pt x="2308485" y="593356"/>
                          </a:cubicBezTo>
                          <a:cubicBezTo>
                            <a:pt x="2308173" y="655923"/>
                            <a:pt x="2245963" y="725079"/>
                            <a:pt x="2189811" y="712030"/>
                          </a:cubicBezTo>
                          <a:cubicBezTo>
                            <a:pt x="1945353" y="733623"/>
                            <a:pt x="1796600" y="719408"/>
                            <a:pt x="1540855" y="712030"/>
                          </a:cubicBezTo>
                          <a:cubicBezTo>
                            <a:pt x="1285110" y="704652"/>
                            <a:pt x="1179156" y="731181"/>
                            <a:pt x="850476" y="712030"/>
                          </a:cubicBezTo>
                          <a:cubicBezTo>
                            <a:pt x="521796" y="692879"/>
                            <a:pt x="366908" y="677766"/>
                            <a:pt x="118674" y="712030"/>
                          </a:cubicBezTo>
                          <a:cubicBezTo>
                            <a:pt x="61604" y="703658"/>
                            <a:pt x="10106" y="652382"/>
                            <a:pt x="0" y="593356"/>
                          </a:cubicBezTo>
                          <a:cubicBezTo>
                            <a:pt x="2377" y="472969"/>
                            <a:pt x="-16208" y="278366"/>
                            <a:pt x="0" y="118674"/>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DBDF2CC-E394-5446-BBC9-7FFCB09E35F5}"/>
              </a:ext>
            </a:extLst>
          </p:cNvPr>
          <p:cNvGrpSpPr/>
          <p:nvPr/>
        </p:nvGrpSpPr>
        <p:grpSpPr>
          <a:xfrm>
            <a:off x="8484697" y="3658997"/>
            <a:ext cx="557473" cy="737058"/>
            <a:chOff x="8064500" y="3208959"/>
            <a:chExt cx="557473" cy="737058"/>
          </a:xfrm>
        </p:grpSpPr>
        <p:pic>
          <p:nvPicPr>
            <p:cNvPr id="6" name="Picture 5">
              <a:extLst>
                <a:ext uri="{FF2B5EF4-FFF2-40B4-BE49-F238E27FC236}">
                  <a16:creationId xmlns:a16="http://schemas.microsoft.com/office/drawing/2014/main" id="{69340253-77D0-B240-8EAE-DD026E6C00C5}"/>
                </a:ext>
              </a:extLst>
            </p:cNvPr>
            <p:cNvPicPr>
              <a:picLocks noChangeAspect="1"/>
            </p:cNvPicPr>
            <p:nvPr/>
          </p:nvPicPr>
          <p:blipFill>
            <a:blip r:embed="rId12"/>
            <a:stretch>
              <a:fillRect/>
            </a:stretch>
          </p:blipFill>
          <p:spPr>
            <a:xfrm>
              <a:off x="8064500" y="3208959"/>
              <a:ext cx="557473" cy="242665"/>
            </a:xfrm>
            <a:prstGeom prst="rect">
              <a:avLst/>
            </a:prstGeom>
          </p:spPr>
        </p:pic>
        <p:pic>
          <p:nvPicPr>
            <p:cNvPr id="7" name="Picture 6">
              <a:extLst>
                <a:ext uri="{FF2B5EF4-FFF2-40B4-BE49-F238E27FC236}">
                  <a16:creationId xmlns:a16="http://schemas.microsoft.com/office/drawing/2014/main" id="{347A8401-4F29-924F-A359-44209E3D31C6}"/>
                </a:ext>
              </a:extLst>
            </p:cNvPr>
            <p:cNvPicPr>
              <a:picLocks noChangeAspect="1"/>
            </p:cNvPicPr>
            <p:nvPr/>
          </p:nvPicPr>
          <p:blipFill>
            <a:blip r:embed="rId13"/>
            <a:stretch>
              <a:fillRect/>
            </a:stretch>
          </p:blipFill>
          <p:spPr>
            <a:xfrm>
              <a:off x="8117304" y="3703352"/>
              <a:ext cx="439420" cy="242665"/>
            </a:xfrm>
            <a:prstGeom prst="rect">
              <a:avLst/>
            </a:prstGeom>
          </p:spPr>
        </p:pic>
        <p:pic>
          <p:nvPicPr>
            <p:cNvPr id="8" name="Picture 7">
              <a:extLst>
                <a:ext uri="{FF2B5EF4-FFF2-40B4-BE49-F238E27FC236}">
                  <a16:creationId xmlns:a16="http://schemas.microsoft.com/office/drawing/2014/main" id="{4716B7FB-719E-614F-9782-EE8F8E311769}"/>
                </a:ext>
              </a:extLst>
            </p:cNvPr>
            <p:cNvPicPr>
              <a:picLocks noChangeAspect="1"/>
            </p:cNvPicPr>
            <p:nvPr/>
          </p:nvPicPr>
          <p:blipFill>
            <a:blip r:embed="rId14"/>
            <a:stretch>
              <a:fillRect/>
            </a:stretch>
          </p:blipFill>
          <p:spPr>
            <a:xfrm>
              <a:off x="8271092" y="3548180"/>
              <a:ext cx="144287" cy="98378"/>
            </a:xfrm>
            <a:prstGeom prst="rect">
              <a:avLst/>
            </a:prstGeom>
          </p:spPr>
        </p:pic>
      </p:grpSp>
      <p:sp>
        <p:nvSpPr>
          <p:cNvPr id="3" name="Slide Number Placeholder 2">
            <a:extLst>
              <a:ext uri="{FF2B5EF4-FFF2-40B4-BE49-F238E27FC236}">
                <a16:creationId xmlns:a16="http://schemas.microsoft.com/office/drawing/2014/main" id="{62787C23-1003-774A-98B7-E13273079F92}"/>
              </a:ext>
            </a:extLst>
          </p:cNvPr>
          <p:cNvSpPr>
            <a:spLocks noGrp="1"/>
          </p:cNvSpPr>
          <p:nvPr>
            <p:ph type="sldNum" sz="quarter" idx="4294967295"/>
          </p:nvPr>
        </p:nvSpPr>
        <p:spPr/>
        <p:txBody>
          <a:bodyPr/>
          <a:lstStyle/>
          <a:p>
            <a:fld id="{477EE41B-D043-234A-A4D0-04327FF80092}" type="slidenum">
              <a:rPr/>
              <a:t>23</a:t>
            </a:fld>
            <a:endParaRPr lang="en-US"/>
          </a:p>
        </p:txBody>
      </p:sp>
    </p:spTree>
    <p:extLst>
      <p:ext uri="{BB962C8B-B14F-4D97-AF65-F5344CB8AC3E}">
        <p14:creationId xmlns:p14="http://schemas.microsoft.com/office/powerpoint/2010/main" val="91141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5039"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5"/>
                </p:tgtEl>
              </p:cMediaNode>
            </p:vide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5"/>
                                        </p:tgtEl>
                                      </p:cBhvr>
                                    </p:cmd>
                                  </p:childTnLst>
                                </p:cTn>
                              </p:par>
                            </p:childTnLst>
                          </p:cTn>
                        </p:par>
                      </p:childTnLst>
                    </p:cTn>
                  </p:par>
                </p:childTnLst>
              </p:cTn>
              <p:nextCondLst>
                <p:cond evt="onClick" delay="0">
                  <p:tgtEl>
                    <p:spTgt spid="5"/>
                  </p:tgtEl>
                </p:cond>
              </p:nextCondLst>
            </p:seq>
          </p:childTnLst>
        </p:cTn>
      </p:par>
    </p:tnLst>
    <p:bldLst>
      <p:bldP spid="31"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noise_vp.mp4" descr="denoise_vp.mp4">
            <a:hlinkClick r:id="" action="ppaction://media"/>
            <a:extLst>
              <a:ext uri="{FF2B5EF4-FFF2-40B4-BE49-F238E27FC236}">
                <a16:creationId xmlns:a16="http://schemas.microsoft.com/office/drawing/2014/main" id="{751EB434-C492-1B41-A716-4D2B8BCAEC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6344"/>
            <a:ext cx="9144000" cy="4572000"/>
          </a:xfrm>
          <a:prstGeom prst="rect">
            <a:avLst/>
          </a:prstGeom>
        </p:spPr>
      </p:pic>
      <p:sp>
        <p:nvSpPr>
          <p:cNvPr id="2" name="Title 1">
            <a:extLst>
              <a:ext uri="{FF2B5EF4-FFF2-40B4-BE49-F238E27FC236}">
                <a16:creationId xmlns:a16="http://schemas.microsoft.com/office/drawing/2014/main" id="{C0C493C9-60B5-204B-97C7-4B3184AD559E}"/>
              </a:ext>
            </a:extLst>
          </p:cNvPr>
          <p:cNvSpPr>
            <a:spLocks noGrp="1"/>
          </p:cNvSpPr>
          <p:nvPr>
            <p:ph type="title"/>
          </p:nvPr>
        </p:nvSpPr>
        <p:spPr/>
        <p:txBody>
          <a:bodyPr/>
          <a:lstStyle/>
          <a:p>
            <a:r>
              <a:rPr lang="en-US"/>
              <a:t>Generation via reverse stochastic processes</a:t>
            </a:r>
          </a:p>
        </p:txBody>
      </p:sp>
      <p:pic>
        <p:nvPicPr>
          <p:cNvPr id="17" name="Picture 16">
            <a:extLst>
              <a:ext uri="{FF2B5EF4-FFF2-40B4-BE49-F238E27FC236}">
                <a16:creationId xmlns:a16="http://schemas.microsoft.com/office/drawing/2014/main" id="{47BE75E3-1D48-D749-9954-4070235B76F0}"/>
              </a:ext>
            </a:extLst>
          </p:cNvPr>
          <p:cNvPicPr>
            <a:picLocks noChangeAspect="1"/>
          </p:cNvPicPr>
          <p:nvPr/>
        </p:nvPicPr>
        <p:blipFill>
          <a:blip r:embed="rId6">
            <a:clrChange>
              <a:clrFrom>
                <a:srgbClr val="FFFFFF"/>
              </a:clrFrom>
              <a:clrTo>
                <a:srgbClr val="FFFFFF">
                  <a:alpha val="0"/>
                </a:srgbClr>
              </a:clrTo>
            </a:clrChange>
          </a:blip>
          <a:srcRect/>
          <a:stretch/>
        </p:blipFill>
        <p:spPr>
          <a:xfrm>
            <a:off x="0" y="463115"/>
            <a:ext cx="9144000" cy="4572000"/>
          </a:xfrm>
          <a:prstGeom prst="rect">
            <a:avLst/>
          </a:prstGeom>
        </p:spPr>
      </p:pic>
      <p:pic>
        <p:nvPicPr>
          <p:cNvPr id="19" name="Picture 18">
            <a:extLst>
              <a:ext uri="{FF2B5EF4-FFF2-40B4-BE49-F238E27FC236}">
                <a16:creationId xmlns:a16="http://schemas.microsoft.com/office/drawing/2014/main" id="{47F26E10-17EA-814C-AB2A-500D7D030F95}"/>
              </a:ext>
            </a:extLst>
          </p:cNvPr>
          <p:cNvPicPr>
            <a:picLocks noChangeAspect="1"/>
          </p:cNvPicPr>
          <p:nvPr/>
        </p:nvPicPr>
        <p:blipFill>
          <a:blip r:embed="rId7">
            <a:clrChange>
              <a:clrFrom>
                <a:srgbClr val="FFFFFF"/>
              </a:clrFrom>
              <a:clrTo>
                <a:srgbClr val="FFFFFF">
                  <a:alpha val="0"/>
                </a:srgbClr>
              </a:clrTo>
            </a:clrChange>
          </a:blip>
          <a:srcRect/>
          <a:stretch/>
        </p:blipFill>
        <p:spPr>
          <a:xfrm>
            <a:off x="0" y="463115"/>
            <a:ext cx="9144000" cy="4572000"/>
          </a:xfrm>
          <a:prstGeom prst="rect">
            <a:avLst/>
          </a:prstGeom>
        </p:spPr>
      </p:pic>
      <p:grpSp>
        <p:nvGrpSpPr>
          <p:cNvPr id="10" name="Group 9">
            <a:extLst>
              <a:ext uri="{FF2B5EF4-FFF2-40B4-BE49-F238E27FC236}">
                <a16:creationId xmlns:a16="http://schemas.microsoft.com/office/drawing/2014/main" id="{69733633-9CF9-6D4A-A393-E28A98C27E36}"/>
              </a:ext>
            </a:extLst>
          </p:cNvPr>
          <p:cNvGrpSpPr/>
          <p:nvPr/>
        </p:nvGrpSpPr>
        <p:grpSpPr>
          <a:xfrm>
            <a:off x="1021912" y="3133055"/>
            <a:ext cx="2302233" cy="648790"/>
            <a:chOff x="1848969" y="2164299"/>
            <a:chExt cx="2302233" cy="648790"/>
          </a:xfrm>
        </p:grpSpPr>
        <p:pic>
          <p:nvPicPr>
            <p:cNvPr id="11" name="Picture 10">
              <a:extLst>
                <a:ext uri="{FF2B5EF4-FFF2-40B4-BE49-F238E27FC236}">
                  <a16:creationId xmlns:a16="http://schemas.microsoft.com/office/drawing/2014/main" id="{CF842FCF-E223-C248-A11B-6D2C19521F02}"/>
                </a:ext>
              </a:extLst>
            </p:cNvPr>
            <p:cNvPicPr>
              <a:picLocks noChangeAspect="1"/>
            </p:cNvPicPr>
            <p:nvPr/>
          </p:nvPicPr>
          <p:blipFill>
            <a:blip r:embed="rId8"/>
            <a:srcRect/>
            <a:stretch/>
          </p:blipFill>
          <p:spPr>
            <a:xfrm>
              <a:off x="2111297" y="2576714"/>
              <a:ext cx="1424638" cy="236375"/>
            </a:xfrm>
            <a:prstGeom prst="rect">
              <a:avLst/>
            </a:prstGeom>
          </p:spPr>
        </p:pic>
        <p:sp>
          <p:nvSpPr>
            <p:cNvPr id="12" name="TextBox 11">
              <a:extLst>
                <a:ext uri="{FF2B5EF4-FFF2-40B4-BE49-F238E27FC236}">
                  <a16:creationId xmlns:a16="http://schemas.microsoft.com/office/drawing/2014/main" id="{0A11709D-B032-E944-B532-D8A9378CA570}"/>
                </a:ext>
              </a:extLst>
            </p:cNvPr>
            <p:cNvSpPr txBox="1"/>
            <p:nvPr/>
          </p:nvSpPr>
          <p:spPr>
            <a:xfrm>
              <a:off x="1848969" y="2164299"/>
              <a:ext cx="2302233"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Forward SDE (t: 0</a:t>
              </a:r>
              <a:r>
                <a:rPr lang="en-US" sz="1600" b="1">
                  <a:latin typeface="Arial" panose="020B0604020202020204" pitchFamily="34" charset="0"/>
                  <a:cs typeface="Arial" panose="020B0604020202020204" pitchFamily="34" charset="0"/>
                  <a:sym typeface="Wingdings" pitchFamily="2" charset="2"/>
                </a:rPr>
                <a:t>T)</a:t>
              </a:r>
              <a:endParaRPr lang="en-US" sz="1600" b="1">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35E082A-BA9E-B440-9C7A-179E196C268D}"/>
              </a:ext>
            </a:extLst>
          </p:cNvPr>
          <p:cNvGrpSpPr/>
          <p:nvPr/>
        </p:nvGrpSpPr>
        <p:grpSpPr>
          <a:xfrm>
            <a:off x="1021912" y="3896474"/>
            <a:ext cx="4306322" cy="691353"/>
            <a:chOff x="556189" y="3267999"/>
            <a:chExt cx="4306322" cy="691353"/>
          </a:xfrm>
        </p:grpSpPr>
        <p:pic>
          <p:nvPicPr>
            <p:cNvPr id="14" name="Picture 13">
              <a:extLst>
                <a:ext uri="{FF2B5EF4-FFF2-40B4-BE49-F238E27FC236}">
                  <a16:creationId xmlns:a16="http://schemas.microsoft.com/office/drawing/2014/main" id="{4BD5A9FA-31E8-8C4E-B864-937D5B3F0428}"/>
                </a:ext>
              </a:extLst>
            </p:cNvPr>
            <p:cNvPicPr>
              <a:picLocks noChangeAspect="1"/>
            </p:cNvPicPr>
            <p:nvPr/>
          </p:nvPicPr>
          <p:blipFill>
            <a:blip r:embed="rId9"/>
            <a:srcRect/>
            <a:stretch/>
          </p:blipFill>
          <p:spPr>
            <a:xfrm>
              <a:off x="787295" y="3680414"/>
              <a:ext cx="4075216" cy="278938"/>
            </a:xfrm>
            <a:prstGeom prst="rect">
              <a:avLst/>
            </a:prstGeom>
          </p:spPr>
        </p:pic>
        <p:sp>
          <p:nvSpPr>
            <p:cNvPr id="15" name="TextBox 14">
              <a:extLst>
                <a:ext uri="{FF2B5EF4-FFF2-40B4-BE49-F238E27FC236}">
                  <a16:creationId xmlns:a16="http://schemas.microsoft.com/office/drawing/2014/main" id="{A2A46CE4-1656-0E40-A2FC-6EDFF4EBDDF0}"/>
                </a:ext>
              </a:extLst>
            </p:cNvPr>
            <p:cNvSpPr txBox="1"/>
            <p:nvPr/>
          </p:nvSpPr>
          <p:spPr>
            <a:xfrm>
              <a:off x="556189" y="3267999"/>
              <a:ext cx="228940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Reverse SDE (t: T</a:t>
              </a:r>
              <a:r>
                <a:rPr lang="en-US" sz="1600" b="1">
                  <a:latin typeface="Arial" panose="020B0604020202020204" pitchFamily="34" charset="0"/>
                  <a:cs typeface="Arial" panose="020B0604020202020204" pitchFamily="34" charset="0"/>
                  <a:sym typeface="Wingdings" pitchFamily="2" charset="2"/>
                </a:rPr>
                <a:t>0)</a:t>
              </a:r>
              <a:endParaRPr lang="en-US" sz="1600" b="1">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D10868E3-C3A4-2E46-AA2A-8283837647A0}"/>
              </a:ext>
            </a:extLst>
          </p:cNvPr>
          <p:cNvGrpSpPr/>
          <p:nvPr/>
        </p:nvGrpSpPr>
        <p:grpSpPr>
          <a:xfrm>
            <a:off x="4150491" y="3253119"/>
            <a:ext cx="1947371" cy="1356305"/>
            <a:chOff x="6025413" y="3239660"/>
            <a:chExt cx="1947369" cy="1356305"/>
          </a:xfrm>
        </p:grpSpPr>
        <p:sp>
          <p:nvSpPr>
            <p:cNvPr id="25" name="Rectangle 24">
              <a:extLst>
                <a:ext uri="{FF2B5EF4-FFF2-40B4-BE49-F238E27FC236}">
                  <a16:creationId xmlns:a16="http://schemas.microsoft.com/office/drawing/2014/main" id="{C42C137F-0552-BE49-9E55-016604DFC2AC}"/>
                </a:ext>
              </a:extLst>
            </p:cNvPr>
            <p:cNvSpPr/>
            <p:nvPr/>
          </p:nvSpPr>
          <p:spPr>
            <a:xfrm>
              <a:off x="6785998" y="4243166"/>
              <a:ext cx="428860" cy="352799"/>
            </a:xfrm>
            <a:prstGeom prst="rect">
              <a:avLst/>
            </a:prstGeom>
            <a:solidFill>
              <a:schemeClr val="accent3">
                <a:alpha val="10000"/>
              </a:schemeClr>
            </a:solidFill>
            <a:ln w="26424">
              <a:solidFill>
                <a:schemeClr val="accent3"/>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26" name="Rectangle 25">
              <a:extLst>
                <a:ext uri="{FF2B5EF4-FFF2-40B4-BE49-F238E27FC236}">
                  <a16:creationId xmlns:a16="http://schemas.microsoft.com/office/drawing/2014/main" id="{8430B73C-752D-FD4E-986B-702805749239}"/>
                </a:ext>
              </a:extLst>
            </p:cNvPr>
            <p:cNvSpPr/>
            <p:nvPr/>
          </p:nvSpPr>
          <p:spPr>
            <a:xfrm>
              <a:off x="6025413" y="3239660"/>
              <a:ext cx="1947369" cy="738664"/>
            </a:xfrm>
            <a:prstGeom prst="rect">
              <a:avLst/>
            </a:prstGeom>
            <a:noFill/>
          </p:spPr>
          <p:txBody>
            <a:bodyPr wrap="square" lIns="91440" tIns="45720" rIns="91440" bIns="45720">
              <a:spAutoFit/>
            </a:bodyPr>
            <a:lstStyle/>
            <a:p>
              <a:pPr algn="ctr"/>
              <a:r>
                <a:rPr lang="en-US" sz="1400">
                  <a:ln/>
                  <a:solidFill>
                    <a:schemeClr val="accent3"/>
                  </a:solidFill>
                  <a:latin typeface="Arial" panose="020B0604020202020204" pitchFamily="34" charset="0"/>
                  <a:cs typeface="Arial" panose="020B0604020202020204" pitchFamily="34" charset="0"/>
                </a:rPr>
                <a:t>Infinitesimal noise in the reverse time direction</a:t>
              </a:r>
            </a:p>
          </p:txBody>
        </p:sp>
        <p:cxnSp>
          <p:nvCxnSpPr>
            <p:cNvPr id="27" name="Straight Arrow Connector 26">
              <a:extLst>
                <a:ext uri="{FF2B5EF4-FFF2-40B4-BE49-F238E27FC236}">
                  <a16:creationId xmlns:a16="http://schemas.microsoft.com/office/drawing/2014/main" id="{8FC10D47-C219-C14C-88E3-EF9D573B7216}"/>
                </a:ext>
              </a:extLst>
            </p:cNvPr>
            <p:cNvCxnSpPr>
              <a:cxnSpLocks/>
              <a:stCxn id="26" idx="2"/>
              <a:endCxn id="25" idx="0"/>
            </p:cNvCxnSpPr>
            <p:nvPr/>
          </p:nvCxnSpPr>
          <p:spPr>
            <a:xfrm>
              <a:off x="6999098" y="3978324"/>
              <a:ext cx="1330" cy="264842"/>
            </a:xfrm>
            <a:prstGeom prst="straightConnector1">
              <a:avLst/>
            </a:prstGeom>
            <a:ln cap="rnd">
              <a:solidFill>
                <a:schemeClr val="accent3"/>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39" name="Group 38">
            <a:extLst>
              <a:ext uri="{FF2B5EF4-FFF2-40B4-BE49-F238E27FC236}">
                <a16:creationId xmlns:a16="http://schemas.microsoft.com/office/drawing/2014/main" id="{9E3D5B68-B982-7648-8438-8A4ABCC76D73}"/>
              </a:ext>
            </a:extLst>
          </p:cNvPr>
          <p:cNvGrpSpPr/>
          <p:nvPr/>
        </p:nvGrpSpPr>
        <p:grpSpPr>
          <a:xfrm>
            <a:off x="2392334" y="4293344"/>
            <a:ext cx="1796584" cy="772808"/>
            <a:chOff x="3647334" y="3438662"/>
            <a:chExt cx="1796584" cy="772808"/>
          </a:xfrm>
        </p:grpSpPr>
        <p:sp>
          <p:nvSpPr>
            <p:cNvPr id="31" name="Rectangle 30">
              <a:extLst>
                <a:ext uri="{FF2B5EF4-FFF2-40B4-BE49-F238E27FC236}">
                  <a16:creationId xmlns:a16="http://schemas.microsoft.com/office/drawing/2014/main" id="{8B4E0CFB-BB45-594B-B62D-2FEFEE40793E}"/>
                </a:ext>
              </a:extLst>
            </p:cNvPr>
            <p:cNvSpPr/>
            <p:nvPr/>
          </p:nvSpPr>
          <p:spPr>
            <a:xfrm>
              <a:off x="3889667" y="3438662"/>
              <a:ext cx="1311919" cy="352799"/>
            </a:xfrm>
            <a:prstGeom prst="rect">
              <a:avLst/>
            </a:prstGeom>
            <a:solidFill>
              <a:schemeClr val="bg2">
                <a:alpha val="10000"/>
              </a:schemeClr>
            </a:solidFill>
            <a:ln w="26424">
              <a:solidFill>
                <a:schemeClr val="bg2"/>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cxnSp>
          <p:nvCxnSpPr>
            <p:cNvPr id="32" name="Straight Arrow Connector 31">
              <a:extLst>
                <a:ext uri="{FF2B5EF4-FFF2-40B4-BE49-F238E27FC236}">
                  <a16:creationId xmlns:a16="http://schemas.microsoft.com/office/drawing/2014/main" id="{245A53DF-A19D-8449-85FA-00DCA5F0F842}"/>
                </a:ext>
              </a:extLst>
            </p:cNvPr>
            <p:cNvCxnSpPr>
              <a:cxnSpLocks/>
              <a:endCxn id="31" idx="2"/>
            </p:cNvCxnSpPr>
            <p:nvPr/>
          </p:nvCxnSpPr>
          <p:spPr>
            <a:xfrm flipH="1" flipV="1">
              <a:off x="4545627" y="3791461"/>
              <a:ext cx="1213" cy="215417"/>
            </a:xfrm>
            <a:prstGeom prst="straightConnector1">
              <a:avLst/>
            </a:prstGeom>
            <a:ln cap="rnd">
              <a:solidFill>
                <a:schemeClr val="bg2"/>
              </a:solidFill>
              <a:headEnd type="arrow"/>
              <a:tailEnd type="none"/>
            </a:ln>
          </p:spPr>
          <p:style>
            <a:lnRef idx="2">
              <a:schemeClr val="accent4"/>
            </a:lnRef>
            <a:fillRef idx="0">
              <a:schemeClr val="accent4"/>
            </a:fillRef>
            <a:effectRef idx="1">
              <a:schemeClr val="accent4"/>
            </a:effectRef>
            <a:fontRef idx="minor">
              <a:schemeClr val="tx1"/>
            </a:fontRef>
          </p:style>
        </p:cxnSp>
        <p:sp>
          <p:nvSpPr>
            <p:cNvPr id="35" name="Rectangle 34">
              <a:extLst>
                <a:ext uri="{FF2B5EF4-FFF2-40B4-BE49-F238E27FC236}">
                  <a16:creationId xmlns:a16="http://schemas.microsoft.com/office/drawing/2014/main" id="{AA53E414-F910-E04B-98CB-908E66985268}"/>
                </a:ext>
              </a:extLst>
            </p:cNvPr>
            <p:cNvSpPr/>
            <p:nvPr/>
          </p:nvSpPr>
          <p:spPr>
            <a:xfrm>
              <a:off x="3647334" y="3903693"/>
              <a:ext cx="1796584" cy="307777"/>
            </a:xfrm>
            <a:prstGeom prst="rect">
              <a:avLst/>
            </a:prstGeom>
            <a:noFill/>
          </p:spPr>
          <p:txBody>
            <a:bodyPr wrap="square" lIns="91440" tIns="45720" rIns="91440" bIns="45720">
              <a:spAutoFit/>
            </a:bodyPr>
            <a:lstStyle/>
            <a:p>
              <a:pPr algn="ctr"/>
              <a:r>
                <a:rPr lang="en-US" sz="1400" b="1">
                  <a:ln/>
                  <a:solidFill>
                    <a:schemeClr val="bg2"/>
                  </a:solidFill>
                  <a:latin typeface="Arial" panose="020B0604020202020204" pitchFamily="34" charset="0"/>
                  <a:cs typeface="Arial" panose="020B0604020202020204" pitchFamily="34" charset="0"/>
                </a:rPr>
                <a:t>Score function!</a:t>
              </a:r>
            </a:p>
          </p:txBody>
        </p:sp>
      </p:grpSp>
      <p:grpSp>
        <p:nvGrpSpPr>
          <p:cNvPr id="28" name="Group 27">
            <a:extLst>
              <a:ext uri="{FF2B5EF4-FFF2-40B4-BE49-F238E27FC236}">
                <a16:creationId xmlns:a16="http://schemas.microsoft.com/office/drawing/2014/main" id="{B5124938-5CAE-CA4D-BE1D-F5D53567E9AE}"/>
              </a:ext>
            </a:extLst>
          </p:cNvPr>
          <p:cNvGrpSpPr/>
          <p:nvPr/>
        </p:nvGrpSpPr>
        <p:grpSpPr>
          <a:xfrm>
            <a:off x="229465" y="3583559"/>
            <a:ext cx="557473" cy="660307"/>
            <a:chOff x="8061745" y="3272951"/>
            <a:chExt cx="557473" cy="660307"/>
          </a:xfrm>
        </p:grpSpPr>
        <p:pic>
          <p:nvPicPr>
            <p:cNvPr id="29" name="Picture 28">
              <a:extLst>
                <a:ext uri="{FF2B5EF4-FFF2-40B4-BE49-F238E27FC236}">
                  <a16:creationId xmlns:a16="http://schemas.microsoft.com/office/drawing/2014/main" id="{38E07AD3-1A12-3D43-9F2D-DE38DF4E2875}"/>
                </a:ext>
              </a:extLst>
            </p:cNvPr>
            <p:cNvPicPr>
              <a:picLocks noChangeAspect="1"/>
            </p:cNvPicPr>
            <p:nvPr/>
          </p:nvPicPr>
          <p:blipFill>
            <a:blip r:embed="rId10"/>
            <a:stretch>
              <a:fillRect/>
            </a:stretch>
          </p:blipFill>
          <p:spPr>
            <a:xfrm>
              <a:off x="8061745" y="3690593"/>
              <a:ext cx="557473" cy="242665"/>
            </a:xfrm>
            <a:prstGeom prst="rect">
              <a:avLst/>
            </a:prstGeom>
          </p:spPr>
        </p:pic>
        <p:pic>
          <p:nvPicPr>
            <p:cNvPr id="30" name="Picture 29">
              <a:extLst>
                <a:ext uri="{FF2B5EF4-FFF2-40B4-BE49-F238E27FC236}">
                  <a16:creationId xmlns:a16="http://schemas.microsoft.com/office/drawing/2014/main" id="{95040EB2-252D-E14E-9208-864E4DB7C9FE}"/>
                </a:ext>
              </a:extLst>
            </p:cNvPr>
            <p:cNvPicPr>
              <a:picLocks noChangeAspect="1"/>
            </p:cNvPicPr>
            <p:nvPr/>
          </p:nvPicPr>
          <p:blipFill>
            <a:blip r:embed="rId11"/>
            <a:stretch>
              <a:fillRect/>
            </a:stretch>
          </p:blipFill>
          <p:spPr>
            <a:xfrm>
              <a:off x="8123524" y="3272951"/>
              <a:ext cx="439420" cy="242665"/>
            </a:xfrm>
            <a:prstGeom prst="rect">
              <a:avLst/>
            </a:prstGeom>
          </p:spPr>
        </p:pic>
        <p:pic>
          <p:nvPicPr>
            <p:cNvPr id="33" name="Picture 32">
              <a:extLst>
                <a:ext uri="{FF2B5EF4-FFF2-40B4-BE49-F238E27FC236}">
                  <a16:creationId xmlns:a16="http://schemas.microsoft.com/office/drawing/2014/main" id="{18E78ACF-4B35-C946-BC61-0701A8BFF7D0}"/>
                </a:ext>
              </a:extLst>
            </p:cNvPr>
            <p:cNvPicPr>
              <a:picLocks noChangeAspect="1"/>
            </p:cNvPicPr>
            <p:nvPr/>
          </p:nvPicPr>
          <p:blipFill>
            <a:blip r:embed="rId12"/>
            <a:stretch>
              <a:fillRect/>
            </a:stretch>
          </p:blipFill>
          <p:spPr>
            <a:xfrm>
              <a:off x="8271092" y="3548180"/>
              <a:ext cx="144287" cy="98378"/>
            </a:xfrm>
            <a:prstGeom prst="rect">
              <a:avLst/>
            </a:prstGeom>
          </p:spPr>
        </p:pic>
      </p:grpSp>
      <p:sp>
        <p:nvSpPr>
          <p:cNvPr id="3" name="Slide Number Placeholder 2">
            <a:extLst>
              <a:ext uri="{FF2B5EF4-FFF2-40B4-BE49-F238E27FC236}">
                <a16:creationId xmlns:a16="http://schemas.microsoft.com/office/drawing/2014/main" id="{BD1FE551-2DB1-0B49-907A-6F18F547F8A9}"/>
              </a:ext>
            </a:extLst>
          </p:cNvPr>
          <p:cNvSpPr>
            <a:spLocks noGrp="1"/>
          </p:cNvSpPr>
          <p:nvPr>
            <p:ph type="sldNum" sz="quarter" idx="4294967295"/>
          </p:nvPr>
        </p:nvSpPr>
        <p:spPr/>
        <p:txBody>
          <a:bodyPr/>
          <a:lstStyle/>
          <a:p>
            <a:fld id="{477EE41B-D043-234A-A4D0-04327FF80092}" type="slidenum">
              <a:rPr/>
              <a:t>24</a:t>
            </a:fld>
            <a:endParaRPr lang="en-US"/>
          </a:p>
        </p:txBody>
      </p:sp>
    </p:spTree>
    <p:extLst>
      <p:ext uri="{BB962C8B-B14F-4D97-AF65-F5344CB8AC3E}">
        <p14:creationId xmlns:p14="http://schemas.microsoft.com/office/powerpoint/2010/main" val="1166835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039"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p:txBody>
          <a:bodyPr/>
          <a:lstStyle/>
          <a:p>
            <a:r>
              <a:rPr lang="en-US"/>
              <a:t>Score-based generative modeling via SDEs</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p:txBody>
          <a:bodyPr/>
          <a:lstStyle/>
          <a:p>
            <a:pPr>
              <a:buFont typeface="Arial" panose="020B0604020202020204" pitchFamily="34" charset="0"/>
              <a:buChar char="•"/>
            </a:pPr>
            <a:r>
              <a:rPr lang="en-US"/>
              <a:t>Time-dependent score-based model</a:t>
            </a:r>
          </a:p>
          <a:p>
            <a:pPr marL="0" indent="0"/>
            <a:endParaRPr lang="en-US"/>
          </a:p>
          <a:p>
            <a:pPr>
              <a:buFont typeface="Arial" panose="020B0604020202020204" pitchFamily="34" charset="0"/>
              <a:buChar char="•"/>
            </a:pPr>
            <a:r>
              <a:rPr lang="en-US"/>
              <a:t>Training:</a:t>
            </a:r>
          </a:p>
          <a:p>
            <a:pPr>
              <a:buFont typeface="Arial" panose="020B0604020202020204" pitchFamily="34" charset="0"/>
              <a:buChar char="•"/>
            </a:pPr>
            <a:endParaRPr lang="en-US"/>
          </a:p>
          <a:p>
            <a:pPr marL="0" indent="0"/>
            <a:endParaRPr lang="en-US"/>
          </a:p>
          <a:p>
            <a:pPr>
              <a:buFont typeface="Arial" panose="020B0604020202020204" pitchFamily="34" charset="0"/>
              <a:buChar char="•"/>
            </a:pPr>
            <a:r>
              <a:rPr lang="en-US"/>
              <a:t>Reverse-time SDE</a:t>
            </a:r>
          </a:p>
          <a:p>
            <a:pPr marL="0" indent="0"/>
            <a:endParaRPr lang="en-US"/>
          </a:p>
          <a:p>
            <a:pPr marL="0" indent="0"/>
            <a:endParaRPr lang="en-US"/>
          </a:p>
          <a:p>
            <a:pPr marL="285750" indent="-285750">
              <a:buFont typeface="Arial" panose="020B0604020202020204" pitchFamily="34" charset="0"/>
              <a:buChar char="•"/>
            </a:pPr>
            <a:r>
              <a:rPr lang="en-US"/>
              <a:t>Euler-Maruyama (analgous to Euler for ODEs)</a:t>
            </a:r>
          </a:p>
          <a:p>
            <a:pPr>
              <a:buFont typeface="Arial" panose="020B0604020202020204" pitchFamily="34" charset="0"/>
              <a:buChar char="•"/>
            </a:pPr>
            <a:endParaRPr lang="en-US"/>
          </a:p>
          <a:p>
            <a:pPr>
              <a:buFont typeface="Arial" panose="020B0604020202020204" pitchFamily="34" charset="0"/>
              <a:buChar char="•"/>
            </a:pPr>
            <a:endParaRPr lang="en-US"/>
          </a:p>
          <a:p>
            <a:pPr marL="0" indent="0"/>
            <a:endParaRPr lang="en-US"/>
          </a:p>
          <a:p>
            <a:pPr marL="0" indent="0"/>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lvl="2">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31212180-2064-D14F-ADC1-06F72C3660A1}"/>
              </a:ext>
            </a:extLst>
          </p:cNvPr>
          <p:cNvSpPr/>
          <p:nvPr/>
        </p:nvSpPr>
        <p:spPr>
          <a:xfrm>
            <a:off x="566258" y="4667727"/>
            <a:ext cx="5209253"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 </a:t>
            </a:r>
            <a:r>
              <a:rPr lang="en-US" sz="1000" i="0" dirty="0" err="1">
                <a:solidFill>
                  <a:srgbClr val="222222"/>
                </a:solidFill>
                <a:effectLst/>
                <a:latin typeface="Arial" panose="020B0604020202020204" pitchFamily="34" charset="0"/>
              </a:rPr>
              <a:t>Sohl</a:t>
            </a:r>
            <a:r>
              <a:rPr lang="en-US" sz="1000" i="0" dirty="0">
                <a:solidFill>
                  <a:srgbClr val="222222"/>
                </a:solidFill>
                <a:effectLst/>
                <a:latin typeface="Arial" panose="020B0604020202020204" pitchFamily="34" charset="0"/>
              </a:rPr>
              <a:t>-Dickstein, </a:t>
            </a:r>
            <a:r>
              <a:rPr lang="en-US" sz="1000" i="0" dirty="0" err="1">
                <a:solidFill>
                  <a:srgbClr val="222222"/>
                </a:solidFill>
                <a:effectLst/>
                <a:latin typeface="Arial" panose="020B0604020202020204" pitchFamily="34" charset="0"/>
              </a:rPr>
              <a:t>Kingma</a:t>
            </a:r>
            <a:r>
              <a:rPr lang="en-US" sz="1000" i="0" dirty="0">
                <a:solidFill>
                  <a:srgbClr val="222222"/>
                </a:solidFill>
                <a:effectLst/>
                <a:latin typeface="Arial" panose="020B0604020202020204" pitchFamily="34" charset="0"/>
              </a:rPr>
              <a:t>, Kumar, </a:t>
            </a:r>
            <a:r>
              <a:rPr lang="en-US" sz="1000" i="0" dirty="0" err="1">
                <a:solidFill>
                  <a:srgbClr val="222222"/>
                </a:solidFill>
                <a:effectLst/>
                <a:latin typeface="Arial" panose="020B0604020202020204" pitchFamily="34" charset="0"/>
              </a:rPr>
              <a:t>Ermon</a:t>
            </a:r>
            <a:r>
              <a:rPr lang="en-US" sz="1000" i="0" dirty="0">
                <a:solidFill>
                  <a:srgbClr val="222222"/>
                </a:solidFill>
                <a:effectLst/>
                <a:latin typeface="Arial" panose="020B0604020202020204" pitchFamily="34" charset="0"/>
              </a:rPr>
              <a:t>, Poole</a:t>
            </a:r>
            <a:r>
              <a:rPr lang="en-US" sz="1000" b="0" i="0" dirty="0">
                <a:solidFill>
                  <a:srgbClr val="222222"/>
                </a:solidFill>
                <a:effectLst/>
                <a:latin typeface="Arial" panose="020B0604020202020204" pitchFamily="34" charset="0"/>
              </a:rPr>
              <a:t>. “Score-Based Generative Modeling through Stochastic Differential Equations.” ICLR 2021.</a:t>
            </a:r>
            <a:endParaRPr lang="en-US" sz="1000" dirty="0"/>
          </a:p>
        </p:txBody>
      </p:sp>
      <p:pic>
        <p:nvPicPr>
          <p:cNvPr id="9" name="Picture 8">
            <a:extLst>
              <a:ext uri="{FF2B5EF4-FFF2-40B4-BE49-F238E27FC236}">
                <a16:creationId xmlns:a16="http://schemas.microsoft.com/office/drawing/2014/main" id="{A512C695-576E-1D49-A564-B131B6FEA309}"/>
              </a:ext>
            </a:extLst>
          </p:cNvPr>
          <p:cNvPicPr>
            <a:picLocks noChangeAspect="1"/>
          </p:cNvPicPr>
          <p:nvPr/>
        </p:nvPicPr>
        <p:blipFill>
          <a:blip r:embed="rId3"/>
          <a:srcRect/>
          <a:stretch/>
        </p:blipFill>
        <p:spPr>
          <a:xfrm>
            <a:off x="2874350" y="2990218"/>
            <a:ext cx="4049119" cy="334032"/>
          </a:xfrm>
          <a:prstGeom prst="rect">
            <a:avLst/>
          </a:prstGeom>
        </p:spPr>
      </p:pic>
      <p:pic>
        <p:nvPicPr>
          <p:cNvPr id="12" name="Picture 11">
            <a:extLst>
              <a:ext uri="{FF2B5EF4-FFF2-40B4-BE49-F238E27FC236}">
                <a16:creationId xmlns:a16="http://schemas.microsoft.com/office/drawing/2014/main" id="{F4AA22A0-0863-984B-90B3-C03208A1C6EC}"/>
              </a:ext>
            </a:extLst>
          </p:cNvPr>
          <p:cNvPicPr>
            <a:picLocks noChangeAspect="1"/>
          </p:cNvPicPr>
          <p:nvPr/>
        </p:nvPicPr>
        <p:blipFill>
          <a:blip r:embed="rId4"/>
          <a:stretch>
            <a:fillRect/>
          </a:stretch>
        </p:blipFill>
        <p:spPr>
          <a:xfrm>
            <a:off x="3636107" y="1337572"/>
            <a:ext cx="2525602" cy="271649"/>
          </a:xfrm>
          <a:prstGeom prst="rect">
            <a:avLst/>
          </a:prstGeom>
        </p:spPr>
      </p:pic>
      <p:pic>
        <p:nvPicPr>
          <p:cNvPr id="7" name="Picture 6">
            <a:extLst>
              <a:ext uri="{FF2B5EF4-FFF2-40B4-BE49-F238E27FC236}">
                <a16:creationId xmlns:a16="http://schemas.microsoft.com/office/drawing/2014/main" id="{6AF69B58-6725-8947-8181-9A09DC4B98C6}"/>
              </a:ext>
            </a:extLst>
          </p:cNvPr>
          <p:cNvPicPr>
            <a:picLocks noChangeAspect="1"/>
          </p:cNvPicPr>
          <p:nvPr/>
        </p:nvPicPr>
        <p:blipFill>
          <a:blip r:embed="rId5"/>
          <a:srcRect/>
          <a:stretch/>
        </p:blipFill>
        <p:spPr>
          <a:xfrm>
            <a:off x="1428670" y="3915237"/>
            <a:ext cx="6940483" cy="743324"/>
          </a:xfrm>
          <a:prstGeom prst="rect">
            <a:avLst/>
          </a:prstGeom>
        </p:spPr>
      </p:pic>
      <p:pic>
        <p:nvPicPr>
          <p:cNvPr id="5" name="Picture 4">
            <a:extLst>
              <a:ext uri="{FF2B5EF4-FFF2-40B4-BE49-F238E27FC236}">
                <a16:creationId xmlns:a16="http://schemas.microsoft.com/office/drawing/2014/main" id="{92D97479-C1CE-324F-9318-F2D479AFB1C0}"/>
              </a:ext>
            </a:extLst>
          </p:cNvPr>
          <p:cNvPicPr>
            <a:picLocks noChangeAspect="1"/>
          </p:cNvPicPr>
          <p:nvPr/>
        </p:nvPicPr>
        <p:blipFill>
          <a:blip r:embed="rId6"/>
          <a:stretch>
            <a:fillRect/>
          </a:stretch>
        </p:blipFill>
        <p:spPr>
          <a:xfrm>
            <a:off x="2244759" y="1974637"/>
            <a:ext cx="5308299" cy="357290"/>
          </a:xfrm>
          <a:prstGeom prst="rect">
            <a:avLst/>
          </a:prstGeom>
        </p:spPr>
      </p:pic>
    </p:spTree>
    <p:extLst>
      <p:ext uri="{BB962C8B-B14F-4D97-AF65-F5344CB8AC3E}">
        <p14:creationId xmlns:p14="http://schemas.microsoft.com/office/powerpoint/2010/main" val="395871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p:txBody>
          <a:bodyPr/>
          <a:lstStyle/>
          <a:p>
            <a:r>
              <a:rPr lang="en-US"/>
              <a:t>Predictor-Corrector sampling methods</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p:txBody>
          <a:bodyPr/>
          <a:lstStyle/>
          <a:p>
            <a:pPr>
              <a:buFont typeface="Arial" panose="020B0604020202020204" pitchFamily="34" charset="0"/>
              <a:buChar char="•"/>
            </a:pPr>
            <a:r>
              <a:rPr lang="en-US"/>
              <a:t>Predictor-Corrector sampling.</a:t>
            </a:r>
          </a:p>
          <a:p>
            <a:pPr lvl="2">
              <a:buFont typeface="Arial" panose="020B0604020202020204" pitchFamily="34" charset="0"/>
              <a:buChar char="•"/>
            </a:pPr>
            <a:r>
              <a:rPr lang="en-US" b="1"/>
              <a:t>Predictor:</a:t>
            </a:r>
            <a:r>
              <a:rPr lang="en-US"/>
              <a:t> Numerical SDE solver</a:t>
            </a:r>
          </a:p>
          <a:p>
            <a:pPr lvl="2">
              <a:buFont typeface="Arial" panose="020B0604020202020204" pitchFamily="34" charset="0"/>
              <a:buChar char="•"/>
            </a:pPr>
            <a:r>
              <a:rPr lang="en-US" b="1"/>
              <a:t>Corrector:</a:t>
            </a:r>
            <a:r>
              <a:rPr lang="en-US"/>
              <a:t> Score-based MCMC</a:t>
            </a:r>
          </a:p>
          <a:p>
            <a:pPr lvl="2">
              <a:buFont typeface="Arial" panose="020B0604020202020204" pitchFamily="34" charset="0"/>
              <a:buChar char="•"/>
            </a:pPr>
            <a:endParaRPr lang="en-US"/>
          </a:p>
          <a:p>
            <a:pPr lvl="2">
              <a:buFont typeface="Arial" panose="020B0604020202020204" pitchFamily="34" charset="0"/>
              <a:buChar char="•"/>
            </a:pPr>
            <a:endParaRPr lang="en-US"/>
          </a:p>
        </p:txBody>
      </p:sp>
      <p:pic>
        <p:nvPicPr>
          <p:cNvPr id="10" name="Picture 9">
            <a:extLst>
              <a:ext uri="{FF2B5EF4-FFF2-40B4-BE49-F238E27FC236}">
                <a16:creationId xmlns:a16="http://schemas.microsoft.com/office/drawing/2014/main" id="{48C6EAD2-7A8D-834E-B777-093FA1B868C8}"/>
              </a:ext>
            </a:extLst>
          </p:cNvPr>
          <p:cNvPicPr>
            <a:picLocks noChangeAspect="1"/>
          </p:cNvPicPr>
          <p:nvPr/>
        </p:nvPicPr>
        <p:blipFill>
          <a:blip r:embed="rId3"/>
          <a:stretch>
            <a:fillRect/>
          </a:stretch>
        </p:blipFill>
        <p:spPr>
          <a:xfrm>
            <a:off x="716431" y="2025403"/>
            <a:ext cx="8172552" cy="2415604"/>
          </a:xfrm>
          <a:prstGeom prst="rect">
            <a:avLst/>
          </a:prstGeom>
        </p:spPr>
      </p:pic>
      <p:sp>
        <p:nvSpPr>
          <p:cNvPr id="12" name="Cross 11">
            <a:extLst>
              <a:ext uri="{FF2B5EF4-FFF2-40B4-BE49-F238E27FC236}">
                <a16:creationId xmlns:a16="http://schemas.microsoft.com/office/drawing/2014/main" id="{41F8F315-7587-614A-89CC-6EE26FFB2C15}"/>
              </a:ext>
            </a:extLst>
          </p:cNvPr>
          <p:cNvSpPr/>
          <p:nvPr/>
        </p:nvSpPr>
        <p:spPr>
          <a:xfrm rot="2616169">
            <a:off x="1368000" y="3009756"/>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D526FA3E-A7FD-4D4C-8288-31C415F63DC2}"/>
              </a:ext>
            </a:extLst>
          </p:cNvPr>
          <p:cNvSpPr/>
          <p:nvPr/>
        </p:nvSpPr>
        <p:spPr>
          <a:xfrm rot="2616169">
            <a:off x="3400329" y="3629954"/>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9C212438-BA99-6148-9191-74AFFC43DCE8}"/>
              </a:ext>
            </a:extLst>
          </p:cNvPr>
          <p:cNvSpPr/>
          <p:nvPr/>
        </p:nvSpPr>
        <p:spPr>
          <a:xfrm rot="2616169">
            <a:off x="6056400" y="3456904"/>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45AFC025-0DCA-C948-8116-3AB88812B719}"/>
              </a:ext>
            </a:extLst>
          </p:cNvPr>
          <p:cNvSpPr/>
          <p:nvPr/>
        </p:nvSpPr>
        <p:spPr>
          <a:xfrm rot="2616169">
            <a:off x="7992805" y="3110805"/>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ross 23">
            <a:extLst>
              <a:ext uri="{FF2B5EF4-FFF2-40B4-BE49-F238E27FC236}">
                <a16:creationId xmlns:a16="http://schemas.microsoft.com/office/drawing/2014/main" id="{D7551C69-F1AD-C44F-B6BA-702CAF58A206}"/>
              </a:ext>
            </a:extLst>
          </p:cNvPr>
          <p:cNvSpPr/>
          <p:nvPr/>
        </p:nvSpPr>
        <p:spPr>
          <a:xfrm rot="2616169">
            <a:off x="3400329" y="2645401"/>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ross 24">
            <a:extLst>
              <a:ext uri="{FF2B5EF4-FFF2-40B4-BE49-F238E27FC236}">
                <a16:creationId xmlns:a16="http://schemas.microsoft.com/office/drawing/2014/main" id="{FCA5911C-4809-6340-902C-6C73AB63D64C}"/>
              </a:ext>
            </a:extLst>
          </p:cNvPr>
          <p:cNvSpPr/>
          <p:nvPr/>
        </p:nvSpPr>
        <p:spPr>
          <a:xfrm rot="2616169">
            <a:off x="6053806" y="2818449"/>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865F4AC8-6837-3746-B507-06C4C6E8D6D6}"/>
              </a:ext>
            </a:extLst>
          </p:cNvPr>
          <p:cNvSpPr/>
          <p:nvPr/>
        </p:nvSpPr>
        <p:spPr>
          <a:xfrm rot="2616169">
            <a:off x="7992806" y="2645399"/>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F0760A5-C824-6C4E-AABE-8BA57C19D231}"/>
              </a:ext>
            </a:extLst>
          </p:cNvPr>
          <p:cNvGrpSpPr/>
          <p:nvPr/>
        </p:nvGrpSpPr>
        <p:grpSpPr>
          <a:xfrm>
            <a:off x="1840457" y="3233205"/>
            <a:ext cx="1413299" cy="521658"/>
            <a:chOff x="1840457" y="3233205"/>
            <a:chExt cx="1413299" cy="521658"/>
          </a:xfrm>
        </p:grpSpPr>
        <p:cxnSp>
          <p:nvCxnSpPr>
            <p:cNvPr id="21" name="Straight Arrow Connector 20">
              <a:extLst>
                <a:ext uri="{FF2B5EF4-FFF2-40B4-BE49-F238E27FC236}">
                  <a16:creationId xmlns:a16="http://schemas.microsoft.com/office/drawing/2014/main" id="{6A57E984-729D-DF40-B132-64A3B49D2BE3}"/>
                </a:ext>
              </a:extLst>
            </p:cNvPr>
            <p:cNvCxnSpPr>
              <a:cxnSpLocks/>
            </p:cNvCxnSpPr>
            <p:nvPr/>
          </p:nvCxnSpPr>
          <p:spPr>
            <a:xfrm>
              <a:off x="1840457" y="3233205"/>
              <a:ext cx="1413299" cy="4675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04C6B9F7-6610-4744-90C5-30AC72E7302C}"/>
                </a:ext>
              </a:extLst>
            </p:cNvPr>
            <p:cNvSpPr/>
            <p:nvPr/>
          </p:nvSpPr>
          <p:spPr>
            <a:xfrm rot="1150292">
              <a:off x="2078856" y="3447086"/>
              <a:ext cx="883576" cy="307777"/>
            </a:xfrm>
            <a:prstGeom prst="rect">
              <a:avLst/>
            </a:prstGeom>
            <a:noFill/>
            <a:effectLst/>
          </p:spPr>
          <p:txBody>
            <a:bodyPr wrap="none" lIns="91440" tIns="45720" rIns="91440" bIns="45720">
              <a:spAutoFit/>
            </a:bodyPr>
            <a:lstStyle/>
            <a:p>
              <a:pPr algn="ctr"/>
              <a:r>
                <a:rPr lang="en-US" sz="1400">
                  <a:ln w="0"/>
                  <a:solidFill>
                    <a:schemeClr val="bg1"/>
                  </a:solidFill>
                  <a:effectLst>
                    <a:outerShdw blurRad="38100" dist="25400" dir="5400000" algn="ctr" rotWithShape="0">
                      <a:srgbClr val="6E747A">
                        <a:alpha val="43000"/>
                      </a:srgbClr>
                    </a:outerShdw>
                  </a:effectLst>
                </a:rPr>
                <a:t>predictor</a:t>
              </a:r>
            </a:p>
          </p:txBody>
        </p:sp>
      </p:grpSp>
      <p:cxnSp>
        <p:nvCxnSpPr>
          <p:cNvPr id="30" name="Straight Arrow Connector 29">
            <a:extLst>
              <a:ext uri="{FF2B5EF4-FFF2-40B4-BE49-F238E27FC236}">
                <a16:creationId xmlns:a16="http://schemas.microsoft.com/office/drawing/2014/main" id="{542EAD6C-0254-E84B-AEEA-12F20F9A8C65}"/>
              </a:ext>
            </a:extLst>
          </p:cNvPr>
          <p:cNvCxnSpPr>
            <a:cxnSpLocks/>
          </p:cNvCxnSpPr>
          <p:nvPr/>
        </p:nvCxnSpPr>
        <p:spPr>
          <a:xfrm>
            <a:off x="4008804" y="2871327"/>
            <a:ext cx="1834009" cy="66354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214BA3A-D8D2-6B49-8A31-0B7C3FF2F7E4}"/>
              </a:ext>
            </a:extLst>
          </p:cNvPr>
          <p:cNvCxnSpPr>
            <a:cxnSpLocks/>
          </p:cNvCxnSpPr>
          <p:nvPr/>
        </p:nvCxnSpPr>
        <p:spPr>
          <a:xfrm>
            <a:off x="6402758" y="3009433"/>
            <a:ext cx="1539398" cy="22377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69A970C8-A3B6-6B4B-8AEF-9007BD7A6C26}"/>
              </a:ext>
            </a:extLst>
          </p:cNvPr>
          <p:cNvGrpSpPr/>
          <p:nvPr/>
        </p:nvGrpSpPr>
        <p:grpSpPr>
          <a:xfrm>
            <a:off x="3480877" y="2998242"/>
            <a:ext cx="881973" cy="468760"/>
            <a:chOff x="2313044" y="3018183"/>
            <a:chExt cx="881973" cy="468760"/>
          </a:xfrm>
        </p:grpSpPr>
        <p:cxnSp>
          <p:nvCxnSpPr>
            <p:cNvPr id="42" name="Straight Arrow Connector 41">
              <a:extLst>
                <a:ext uri="{FF2B5EF4-FFF2-40B4-BE49-F238E27FC236}">
                  <a16:creationId xmlns:a16="http://schemas.microsoft.com/office/drawing/2014/main" id="{43CAA22E-8FEB-4F42-ABC0-39577575DFB2}"/>
                </a:ext>
              </a:extLst>
            </p:cNvPr>
            <p:cNvCxnSpPr>
              <a:cxnSpLocks/>
            </p:cNvCxnSpPr>
            <p:nvPr/>
          </p:nvCxnSpPr>
          <p:spPr>
            <a:xfrm flipV="1">
              <a:off x="2354896" y="3018183"/>
              <a:ext cx="0" cy="468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8A25246E-190C-DA44-8AC8-99D5BEFB1E7D}"/>
                </a:ext>
              </a:extLst>
            </p:cNvPr>
            <p:cNvSpPr/>
            <p:nvPr/>
          </p:nvSpPr>
          <p:spPr>
            <a:xfrm>
              <a:off x="2313044" y="3129119"/>
              <a:ext cx="881973" cy="307777"/>
            </a:xfrm>
            <a:prstGeom prst="rect">
              <a:avLst/>
            </a:prstGeom>
            <a:noFill/>
            <a:effectLst/>
          </p:spPr>
          <p:txBody>
            <a:bodyPr wrap="none" lIns="91440" tIns="45720" rIns="91440" bIns="45720">
              <a:spAutoFit/>
            </a:bodyPr>
            <a:lstStyle/>
            <a:p>
              <a:pPr algn="ctr"/>
              <a:r>
                <a:rPr lang="en-US" sz="1400">
                  <a:ln w="0"/>
                  <a:solidFill>
                    <a:srgbClr val="FF0000"/>
                  </a:solidFill>
                  <a:effectLst>
                    <a:outerShdw blurRad="38100" dist="25400" dir="5400000" algn="ctr" rotWithShape="0">
                      <a:srgbClr val="6E747A">
                        <a:alpha val="43000"/>
                      </a:srgbClr>
                    </a:outerShdw>
                  </a:effectLst>
                </a:rPr>
                <a:t>corrector</a:t>
              </a:r>
            </a:p>
          </p:txBody>
        </p:sp>
      </p:grpSp>
      <p:cxnSp>
        <p:nvCxnSpPr>
          <p:cNvPr id="48" name="Straight Arrow Connector 47">
            <a:extLst>
              <a:ext uri="{FF2B5EF4-FFF2-40B4-BE49-F238E27FC236}">
                <a16:creationId xmlns:a16="http://schemas.microsoft.com/office/drawing/2014/main" id="{6BE59D7E-E9EC-BF44-88AF-1D421902429D}"/>
              </a:ext>
            </a:extLst>
          </p:cNvPr>
          <p:cNvCxnSpPr>
            <a:cxnSpLocks/>
          </p:cNvCxnSpPr>
          <p:nvPr/>
        </p:nvCxnSpPr>
        <p:spPr>
          <a:xfrm flipV="1">
            <a:off x="6189366" y="3063320"/>
            <a:ext cx="0" cy="3536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B3E360D-3A70-1A43-A8BF-060714AF1181}"/>
              </a:ext>
            </a:extLst>
          </p:cNvPr>
          <p:cNvCxnSpPr>
            <a:cxnSpLocks/>
          </p:cNvCxnSpPr>
          <p:nvPr/>
        </p:nvCxnSpPr>
        <p:spPr>
          <a:xfrm flipV="1">
            <a:off x="8115205" y="2871327"/>
            <a:ext cx="0" cy="2608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2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4"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p:txBody>
          <a:bodyPr/>
          <a:lstStyle/>
          <a:p>
            <a:r>
              <a:rPr lang="en-US"/>
              <a:t>Results on predictor-corrector sampling</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p:txBody>
          <a:bodyPr/>
          <a:lstStyle/>
          <a:p>
            <a:pPr lvl="2">
              <a:buFont typeface="Arial" panose="020B0604020202020204" pitchFamily="34" charset="0"/>
              <a:buChar char="•"/>
            </a:pPr>
            <a:endParaRPr lang="en-US"/>
          </a:p>
          <a:p>
            <a:pPr lvl="2">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31212180-2064-D14F-ADC1-06F72C3660A1}"/>
              </a:ext>
            </a:extLst>
          </p:cNvPr>
          <p:cNvSpPr/>
          <p:nvPr/>
        </p:nvSpPr>
        <p:spPr>
          <a:xfrm>
            <a:off x="566258" y="4667727"/>
            <a:ext cx="5209253"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 </a:t>
            </a:r>
            <a:r>
              <a:rPr lang="en-US" sz="1000" i="0" dirty="0" err="1">
                <a:solidFill>
                  <a:srgbClr val="222222"/>
                </a:solidFill>
                <a:effectLst/>
                <a:latin typeface="Arial" panose="020B0604020202020204" pitchFamily="34" charset="0"/>
              </a:rPr>
              <a:t>Sohl</a:t>
            </a:r>
            <a:r>
              <a:rPr lang="en-US" sz="1000" i="0" dirty="0">
                <a:solidFill>
                  <a:srgbClr val="222222"/>
                </a:solidFill>
                <a:effectLst/>
                <a:latin typeface="Arial" panose="020B0604020202020204" pitchFamily="34" charset="0"/>
              </a:rPr>
              <a:t>-Dickstein, </a:t>
            </a:r>
            <a:r>
              <a:rPr lang="en-US" sz="1000" i="0" dirty="0" err="1">
                <a:solidFill>
                  <a:srgbClr val="222222"/>
                </a:solidFill>
                <a:effectLst/>
                <a:latin typeface="Arial" panose="020B0604020202020204" pitchFamily="34" charset="0"/>
              </a:rPr>
              <a:t>Kingma</a:t>
            </a:r>
            <a:r>
              <a:rPr lang="en-US" sz="1000" i="0" dirty="0">
                <a:solidFill>
                  <a:srgbClr val="222222"/>
                </a:solidFill>
                <a:effectLst/>
                <a:latin typeface="Arial" panose="020B0604020202020204" pitchFamily="34" charset="0"/>
              </a:rPr>
              <a:t>, Kumar, </a:t>
            </a:r>
            <a:r>
              <a:rPr lang="en-US" sz="1000" i="0" dirty="0" err="1">
                <a:solidFill>
                  <a:srgbClr val="222222"/>
                </a:solidFill>
                <a:effectLst/>
                <a:latin typeface="Arial" panose="020B0604020202020204" pitchFamily="34" charset="0"/>
              </a:rPr>
              <a:t>Ermon</a:t>
            </a:r>
            <a:r>
              <a:rPr lang="en-US" sz="1000" i="0" dirty="0">
                <a:solidFill>
                  <a:srgbClr val="222222"/>
                </a:solidFill>
                <a:effectLst/>
                <a:latin typeface="Arial" panose="020B0604020202020204" pitchFamily="34" charset="0"/>
              </a:rPr>
              <a:t>, Poole</a:t>
            </a:r>
            <a:r>
              <a:rPr lang="en-US" sz="1000" b="0" i="0" dirty="0">
                <a:solidFill>
                  <a:srgbClr val="222222"/>
                </a:solidFill>
                <a:effectLst/>
                <a:latin typeface="Arial" panose="020B0604020202020204" pitchFamily="34" charset="0"/>
              </a:rPr>
              <a:t>. “Score-Based Generative Modeling through Stochastic Differential Equations.” ICLR 2021.</a:t>
            </a:r>
            <a:endParaRPr lang="en-US" sz="1000" dirty="0"/>
          </a:p>
        </p:txBody>
      </p:sp>
      <p:grpSp>
        <p:nvGrpSpPr>
          <p:cNvPr id="9" name="Group 8">
            <a:extLst>
              <a:ext uri="{FF2B5EF4-FFF2-40B4-BE49-F238E27FC236}">
                <a16:creationId xmlns:a16="http://schemas.microsoft.com/office/drawing/2014/main" id="{B7F91EA7-0542-0C4B-AF6A-A5FAFF4DB770}"/>
              </a:ext>
            </a:extLst>
          </p:cNvPr>
          <p:cNvGrpSpPr/>
          <p:nvPr/>
        </p:nvGrpSpPr>
        <p:grpSpPr>
          <a:xfrm>
            <a:off x="2599151" y="883949"/>
            <a:ext cx="4180789" cy="3779603"/>
            <a:chOff x="2599151" y="883949"/>
            <a:chExt cx="4180789" cy="3779603"/>
          </a:xfrm>
        </p:grpSpPr>
        <p:pic>
          <p:nvPicPr>
            <p:cNvPr id="8" name="Picture 7">
              <a:extLst>
                <a:ext uri="{FF2B5EF4-FFF2-40B4-BE49-F238E27FC236}">
                  <a16:creationId xmlns:a16="http://schemas.microsoft.com/office/drawing/2014/main" id="{AADF5E2A-295A-BE4D-A69D-7EAAE4F56B07}"/>
                </a:ext>
              </a:extLst>
            </p:cNvPr>
            <p:cNvPicPr>
              <a:picLocks noChangeAspect="1"/>
            </p:cNvPicPr>
            <p:nvPr/>
          </p:nvPicPr>
          <p:blipFill>
            <a:blip r:embed="rId3"/>
            <a:stretch>
              <a:fillRect/>
            </a:stretch>
          </p:blipFill>
          <p:spPr>
            <a:xfrm>
              <a:off x="2599151" y="883949"/>
              <a:ext cx="4180789" cy="3779603"/>
            </a:xfrm>
            <a:prstGeom prst="rect">
              <a:avLst/>
            </a:prstGeom>
          </p:spPr>
        </p:pic>
        <p:sp>
          <p:nvSpPr>
            <p:cNvPr id="6" name="Rectangle 5">
              <a:extLst>
                <a:ext uri="{FF2B5EF4-FFF2-40B4-BE49-F238E27FC236}">
                  <a16:creationId xmlns:a16="http://schemas.microsoft.com/office/drawing/2014/main" id="{CF17B2AF-543E-5B41-A6B5-EDEDD4042FF2}"/>
                </a:ext>
              </a:extLst>
            </p:cNvPr>
            <p:cNvSpPr/>
            <p:nvPr/>
          </p:nvSpPr>
          <p:spPr>
            <a:xfrm>
              <a:off x="2599151" y="3092605"/>
              <a:ext cx="4180789" cy="1514002"/>
            </a:xfrm>
            <a:prstGeom prst="rect">
              <a:avLst/>
            </a:prstGeom>
            <a:solidFill>
              <a:srgbClr val="00B05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9670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E7528-2510-B341-A3FD-72872DB7F5D6}"/>
              </a:ext>
            </a:extLst>
          </p:cNvPr>
          <p:cNvSpPr>
            <a:spLocks noGrp="1"/>
          </p:cNvSpPr>
          <p:nvPr>
            <p:ph type="title"/>
          </p:nvPr>
        </p:nvSpPr>
        <p:spPr/>
        <p:txBody>
          <a:bodyPr/>
          <a:lstStyle/>
          <a:p>
            <a:r>
              <a:rPr lang="en-US"/>
              <a:t>High-Fidelity Generation for 1024x1024 Images</a:t>
            </a:r>
          </a:p>
        </p:txBody>
      </p:sp>
      <p:pic>
        <p:nvPicPr>
          <p:cNvPr id="8" name="Content Placeholder 7">
            <a:extLst>
              <a:ext uri="{FF2B5EF4-FFF2-40B4-BE49-F238E27FC236}">
                <a16:creationId xmlns:a16="http://schemas.microsoft.com/office/drawing/2014/main" id="{CB77B1FE-484B-5648-8FDB-18C0B3F60C37}"/>
              </a:ext>
            </a:extLst>
          </p:cNvPr>
          <p:cNvPicPr>
            <a:picLocks noGrp="1" noChangeAspect="1"/>
          </p:cNvPicPr>
          <p:nvPr>
            <p:ph sz="quarter" idx="10"/>
          </p:nvPr>
        </p:nvPicPr>
        <p:blipFill>
          <a:blip r:embed="rId3"/>
          <a:stretch>
            <a:fillRect/>
          </a:stretch>
        </p:blipFill>
        <p:spPr>
          <a:xfrm>
            <a:off x="4897438" y="847565"/>
            <a:ext cx="3759200" cy="3759200"/>
          </a:xfrm>
        </p:spPr>
      </p:pic>
      <p:pic>
        <p:nvPicPr>
          <p:cNvPr id="10" name="Picture 9">
            <a:extLst>
              <a:ext uri="{FF2B5EF4-FFF2-40B4-BE49-F238E27FC236}">
                <a16:creationId xmlns:a16="http://schemas.microsoft.com/office/drawing/2014/main" id="{C77E7383-A1BF-DA4D-A65D-7CB86029703A}"/>
              </a:ext>
            </a:extLst>
          </p:cNvPr>
          <p:cNvPicPr>
            <a:picLocks noChangeAspect="1"/>
          </p:cNvPicPr>
          <p:nvPr/>
        </p:nvPicPr>
        <p:blipFill>
          <a:blip r:embed="rId4"/>
          <a:stretch>
            <a:fillRect/>
          </a:stretch>
        </p:blipFill>
        <p:spPr>
          <a:xfrm>
            <a:off x="948776" y="847565"/>
            <a:ext cx="3759200" cy="3759200"/>
          </a:xfrm>
          <a:prstGeom prst="rect">
            <a:avLst/>
          </a:prstGeom>
        </p:spPr>
      </p:pic>
    </p:spTree>
    <p:extLst>
      <p:ext uri="{BB962C8B-B14F-4D97-AF65-F5344CB8AC3E}">
        <p14:creationId xmlns:p14="http://schemas.microsoft.com/office/powerpoint/2010/main" val="4014802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4C3A0A-B2AE-6849-BCF1-AC70F708C3F7}"/>
              </a:ext>
            </a:extLst>
          </p:cNvPr>
          <p:cNvGrpSpPr/>
          <p:nvPr/>
        </p:nvGrpSpPr>
        <p:grpSpPr>
          <a:xfrm>
            <a:off x="2270095" y="3340566"/>
            <a:ext cx="1424638" cy="751992"/>
            <a:chOff x="2111296" y="2192163"/>
            <a:chExt cx="1424638" cy="751992"/>
          </a:xfrm>
        </p:grpSpPr>
        <p:pic>
          <p:nvPicPr>
            <p:cNvPr id="30" name="Picture 29">
              <a:extLst>
                <a:ext uri="{FF2B5EF4-FFF2-40B4-BE49-F238E27FC236}">
                  <a16:creationId xmlns:a16="http://schemas.microsoft.com/office/drawing/2014/main" id="{E4019767-404A-C845-A682-C4EEE6C9F10B}"/>
                </a:ext>
              </a:extLst>
            </p:cNvPr>
            <p:cNvPicPr>
              <a:picLocks noChangeAspect="1"/>
            </p:cNvPicPr>
            <p:nvPr/>
          </p:nvPicPr>
          <p:blipFill>
            <a:blip r:embed="rId7"/>
            <a:srcRect/>
            <a:stretch/>
          </p:blipFill>
          <p:spPr>
            <a:xfrm>
              <a:off x="2111296" y="2707780"/>
              <a:ext cx="1424638" cy="236375"/>
            </a:xfrm>
            <a:prstGeom prst="rect">
              <a:avLst/>
            </a:prstGeom>
          </p:spPr>
        </p:pic>
        <p:sp>
          <p:nvSpPr>
            <p:cNvPr id="31" name="TextBox 30">
              <a:extLst>
                <a:ext uri="{FF2B5EF4-FFF2-40B4-BE49-F238E27FC236}">
                  <a16:creationId xmlns:a16="http://schemas.microsoft.com/office/drawing/2014/main" id="{196ECE3B-115D-F34E-BB23-FD20AF642F99}"/>
                </a:ext>
              </a:extLst>
            </p:cNvPr>
            <p:cNvSpPr txBox="1"/>
            <p:nvPr/>
          </p:nvSpPr>
          <p:spPr>
            <a:xfrm>
              <a:off x="2521289" y="2192163"/>
              <a:ext cx="604653"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SDE</a:t>
              </a:r>
            </a:p>
          </p:txBody>
        </p:sp>
      </p:grpSp>
      <p:grpSp>
        <p:nvGrpSpPr>
          <p:cNvPr id="33" name="Group 32">
            <a:extLst>
              <a:ext uri="{FF2B5EF4-FFF2-40B4-BE49-F238E27FC236}">
                <a16:creationId xmlns:a16="http://schemas.microsoft.com/office/drawing/2014/main" id="{8A88B9CB-A5DE-E647-817B-CA460188C121}"/>
              </a:ext>
            </a:extLst>
          </p:cNvPr>
          <p:cNvGrpSpPr/>
          <p:nvPr/>
        </p:nvGrpSpPr>
        <p:grpSpPr>
          <a:xfrm>
            <a:off x="4468568" y="3339416"/>
            <a:ext cx="3701654" cy="857446"/>
            <a:chOff x="4473312" y="3335061"/>
            <a:chExt cx="3701654" cy="857446"/>
          </a:xfrm>
        </p:grpSpPr>
        <p:pic>
          <p:nvPicPr>
            <p:cNvPr id="27" name="Picture 26">
              <a:extLst>
                <a:ext uri="{FF2B5EF4-FFF2-40B4-BE49-F238E27FC236}">
                  <a16:creationId xmlns:a16="http://schemas.microsoft.com/office/drawing/2014/main" id="{9C109F22-A762-F34D-A5BA-60DF22CB3A94}"/>
                </a:ext>
              </a:extLst>
            </p:cNvPr>
            <p:cNvPicPr>
              <a:picLocks noChangeAspect="1"/>
            </p:cNvPicPr>
            <p:nvPr/>
          </p:nvPicPr>
          <p:blipFill>
            <a:blip r:embed="rId8"/>
            <a:stretch>
              <a:fillRect/>
            </a:stretch>
          </p:blipFill>
          <p:spPr>
            <a:xfrm>
              <a:off x="4974893" y="3721767"/>
              <a:ext cx="2629867" cy="470740"/>
            </a:xfrm>
            <a:prstGeom prst="rect">
              <a:avLst/>
            </a:prstGeom>
          </p:spPr>
        </p:pic>
        <p:sp>
          <p:nvSpPr>
            <p:cNvPr id="32" name="TextBox 31">
              <a:extLst>
                <a:ext uri="{FF2B5EF4-FFF2-40B4-BE49-F238E27FC236}">
                  <a16:creationId xmlns:a16="http://schemas.microsoft.com/office/drawing/2014/main" id="{E80FEDE2-805F-854A-817F-5DA84A865E79}"/>
                </a:ext>
              </a:extLst>
            </p:cNvPr>
            <p:cNvSpPr txBox="1"/>
            <p:nvPr/>
          </p:nvSpPr>
          <p:spPr>
            <a:xfrm>
              <a:off x="4473312" y="3335061"/>
              <a:ext cx="3701654"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Ordinary differential equation (ODE)</a:t>
              </a:r>
            </a:p>
          </p:txBody>
        </p:sp>
      </p:grpSp>
      <p:grpSp>
        <p:nvGrpSpPr>
          <p:cNvPr id="34" name="Group 33">
            <a:extLst>
              <a:ext uri="{FF2B5EF4-FFF2-40B4-BE49-F238E27FC236}">
                <a16:creationId xmlns:a16="http://schemas.microsoft.com/office/drawing/2014/main" id="{4DF841B7-8F0C-AA42-A27C-7E3ADCC78466}"/>
              </a:ext>
            </a:extLst>
          </p:cNvPr>
          <p:cNvGrpSpPr/>
          <p:nvPr/>
        </p:nvGrpSpPr>
        <p:grpSpPr>
          <a:xfrm>
            <a:off x="6038151" y="3801260"/>
            <a:ext cx="1947371" cy="858788"/>
            <a:chOff x="7807346" y="4243166"/>
            <a:chExt cx="1947369" cy="858788"/>
          </a:xfrm>
        </p:grpSpPr>
        <p:sp>
          <p:nvSpPr>
            <p:cNvPr id="35" name="Rectangle 34">
              <a:extLst>
                <a:ext uri="{FF2B5EF4-FFF2-40B4-BE49-F238E27FC236}">
                  <a16:creationId xmlns:a16="http://schemas.microsoft.com/office/drawing/2014/main" id="{4286180D-8FF0-724C-A348-863A37E8EAF7}"/>
                </a:ext>
              </a:extLst>
            </p:cNvPr>
            <p:cNvSpPr/>
            <p:nvPr/>
          </p:nvSpPr>
          <p:spPr>
            <a:xfrm>
              <a:off x="8192853" y="4243166"/>
              <a:ext cx="1176357" cy="352799"/>
            </a:xfrm>
            <a:prstGeom prst="rect">
              <a:avLst/>
            </a:prstGeom>
            <a:solidFill>
              <a:schemeClr val="bg2">
                <a:alpha val="10000"/>
              </a:schemeClr>
            </a:solidFill>
            <a:ln w="26424">
              <a:solidFill>
                <a:schemeClr val="bg2"/>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36" name="Rectangle 35">
              <a:extLst>
                <a:ext uri="{FF2B5EF4-FFF2-40B4-BE49-F238E27FC236}">
                  <a16:creationId xmlns:a16="http://schemas.microsoft.com/office/drawing/2014/main" id="{6094D90A-11F2-0543-87AF-3F9CB1759711}"/>
                </a:ext>
              </a:extLst>
            </p:cNvPr>
            <p:cNvSpPr/>
            <p:nvPr/>
          </p:nvSpPr>
          <p:spPr>
            <a:xfrm>
              <a:off x="7807346" y="4794177"/>
              <a:ext cx="1947369" cy="307777"/>
            </a:xfrm>
            <a:prstGeom prst="rect">
              <a:avLst/>
            </a:prstGeom>
            <a:noFill/>
          </p:spPr>
          <p:txBody>
            <a:bodyPr wrap="square" lIns="91440" tIns="45720" rIns="91440" bIns="45720">
              <a:spAutoFit/>
            </a:bodyPr>
            <a:lstStyle/>
            <a:p>
              <a:pPr algn="ctr"/>
              <a:r>
                <a:rPr lang="en-US" sz="1400" b="1">
                  <a:ln/>
                  <a:solidFill>
                    <a:schemeClr val="bg2"/>
                  </a:solidFill>
                  <a:latin typeface="Arial" panose="020B0604020202020204" pitchFamily="34" charset="0"/>
                  <a:cs typeface="Arial" panose="020B0604020202020204" pitchFamily="34" charset="0"/>
                </a:rPr>
                <a:t>Score function</a:t>
              </a:r>
            </a:p>
          </p:txBody>
        </p:sp>
        <p:cxnSp>
          <p:nvCxnSpPr>
            <p:cNvPr id="37" name="Straight Arrow Connector 36">
              <a:extLst>
                <a:ext uri="{FF2B5EF4-FFF2-40B4-BE49-F238E27FC236}">
                  <a16:creationId xmlns:a16="http://schemas.microsoft.com/office/drawing/2014/main" id="{6FD1A536-7683-344C-9822-760145FFD0FF}"/>
                </a:ext>
              </a:extLst>
            </p:cNvPr>
            <p:cNvCxnSpPr>
              <a:cxnSpLocks/>
              <a:stCxn id="36" idx="0"/>
              <a:endCxn id="35" idx="2"/>
            </p:cNvCxnSpPr>
            <p:nvPr/>
          </p:nvCxnSpPr>
          <p:spPr>
            <a:xfrm flipV="1">
              <a:off x="8781031" y="4595965"/>
              <a:ext cx="0" cy="198212"/>
            </a:xfrm>
            <a:prstGeom prst="straightConnector1">
              <a:avLst/>
            </a:prstGeom>
            <a:ln cap="rnd">
              <a:solidFill>
                <a:schemeClr val="bg2"/>
              </a:solidFill>
              <a:headEnd type="arrow"/>
              <a:tailEnd type="none"/>
            </a:ln>
          </p:spPr>
          <p:style>
            <a:lnRef idx="2">
              <a:schemeClr val="accent4"/>
            </a:lnRef>
            <a:fillRef idx="0">
              <a:schemeClr val="accent4"/>
            </a:fillRef>
            <a:effectRef idx="1">
              <a:schemeClr val="accent4"/>
            </a:effectRef>
            <a:fontRef idx="minor">
              <a:schemeClr val="tx1"/>
            </a:fontRef>
          </p:style>
        </p:cxnSp>
      </p:grpSp>
      <p:sp>
        <p:nvSpPr>
          <p:cNvPr id="43" name="Left-Right Arrow 42">
            <a:extLst>
              <a:ext uri="{FF2B5EF4-FFF2-40B4-BE49-F238E27FC236}">
                <a16:creationId xmlns:a16="http://schemas.microsoft.com/office/drawing/2014/main" id="{30471954-0FE6-034D-BB9F-383157C5D214}"/>
              </a:ext>
            </a:extLst>
          </p:cNvPr>
          <p:cNvSpPr/>
          <p:nvPr/>
        </p:nvSpPr>
        <p:spPr>
          <a:xfrm rot="10800000">
            <a:off x="3904719" y="3865970"/>
            <a:ext cx="855443" cy="216799"/>
          </a:xfrm>
          <a:prstGeom prst="lef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92B202DE-A10A-284E-82EB-E6060B99F5A9}"/>
              </a:ext>
            </a:extLst>
          </p:cNvPr>
          <p:cNvPicPr>
            <a:picLocks noChangeAspect="1"/>
          </p:cNvPicPr>
          <p:nvPr/>
        </p:nvPicPr>
        <p:blipFill>
          <a:blip r:embed="rId9"/>
          <a:srcRect/>
          <a:stretch/>
        </p:blipFill>
        <p:spPr>
          <a:xfrm>
            <a:off x="6595780" y="4623385"/>
            <a:ext cx="832112" cy="212332"/>
          </a:xfrm>
          <a:prstGeom prst="rect">
            <a:avLst/>
          </a:prstGeom>
        </p:spPr>
      </p:pic>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a:t>Converting the SDE to an ODE</a:t>
            </a:r>
          </a:p>
        </p:txBody>
      </p:sp>
      <p:pic>
        <p:nvPicPr>
          <p:cNvPr id="9" name="forward_sdes.mp4" descr="forward_sdes.mp4">
            <a:hlinkClick r:id="" action="ppaction://media"/>
            <a:extLst>
              <a:ext uri="{FF2B5EF4-FFF2-40B4-BE49-F238E27FC236}">
                <a16:creationId xmlns:a16="http://schemas.microsoft.com/office/drawing/2014/main" id="{9DD8A498-EA27-894F-AA61-96416EBFA50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847465"/>
            <a:ext cx="9144000" cy="2286000"/>
          </a:xfrm>
          <a:prstGeom prst="rect">
            <a:avLst/>
          </a:prstGeom>
        </p:spPr>
      </p:pic>
      <p:pic>
        <p:nvPicPr>
          <p:cNvPr id="12" name="forward_odes.mp4" descr="forward_odes.mp4">
            <a:hlinkClick r:id="" action="ppaction://media"/>
            <a:extLst>
              <a:ext uri="{FF2B5EF4-FFF2-40B4-BE49-F238E27FC236}">
                <a16:creationId xmlns:a16="http://schemas.microsoft.com/office/drawing/2014/main" id="{45341EDF-CCA4-2F4B-90F4-5888A8FF6563}"/>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850392"/>
            <a:ext cx="9144000" cy="2286000"/>
          </a:xfrm>
          <a:prstGeom prst="rect">
            <a:avLst/>
          </a:prstGeom>
        </p:spPr>
      </p:pic>
      <p:pic>
        <p:nvPicPr>
          <p:cNvPr id="14" name="Picture 13">
            <a:extLst>
              <a:ext uri="{FF2B5EF4-FFF2-40B4-BE49-F238E27FC236}">
                <a16:creationId xmlns:a16="http://schemas.microsoft.com/office/drawing/2014/main" id="{88A2A0DA-ED34-A746-9A3D-4BC0840D94A9}"/>
              </a:ext>
            </a:extLst>
          </p:cNvPr>
          <p:cNvPicPr>
            <a:picLocks noChangeAspect="1"/>
          </p:cNvPicPr>
          <p:nvPr/>
        </p:nvPicPr>
        <p:blipFill>
          <a:blip r:embed="rId12"/>
          <a:stretch>
            <a:fillRect/>
          </a:stretch>
        </p:blipFill>
        <p:spPr>
          <a:xfrm>
            <a:off x="0" y="850392"/>
            <a:ext cx="9144000" cy="2286000"/>
          </a:xfrm>
          <a:prstGeom prst="rect">
            <a:avLst/>
          </a:prstGeom>
        </p:spPr>
      </p:pic>
    </p:spTree>
    <p:extLst>
      <p:ext uri="{BB962C8B-B14F-4D97-AF65-F5344CB8AC3E}">
        <p14:creationId xmlns:p14="http://schemas.microsoft.com/office/powerpoint/2010/main" val="2891228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md type="call" cmd="stop">
                                      <p:cBhvr>
                                        <p:cTn id="11" dur="1">
                                          <p:stCondLst>
                                            <p:cond delay="0"/>
                                          </p:stCondLst>
                                        </p:cTn>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00" fill="hold"/>
                                        <p:tgtEl>
                                          <p:spTgt spid="12"/>
                                        </p:tgtEl>
                                      </p:cBhvr>
                                    </p:cmd>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md type="call" cmd="stop">
                                      <p:cBhvr>
                                        <p:cTn id="22" dur="1">
                                          <p:stCondLst>
                                            <p:cond delay="0"/>
                                          </p:stCondLst>
                                        </p:cTn>
                                        <p:tgtEl>
                                          <p:spTgt spid="12"/>
                                        </p:tgtEl>
                                      </p:cBhvr>
                                    </p:cmd>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9"/>
                                        </p:tgtEl>
                                      </p:cBhvr>
                                    </p:cmd>
                                  </p:childTnLst>
                                </p:cTn>
                              </p:par>
                            </p:childTnLst>
                          </p:cTn>
                        </p:par>
                      </p:childTnLst>
                    </p:cTn>
                  </p:par>
                </p:childTnLst>
              </p:cTn>
              <p:nextCondLst>
                <p:cond evt="onClick" delay="0">
                  <p:tgtEl>
                    <p:spTgt spid="9"/>
                  </p:tgtEl>
                </p:cond>
              </p:nextCondLst>
            </p:seq>
            <p:video>
              <p:cMediaNode vol="80000">
                <p:cTn id="49" fill="hold" display="0">
                  <p:stCondLst>
                    <p:cond delay="indefinite"/>
                  </p:stCondLst>
                </p:cTn>
                <p:tgtEl>
                  <p:spTgt spid="12"/>
                </p:tgtEl>
              </p:cMediaNode>
            </p:video>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2"/>
                                        </p:tgtEl>
                                      </p:cBhvr>
                                    </p:cmd>
                                  </p:childTnLst>
                                </p:cTn>
                              </p:par>
                            </p:childTnLst>
                          </p:cTn>
                        </p:par>
                      </p:childTnLst>
                    </p:cTn>
                  </p:par>
                </p:childTnLst>
              </p:cTn>
              <p:nextCondLst>
                <p:cond evt="onClick" delay="0">
                  <p:tgtEl>
                    <p:spTgt spid="12"/>
                  </p:tgtEl>
                </p:cond>
              </p:nextCondLst>
            </p:seq>
          </p:childTnLst>
        </p:cTn>
      </p:par>
    </p:tnLst>
    <p:bldLst>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5F7B-E8D1-364E-92E8-F71B8B987B44}"/>
              </a:ext>
            </a:extLst>
          </p:cNvPr>
          <p:cNvSpPr>
            <a:spLocks noGrp="1"/>
          </p:cNvSpPr>
          <p:nvPr>
            <p:ph type="title"/>
          </p:nvPr>
        </p:nvSpPr>
        <p:spPr/>
        <p:txBody>
          <a:bodyPr/>
          <a:lstStyle/>
          <a:p>
            <a:r>
              <a:rPr lang="en-US"/>
              <a:t>Score-based models</a:t>
            </a:r>
          </a:p>
        </p:txBody>
      </p:sp>
      <p:sp>
        <p:nvSpPr>
          <p:cNvPr id="3" name="Content Placeholder 2">
            <a:extLst>
              <a:ext uri="{FF2B5EF4-FFF2-40B4-BE49-F238E27FC236}">
                <a16:creationId xmlns:a16="http://schemas.microsoft.com/office/drawing/2014/main" id="{DBA43F48-E23A-FB41-98A5-3E5AD29A1739}"/>
              </a:ext>
            </a:extLst>
          </p:cNvPr>
          <p:cNvSpPr>
            <a:spLocks noGrp="1"/>
          </p:cNvSpPr>
          <p:nvPr>
            <p:ph sz="quarter" idx="10"/>
          </p:nvPr>
        </p:nvSpPr>
        <p:spPr/>
        <p:txBody>
          <a:bodyPr/>
          <a:lstStyle/>
          <a:p>
            <a:pPr>
              <a:buFont typeface="Arial" panose="020B0604020202020204" pitchFamily="34" charset="0"/>
              <a:buChar char="•"/>
            </a:pPr>
            <a:r>
              <a:rPr lang="en-US" dirty="0"/>
              <a:t>A model that represents the score function</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Score estimation: </a:t>
            </a:r>
            <a:r>
              <a:rPr lang="en-US" dirty="0"/>
              <a:t>training the score-based model from </a:t>
            </a:r>
            <a:r>
              <a:rPr lang="en-US" dirty="0" err="1"/>
              <a:t>datapoints</a:t>
            </a:r>
            <a:endParaRPr lang="en-US" dirty="0"/>
          </a:p>
          <a:p>
            <a:pPr>
              <a:buFont typeface="Arial" panose="020B0604020202020204" pitchFamily="34" charset="0"/>
              <a:buChar char="•"/>
            </a:pPr>
            <a:r>
              <a:rPr lang="en-US" dirty="0"/>
              <a:t>Score matching</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Not scalable for </a:t>
            </a:r>
            <a:r>
              <a:rPr lang="en-US" dirty="0" smtClean="0"/>
              <a:t>deep </a:t>
            </a:r>
            <a:r>
              <a:rPr lang="en-US" dirty="0"/>
              <a:t>score-based </a:t>
            </a:r>
            <a:r>
              <a:rPr lang="en-US" dirty="0" smtClean="0"/>
              <a:t>models and high dimensional data</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0CD7FEF5-EAEA-7C41-B856-D09A1ECE8C1D}"/>
              </a:ext>
            </a:extLst>
          </p:cNvPr>
          <p:cNvPicPr>
            <a:picLocks noChangeAspect="1"/>
          </p:cNvPicPr>
          <p:nvPr/>
        </p:nvPicPr>
        <p:blipFill>
          <a:blip r:embed="rId2"/>
          <a:stretch>
            <a:fillRect/>
          </a:stretch>
        </p:blipFill>
        <p:spPr>
          <a:xfrm>
            <a:off x="2666773" y="1661736"/>
            <a:ext cx="646329" cy="306592"/>
          </a:xfrm>
          <a:prstGeom prst="rect">
            <a:avLst/>
          </a:prstGeom>
        </p:spPr>
      </p:pic>
      <p:grpSp>
        <p:nvGrpSpPr>
          <p:cNvPr id="7" name="Group 6">
            <a:extLst>
              <a:ext uri="{FF2B5EF4-FFF2-40B4-BE49-F238E27FC236}">
                <a16:creationId xmlns:a16="http://schemas.microsoft.com/office/drawing/2014/main" id="{AECCEDEC-E081-6E4C-8C68-F21AEE46C985}"/>
              </a:ext>
            </a:extLst>
          </p:cNvPr>
          <p:cNvGrpSpPr/>
          <p:nvPr/>
        </p:nvGrpSpPr>
        <p:grpSpPr>
          <a:xfrm>
            <a:off x="4102868" y="1349937"/>
            <a:ext cx="1194555" cy="942892"/>
            <a:chOff x="2840477" y="1339088"/>
            <a:chExt cx="1904675" cy="1503408"/>
          </a:xfrm>
        </p:grpSpPr>
        <p:grpSp>
          <p:nvGrpSpPr>
            <p:cNvPr id="8" name="Group 7">
              <a:extLst>
                <a:ext uri="{FF2B5EF4-FFF2-40B4-BE49-F238E27FC236}">
                  <a16:creationId xmlns:a16="http://schemas.microsoft.com/office/drawing/2014/main" id="{F5AED4AC-EA08-114A-B809-63490EFE6C63}"/>
                </a:ext>
              </a:extLst>
            </p:cNvPr>
            <p:cNvGrpSpPr/>
            <p:nvPr/>
          </p:nvGrpSpPr>
          <p:grpSpPr>
            <a:xfrm>
              <a:off x="2840477" y="1339088"/>
              <a:ext cx="1904675" cy="1503408"/>
              <a:chOff x="2840477" y="1339088"/>
              <a:chExt cx="1904675" cy="1503408"/>
            </a:xfrm>
          </p:grpSpPr>
          <p:grpSp>
            <p:nvGrpSpPr>
              <p:cNvPr id="22" name="Group 21">
                <a:extLst>
                  <a:ext uri="{FF2B5EF4-FFF2-40B4-BE49-F238E27FC236}">
                    <a16:creationId xmlns:a16="http://schemas.microsoft.com/office/drawing/2014/main" id="{A4974492-367D-7F4D-9E8C-013530E3D279}"/>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88FA64C4-C521-5A47-8B91-0FB97245A6FF}"/>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  </m:t>
                                </m:r>
                                <m:r>
                                  <a:rPr lang="en-US" sz="1400" b="0" i="1">
                                    <a:latin typeface="Cambria Math" panose="02040503050406030204" pitchFamily="18" charset="0"/>
                                  </a:rPr>
                                  <m:t>𝑥</m:t>
                                </m:r>
                              </m:e>
                              <m:sub>
                                <m:r>
                                  <a:rPr lang="en-US" sz="1400" b="0" i="1">
                                    <a:latin typeface="Cambria Math" panose="02040503050406030204" pitchFamily="18" charset="0"/>
                                  </a:rPr>
                                  <m:t>1</m:t>
                                </m:r>
                              </m:sub>
                            </m:sSub>
                          </m:oMath>
                        </m:oMathPara>
                      </a14:m>
                      <a:endParaRPr lang="en-US" sz="1400"/>
                    </a:p>
                  </p:txBody>
                </p:sp>
              </mc:Choice>
              <mc:Fallback xmlns="">
                <p:sp>
                  <p:nvSpPr>
                    <p:cNvPr id="30" name="Oval 29">
                      <a:extLst>
                        <a:ext uri="{FF2B5EF4-FFF2-40B4-BE49-F238E27FC236}">
                          <a16:creationId xmlns:a16="http://schemas.microsoft.com/office/drawing/2014/main" id="{88FA64C4-C521-5A47-8B91-0FB97245A6FF}"/>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5A933F0E-F27F-7244-9396-8A93DC2F71FE}"/>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  </m:t>
                                </m:r>
                                <m:r>
                                  <a:rPr lang="en-US" sz="1400" b="0" i="1">
                                    <a:latin typeface="Cambria Math" panose="02040503050406030204" pitchFamily="18" charset="0"/>
                                  </a:rPr>
                                  <m:t>𝑥</m:t>
                                </m:r>
                              </m:e>
                              <m:sub>
                                <m:r>
                                  <a:rPr lang="en-US" sz="1400" b="0" i="1">
                                    <a:latin typeface="Cambria Math" panose="02040503050406030204" pitchFamily="18" charset="0"/>
                                  </a:rPr>
                                  <m:t>2</m:t>
                                </m:r>
                              </m:sub>
                            </m:sSub>
                          </m:oMath>
                        </m:oMathPara>
                      </a14:m>
                      <a:endParaRPr lang="en-US" sz="1400"/>
                    </a:p>
                  </p:txBody>
                </p:sp>
              </mc:Choice>
              <mc:Fallback xmlns="">
                <p:sp>
                  <p:nvSpPr>
                    <p:cNvPr id="31" name="Oval 30">
                      <a:extLst>
                        <a:ext uri="{FF2B5EF4-FFF2-40B4-BE49-F238E27FC236}">
                          <a16:creationId xmlns:a16="http://schemas.microsoft.com/office/drawing/2014/main" id="{5A933F0E-F27F-7244-9396-8A93DC2F71FE}"/>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D4E65E09-E3F7-5540-943B-9C134090F5FC}"/>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a:latin typeface="Cambria Math" panose="02040503050406030204" pitchFamily="18" charset="0"/>
                              </a:rPr>
                              <m:t>  </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r>
                                  <a:rPr lang="en-US" sz="1400" b="0" i="1">
                                    <a:latin typeface="Cambria Math" panose="02040503050406030204" pitchFamily="18" charset="0"/>
                                  </a:rPr>
                                  <m:t>3</m:t>
                                </m:r>
                              </m:sub>
                            </m:sSub>
                          </m:oMath>
                        </m:oMathPara>
                      </a14:m>
                      <a:endParaRPr lang="en-US" sz="1400"/>
                    </a:p>
                  </p:txBody>
                </p:sp>
              </mc:Choice>
              <mc:Fallback xmlns="">
                <p:sp>
                  <p:nvSpPr>
                    <p:cNvPr id="32" name="Oval 31">
                      <a:extLst>
                        <a:ext uri="{FF2B5EF4-FFF2-40B4-BE49-F238E27FC236}">
                          <a16:creationId xmlns:a16="http://schemas.microsoft.com/office/drawing/2014/main" id="{D4E65E09-E3F7-5540-943B-9C134090F5FC}"/>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5"/>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A056C3CD-D8A9-7A4C-8149-E290B562B86F}"/>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5FC17CDA-4361-F942-AB2B-6E23094CE94D}"/>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a:latin typeface="Cambria Math" panose="02040503050406030204" pitchFamily="18" charset="0"/>
                                  </a:rPr>
                                </m:ctrlPr>
                              </m:sSubPr>
                              <m:e>
                                <m:r>
                                  <a:rPr lang="en-US" sz="1200" b="0" i="1">
                                    <a:latin typeface="Cambria Math" panose="02040503050406030204" pitchFamily="18" charset="0"/>
                                  </a:rPr>
                                  <m:t>  </m:t>
                                </m:r>
                                <m:r>
                                  <a:rPr lang="en-US" sz="1200" b="0" i="1">
                                    <a:latin typeface="Cambria Math" panose="02040503050406030204" pitchFamily="18" charset="0"/>
                                  </a:rPr>
                                  <m:t>𝑠</m:t>
                                </m:r>
                              </m:e>
                              <m:sub>
                                <m:r>
                                  <a:rPr lang="en-US" sz="1200" b="0" i="1">
                                    <a:latin typeface="Cambria Math" panose="02040503050406030204" pitchFamily="18" charset="0"/>
                                  </a:rPr>
                                  <m:t>𝜃</m:t>
                                </m:r>
                                <m:r>
                                  <a:rPr lang="en-US" sz="1200" b="0" i="1">
                                    <a:latin typeface="Cambria Math" panose="02040503050406030204" pitchFamily="18" charset="0"/>
                                  </a:rPr>
                                  <m:t>,1</m:t>
                                </m:r>
                              </m:sub>
                            </m:sSub>
                          </m:oMath>
                        </m:oMathPara>
                      </a14:m>
                      <a:endParaRPr lang="en-US" sz="1200"/>
                    </a:p>
                  </p:txBody>
                </p:sp>
              </mc:Choice>
              <mc:Fallback xmlns="">
                <p:sp>
                  <p:nvSpPr>
                    <p:cNvPr id="27" name="Oval 26">
                      <a:extLst>
                        <a:ext uri="{FF2B5EF4-FFF2-40B4-BE49-F238E27FC236}">
                          <a16:creationId xmlns:a16="http://schemas.microsoft.com/office/drawing/2014/main" id="{5FC17CDA-4361-F942-AB2B-6E23094CE94D}"/>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BD02D1EA-9E40-B84B-A15B-8491BB89635F}"/>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a:latin typeface="Cambria Math" panose="02040503050406030204" pitchFamily="18" charset="0"/>
                                  </a:rPr>
                                </m:ctrlPr>
                              </m:sSubPr>
                              <m:e>
                                <m:r>
                                  <a:rPr lang="en-US" sz="1200" b="0" i="1">
                                    <a:latin typeface="Cambria Math" panose="02040503050406030204" pitchFamily="18" charset="0"/>
                                  </a:rPr>
                                  <m:t>  </m:t>
                                </m:r>
                                <m:r>
                                  <a:rPr lang="en-US" sz="1200" b="0" i="1">
                                    <a:latin typeface="Cambria Math" panose="02040503050406030204" pitchFamily="18" charset="0"/>
                                  </a:rPr>
                                  <m:t>𝑠</m:t>
                                </m:r>
                              </m:e>
                              <m:sub>
                                <m:r>
                                  <a:rPr lang="en-US" sz="1200" b="0" i="1">
                                    <a:latin typeface="Cambria Math" panose="02040503050406030204" pitchFamily="18" charset="0"/>
                                  </a:rPr>
                                  <m:t>𝜃</m:t>
                                </m:r>
                                <m:r>
                                  <a:rPr lang="en-US" sz="1200" b="0" i="1">
                                    <a:latin typeface="Cambria Math" panose="02040503050406030204" pitchFamily="18" charset="0"/>
                                  </a:rPr>
                                  <m:t>,2</m:t>
                                </m:r>
                              </m:sub>
                            </m:sSub>
                          </m:oMath>
                        </m:oMathPara>
                      </a14:m>
                      <a:endParaRPr lang="en-US" sz="1200"/>
                    </a:p>
                  </p:txBody>
                </p:sp>
              </mc:Choice>
              <mc:Fallback xmlns="">
                <p:sp>
                  <p:nvSpPr>
                    <p:cNvPr id="28" name="Oval 27">
                      <a:extLst>
                        <a:ext uri="{FF2B5EF4-FFF2-40B4-BE49-F238E27FC236}">
                          <a16:creationId xmlns:a16="http://schemas.microsoft.com/office/drawing/2014/main" id="{BD02D1EA-9E40-B84B-A15B-8491BB89635F}"/>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987FFB21-1819-2E49-8F0E-80666CEBC34A}"/>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a:latin typeface="Cambria Math" panose="02040503050406030204" pitchFamily="18" charset="0"/>
                                  </a:rPr>
                                </m:ctrlPr>
                              </m:sSubPr>
                              <m:e>
                                <m:r>
                                  <a:rPr lang="en-US" sz="1200" b="0" i="1">
                                    <a:latin typeface="Cambria Math" panose="02040503050406030204" pitchFamily="18" charset="0"/>
                                  </a:rPr>
                                  <m:t>  </m:t>
                                </m:r>
                                <m:r>
                                  <a:rPr lang="en-US" sz="1200" b="0" i="1">
                                    <a:latin typeface="Cambria Math" panose="02040503050406030204" pitchFamily="18" charset="0"/>
                                  </a:rPr>
                                  <m:t>𝑠</m:t>
                                </m:r>
                              </m:e>
                              <m:sub>
                                <m:r>
                                  <a:rPr lang="en-US" sz="1200" b="0" i="1">
                                    <a:latin typeface="Cambria Math" panose="02040503050406030204" pitchFamily="18" charset="0"/>
                                  </a:rPr>
                                  <m:t>𝜃</m:t>
                                </m:r>
                                <m:r>
                                  <a:rPr lang="en-US" sz="1200" b="0" i="1">
                                    <a:latin typeface="Cambria Math" panose="02040503050406030204" pitchFamily="18" charset="0"/>
                                  </a:rPr>
                                  <m:t>,3</m:t>
                                </m:r>
                              </m:sub>
                            </m:sSub>
                          </m:oMath>
                        </m:oMathPara>
                      </a14:m>
                      <a:endParaRPr lang="en-US" sz="1200"/>
                    </a:p>
                  </p:txBody>
                </p:sp>
              </mc:Choice>
              <mc:Fallback xmlns="">
                <p:sp>
                  <p:nvSpPr>
                    <p:cNvPr id="29" name="Oval 28">
                      <a:extLst>
                        <a:ext uri="{FF2B5EF4-FFF2-40B4-BE49-F238E27FC236}">
                          <a16:creationId xmlns:a16="http://schemas.microsoft.com/office/drawing/2014/main" id="{987FFB21-1819-2E49-8F0E-80666CEBC34A}"/>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8"/>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B7E543A4-9280-F047-AAA8-C1DD9C8B016E}"/>
                  </a:ext>
                </a:extLst>
              </p:cNvPr>
              <p:cNvGrpSpPr/>
              <p:nvPr/>
            </p:nvGrpSpPr>
            <p:grpSpPr>
              <a:xfrm>
                <a:off x="3594997" y="1601219"/>
                <a:ext cx="429139" cy="971383"/>
                <a:chOff x="3594997" y="1601219"/>
                <a:chExt cx="429139" cy="971383"/>
              </a:xfrm>
            </p:grpSpPr>
            <p:sp>
              <p:nvSpPr>
                <p:cNvPr id="25" name="Oval 24">
                  <a:extLst>
                    <a:ext uri="{FF2B5EF4-FFF2-40B4-BE49-F238E27FC236}">
                      <a16:creationId xmlns:a16="http://schemas.microsoft.com/office/drawing/2014/main" id="{70B46C60-44C7-B54A-A262-878F398A1602}"/>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FE2C22-B124-594B-A48B-F2979266BEC6}"/>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73925F38-411B-8248-84B5-6DCB5AED2D99}"/>
                </a:ext>
              </a:extLst>
            </p:cNvPr>
            <p:cNvGrpSpPr/>
            <p:nvPr/>
          </p:nvGrpSpPr>
          <p:grpSpPr>
            <a:xfrm>
              <a:off x="3254527" y="1548236"/>
              <a:ext cx="1072327" cy="1084360"/>
              <a:chOff x="3254527" y="1548236"/>
              <a:chExt cx="1072327" cy="1084360"/>
            </a:xfrm>
          </p:grpSpPr>
          <p:cxnSp>
            <p:nvCxnSpPr>
              <p:cNvPr id="10" name="Straight Connector 9">
                <a:extLst>
                  <a:ext uri="{FF2B5EF4-FFF2-40B4-BE49-F238E27FC236}">
                    <a16:creationId xmlns:a16="http://schemas.microsoft.com/office/drawing/2014/main" id="{BA1248BD-8E04-5840-BA26-69527A6EF446}"/>
                  </a:ext>
                </a:extLst>
              </p:cNvPr>
              <p:cNvCxnSpPr>
                <a:stCxn id="30" idx="6"/>
                <a:endCxn id="25"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6ABF75D-48FD-2B4A-9FD8-6630FEBCCFD9}"/>
                  </a:ext>
                </a:extLst>
              </p:cNvPr>
              <p:cNvCxnSpPr>
                <a:cxnSpLocks/>
                <a:stCxn id="30" idx="6"/>
                <a:endCxn id="26"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599AAA5-0EC1-9845-8BF4-425CD2F45AA8}"/>
                  </a:ext>
                </a:extLst>
              </p:cNvPr>
              <p:cNvCxnSpPr>
                <a:cxnSpLocks/>
                <a:stCxn id="31" idx="6"/>
                <a:endCxn id="25"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CEB3B4-8155-5F43-A8B1-794FDE130A6C}"/>
                  </a:ext>
                </a:extLst>
              </p:cNvPr>
              <p:cNvCxnSpPr>
                <a:cxnSpLocks/>
                <a:stCxn id="31" idx="6"/>
                <a:endCxn id="26"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5B7D89E-39EC-B648-A28F-F8BFE02B54C9}"/>
                  </a:ext>
                </a:extLst>
              </p:cNvPr>
              <p:cNvCxnSpPr>
                <a:cxnSpLocks/>
                <a:stCxn id="32" idx="6"/>
                <a:endCxn id="25"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378F9A-1428-7747-989C-C292E18174BB}"/>
                  </a:ext>
                </a:extLst>
              </p:cNvPr>
              <p:cNvCxnSpPr>
                <a:cxnSpLocks/>
                <a:stCxn id="32" idx="6"/>
                <a:endCxn id="26"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45E7ECA-AAD5-D547-B551-0CE00C1404E9}"/>
                  </a:ext>
                </a:extLst>
              </p:cNvPr>
              <p:cNvCxnSpPr>
                <a:cxnSpLocks/>
                <a:stCxn id="25" idx="6"/>
                <a:endCxn id="27" idx="2"/>
              </p:cNvCxnSpPr>
              <p:nvPr/>
            </p:nvCxnSpPr>
            <p:spPr>
              <a:xfrm flipV="1">
                <a:off x="4009047" y="1548236"/>
                <a:ext cx="317807" cy="2600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F04B59-0CF2-924A-BB1B-88DBD6987921}"/>
                  </a:ext>
                </a:extLst>
              </p:cNvPr>
              <p:cNvCxnSpPr>
                <a:cxnSpLocks/>
                <a:stCxn id="25" idx="6"/>
                <a:endCxn id="28" idx="2"/>
              </p:cNvCxnSpPr>
              <p:nvPr/>
            </p:nvCxnSpPr>
            <p:spPr>
              <a:xfrm>
                <a:off x="4009047" y="1808243"/>
                <a:ext cx="316190" cy="303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2C83F09-1400-F44C-8C47-89699F59AD6B}"/>
                  </a:ext>
                </a:extLst>
              </p:cNvPr>
              <p:cNvCxnSpPr>
                <a:cxnSpLocks/>
                <a:stCxn id="25" idx="6"/>
                <a:endCxn id="29" idx="2"/>
              </p:cNvCxnSpPr>
              <p:nvPr/>
            </p:nvCxnSpPr>
            <p:spPr>
              <a:xfrm>
                <a:off x="4009047" y="1808243"/>
                <a:ext cx="316190" cy="8208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3C23733-8AFD-B941-97C6-21BDCAA50089}"/>
                  </a:ext>
                </a:extLst>
              </p:cNvPr>
              <p:cNvCxnSpPr>
                <a:cxnSpLocks/>
                <a:stCxn id="26" idx="6"/>
                <a:endCxn id="27" idx="2"/>
              </p:cNvCxnSpPr>
              <p:nvPr/>
            </p:nvCxnSpPr>
            <p:spPr>
              <a:xfrm flipV="1">
                <a:off x="4024136" y="1548236"/>
                <a:ext cx="302718" cy="817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3492D1-8102-EC47-A020-BF5120057E88}"/>
                  </a:ext>
                </a:extLst>
              </p:cNvPr>
              <p:cNvCxnSpPr>
                <a:cxnSpLocks/>
                <a:stCxn id="26" idx="6"/>
                <a:endCxn id="28" idx="2"/>
              </p:cNvCxnSpPr>
              <p:nvPr/>
            </p:nvCxnSpPr>
            <p:spPr>
              <a:xfrm flipV="1">
                <a:off x="4024136" y="2111726"/>
                <a:ext cx="301101" cy="2538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FC4F4F-0014-BB41-810C-0DFB23460A89}"/>
                  </a:ext>
                </a:extLst>
              </p:cNvPr>
              <p:cNvCxnSpPr>
                <a:cxnSpLocks/>
                <a:stCxn id="26" idx="6"/>
                <a:endCxn id="29" idx="2"/>
              </p:cNvCxnSpPr>
              <p:nvPr/>
            </p:nvCxnSpPr>
            <p:spPr>
              <a:xfrm>
                <a:off x="4024136" y="2365578"/>
                <a:ext cx="301101" cy="263554"/>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33" name="Picture 32">
            <a:extLst>
              <a:ext uri="{FF2B5EF4-FFF2-40B4-BE49-F238E27FC236}">
                <a16:creationId xmlns:a16="http://schemas.microsoft.com/office/drawing/2014/main" id="{D158D9FD-5CB9-6846-A959-81631DF89023}"/>
              </a:ext>
            </a:extLst>
          </p:cNvPr>
          <p:cNvPicPr>
            <a:picLocks noChangeAspect="1"/>
          </p:cNvPicPr>
          <p:nvPr/>
        </p:nvPicPr>
        <p:blipFill rotWithShape="1">
          <a:blip r:embed="rId9"/>
          <a:srcRect l="19947" t="6990" r="19735" b="12381"/>
          <a:stretch/>
        </p:blipFill>
        <p:spPr>
          <a:xfrm>
            <a:off x="6087190" y="1267623"/>
            <a:ext cx="1022592" cy="1025206"/>
          </a:xfrm>
          <a:prstGeom prst="rect">
            <a:avLst/>
          </a:prstGeom>
        </p:spPr>
      </p:pic>
      <p:pic>
        <p:nvPicPr>
          <p:cNvPr id="34" name="Picture 33">
            <a:extLst>
              <a:ext uri="{FF2B5EF4-FFF2-40B4-BE49-F238E27FC236}">
                <a16:creationId xmlns:a16="http://schemas.microsoft.com/office/drawing/2014/main" id="{CB2BDB1F-CA18-8E47-B721-D83C0EED18AA}"/>
              </a:ext>
            </a:extLst>
          </p:cNvPr>
          <p:cNvPicPr>
            <a:picLocks noChangeAspect="1"/>
          </p:cNvPicPr>
          <p:nvPr/>
        </p:nvPicPr>
        <p:blipFill>
          <a:blip r:embed="rId10"/>
          <a:srcRect/>
          <a:stretch/>
        </p:blipFill>
        <p:spPr>
          <a:xfrm>
            <a:off x="2822160" y="3269878"/>
            <a:ext cx="3961092" cy="865633"/>
          </a:xfrm>
          <a:prstGeom prst="rect">
            <a:avLst/>
          </a:prstGeom>
        </p:spPr>
      </p:pic>
    </p:spTree>
    <p:extLst>
      <p:ext uri="{BB962C8B-B14F-4D97-AF65-F5344CB8AC3E}">
        <p14:creationId xmlns:p14="http://schemas.microsoft.com/office/powerpoint/2010/main" val="404789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a:t>Converting the SDE to an ODE</a:t>
            </a:r>
          </a:p>
        </p:txBody>
      </p:sp>
      <p:pic>
        <p:nvPicPr>
          <p:cNvPr id="9" name="forward_sdes.mp4" descr="forward_sdes.mp4">
            <a:hlinkClick r:id="" action="ppaction://media"/>
            <a:extLst>
              <a:ext uri="{FF2B5EF4-FFF2-40B4-BE49-F238E27FC236}">
                <a16:creationId xmlns:a16="http://schemas.microsoft.com/office/drawing/2014/main" id="{9DD8A498-EA27-894F-AA61-96416EBFA5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47465"/>
            <a:ext cx="9144000" cy="2286000"/>
          </a:xfrm>
          <a:prstGeom prst="rect">
            <a:avLst/>
          </a:prstGeom>
        </p:spPr>
      </p:pic>
      <p:pic>
        <p:nvPicPr>
          <p:cNvPr id="12" name="forward_odes.mp4" descr="forward_odes.mp4">
            <a:hlinkClick r:id="" action="ppaction://media"/>
            <a:extLst>
              <a:ext uri="{FF2B5EF4-FFF2-40B4-BE49-F238E27FC236}">
                <a16:creationId xmlns:a16="http://schemas.microsoft.com/office/drawing/2014/main" id="{45341EDF-CCA4-2F4B-90F4-5888A8FF656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0392"/>
            <a:ext cx="9144000" cy="2286000"/>
          </a:xfrm>
          <a:prstGeom prst="rect">
            <a:avLst/>
          </a:prstGeom>
        </p:spPr>
      </p:pic>
      <p:pic>
        <p:nvPicPr>
          <p:cNvPr id="14" name="Picture 13">
            <a:extLst>
              <a:ext uri="{FF2B5EF4-FFF2-40B4-BE49-F238E27FC236}">
                <a16:creationId xmlns:a16="http://schemas.microsoft.com/office/drawing/2014/main" id="{88A2A0DA-ED34-A746-9A3D-4BC0840D94A9}"/>
              </a:ext>
            </a:extLst>
          </p:cNvPr>
          <p:cNvPicPr>
            <a:picLocks noChangeAspect="1"/>
          </p:cNvPicPr>
          <p:nvPr/>
        </p:nvPicPr>
        <p:blipFill>
          <a:blip r:embed="rId9"/>
          <a:stretch>
            <a:fillRect/>
          </a:stretch>
        </p:blipFill>
        <p:spPr>
          <a:xfrm>
            <a:off x="0" y="850392"/>
            <a:ext cx="9144000" cy="2286000"/>
          </a:xfrm>
          <a:prstGeom prst="rect">
            <a:avLst/>
          </a:prstGeom>
        </p:spPr>
      </p:pic>
      <p:sp>
        <p:nvSpPr>
          <p:cNvPr id="18" name="Content Placeholder 2">
            <a:extLst>
              <a:ext uri="{FF2B5EF4-FFF2-40B4-BE49-F238E27FC236}">
                <a16:creationId xmlns:a16="http://schemas.microsoft.com/office/drawing/2014/main" id="{3796ECBD-1B39-7946-AF20-F7B518A92683}"/>
              </a:ext>
            </a:extLst>
          </p:cNvPr>
          <p:cNvSpPr txBox="1">
            <a:spLocks/>
          </p:cNvSpPr>
          <p:nvPr/>
        </p:nvSpPr>
        <p:spPr>
          <a:xfrm>
            <a:off x="870469" y="3248479"/>
            <a:ext cx="7768706" cy="1580696"/>
          </a:xfrm>
          <a:prstGeom prst="rect">
            <a:avLst/>
          </a:prstGeom>
        </p:spPr>
        <p:txBody>
          <a:bodyPr vert="horz" lIns="0" tIns="45720" rIns="0" bIns="45720" rtlCol="0">
            <a:normAutofit/>
          </a:bodyPr>
          <a:lstStyle>
            <a:lvl1pPr marL="342892" indent="-342892" algn="l" defTabSz="457189"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18" indent="-288918" algn="l" defTabSz="457189"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smtClean="0"/>
              <a:t>We can think of this as a (continuous time, infinite depth) normalizing flow</a:t>
            </a:r>
          </a:p>
          <a:p>
            <a:pPr marL="342900" indent="-342900">
              <a:buFont typeface="+mj-lt"/>
              <a:buAutoNum type="arabicPeriod"/>
            </a:pPr>
            <a:r>
              <a:rPr lang="en-US" dirty="0" smtClean="0"/>
              <a:t>Unique ODE solution </a:t>
            </a:r>
            <a:r>
              <a:rPr lang="en-US" dirty="0" smtClean="0">
                <a:sym typeface="Wingdings" panose="05000000000000000000" pitchFamily="2" charset="2"/>
              </a:rPr>
              <a:t> </a:t>
            </a:r>
            <a:r>
              <a:rPr lang="en-US" dirty="0" smtClean="0"/>
              <a:t>Invertible mapping</a:t>
            </a:r>
          </a:p>
          <a:p>
            <a:pPr marL="342900" indent="-342900">
              <a:buFont typeface="+mj-lt"/>
              <a:buAutoNum type="arabicPeriod"/>
            </a:pPr>
            <a:r>
              <a:rPr lang="en-US" dirty="0" smtClean="0"/>
              <a:t>To invert, solve ODE backwards from T to 0</a:t>
            </a:r>
            <a:endParaRPr lang="en-US" dirty="0"/>
          </a:p>
        </p:txBody>
      </p:sp>
    </p:spTree>
    <p:extLst>
      <p:ext uri="{BB962C8B-B14F-4D97-AF65-F5344CB8AC3E}">
        <p14:creationId xmlns:p14="http://schemas.microsoft.com/office/powerpoint/2010/main" val="33328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md type="call" cmd="stop">
                                      <p:cBhvr>
                                        <p:cTn id="11" dur="1">
                                          <p:stCondLst>
                                            <p:cond delay="0"/>
                                          </p:stCondLst>
                                        </p:cTn>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00" fill="hold"/>
                                        <p:tgtEl>
                                          <p:spTgt spid="12"/>
                                        </p:tgtEl>
                                      </p:cBhvr>
                                    </p:cmd>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md type="call" cmd="stop">
                                      <p:cBhvr>
                                        <p:cTn id="22" dur="1">
                                          <p:stCondLst>
                                            <p:cond delay="0"/>
                                          </p:stCondLst>
                                        </p:cTn>
                                        <p:tgtEl>
                                          <p:spTgt spid="12"/>
                                        </p:tgtEl>
                                      </p:cBhvr>
                                    </p:cmd>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video>
              <p:cMediaNode vol="80000">
                <p:cTn id="43" fill="hold" display="0">
                  <p:stCondLst>
                    <p:cond delay="indefinite"/>
                  </p:stCondLst>
                </p:cTn>
                <p:tgtEl>
                  <p:spTgt spid="12"/>
                </p:tgtEl>
              </p:cMediaNode>
            </p:video>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dirty="0"/>
              <a:t>Evaluating </a:t>
            </a:r>
            <a:r>
              <a:rPr lang="en-US" dirty="0" smtClean="0"/>
              <a:t>likelihoods with ODEs (flow model)</a:t>
            </a:r>
            <a:endParaRPr lang="en-US" dirty="0"/>
          </a:p>
        </p:txBody>
      </p:sp>
      <p:pic>
        <p:nvPicPr>
          <p:cNvPr id="6" name="Picture 5">
            <a:extLst>
              <a:ext uri="{FF2B5EF4-FFF2-40B4-BE49-F238E27FC236}">
                <a16:creationId xmlns:a16="http://schemas.microsoft.com/office/drawing/2014/main" id="{31B64FDA-1389-124A-917A-7FBC3ECAA51C}"/>
              </a:ext>
            </a:extLst>
          </p:cNvPr>
          <p:cNvPicPr>
            <a:picLocks noChangeAspect="1"/>
          </p:cNvPicPr>
          <p:nvPr/>
        </p:nvPicPr>
        <p:blipFill>
          <a:blip r:embed="rId5"/>
          <a:srcRect/>
          <a:stretch/>
        </p:blipFill>
        <p:spPr>
          <a:xfrm>
            <a:off x="1424505" y="3687739"/>
            <a:ext cx="6294990" cy="663808"/>
          </a:xfrm>
          <a:prstGeom prst="rect">
            <a:avLst/>
          </a:prstGeom>
        </p:spPr>
      </p:pic>
      <p:sp>
        <p:nvSpPr>
          <p:cNvPr id="5" name="Rounded Rectangle 4">
            <a:extLst>
              <a:ext uri="{FF2B5EF4-FFF2-40B4-BE49-F238E27FC236}">
                <a16:creationId xmlns:a16="http://schemas.microsoft.com/office/drawing/2014/main" id="{A58FD56C-0AB6-2644-9D4E-C8AD7E55C2A5}"/>
              </a:ext>
            </a:extLst>
          </p:cNvPr>
          <p:cNvSpPr/>
          <p:nvPr/>
        </p:nvSpPr>
        <p:spPr>
          <a:xfrm>
            <a:off x="5451571" y="3871748"/>
            <a:ext cx="2016029" cy="335379"/>
          </a:xfrm>
          <a:prstGeom prst="roundRect">
            <a:avLst/>
          </a:prstGeom>
          <a:solidFill>
            <a:schemeClr val="accent3">
              <a:alpha val="10000"/>
            </a:schemeClr>
          </a:solidFill>
          <a:ln w="26424">
            <a:solidFill>
              <a:schemeClr val="accent3"/>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3">
                  <a:lumMod val="60000"/>
                  <a:lumOff val="40000"/>
                </a:schemeClr>
              </a:solidFill>
            </a:endParaRPr>
          </a:p>
        </p:txBody>
      </p:sp>
      <p:sp>
        <p:nvSpPr>
          <p:cNvPr id="8" name="TextBox 7">
            <a:extLst>
              <a:ext uri="{FF2B5EF4-FFF2-40B4-BE49-F238E27FC236}">
                <a16:creationId xmlns:a16="http://schemas.microsoft.com/office/drawing/2014/main" id="{138B66B2-0FE0-7144-B12B-B703B903777F}"/>
              </a:ext>
            </a:extLst>
          </p:cNvPr>
          <p:cNvSpPr txBox="1"/>
          <p:nvPr/>
        </p:nvSpPr>
        <p:spPr>
          <a:xfrm>
            <a:off x="5881207" y="4239202"/>
            <a:ext cx="1106393" cy="584775"/>
          </a:xfrm>
          <a:prstGeom prst="rect">
            <a:avLst/>
          </a:prstGeom>
          <a:noFill/>
        </p:spPr>
        <p:txBody>
          <a:bodyPr wrap="none" rtlCol="0">
            <a:spAutoFit/>
          </a:bodyPr>
          <a:lstStyle/>
          <a:p>
            <a:pPr algn="ctr"/>
            <a:r>
              <a:rPr lang="en-US" sz="1600">
                <a:solidFill>
                  <a:schemeClr val="accent3"/>
                </a:solidFill>
                <a:latin typeface="Arial" panose="020B0604020202020204" pitchFamily="34" charset="0"/>
                <a:cs typeface="Arial" panose="020B0604020202020204" pitchFamily="34" charset="0"/>
              </a:rPr>
              <a:t>Unbiased </a:t>
            </a:r>
          </a:p>
          <a:p>
            <a:pPr algn="ctr"/>
            <a:r>
              <a:rPr lang="en-US" sz="1600">
                <a:solidFill>
                  <a:schemeClr val="accent3"/>
                </a:solidFill>
                <a:latin typeface="Arial" panose="020B0604020202020204" pitchFamily="34" charset="0"/>
                <a:cs typeface="Arial" panose="020B0604020202020204" pitchFamily="34" charset="0"/>
              </a:rPr>
              <a:t>estimator</a:t>
            </a:r>
          </a:p>
        </p:txBody>
      </p:sp>
      <p:pic>
        <p:nvPicPr>
          <p:cNvPr id="21" name="backward_odes.mp4" descr="backward_odes.mp4">
            <a:hlinkClick r:id="" action="ppaction://media"/>
            <a:extLst>
              <a:ext uri="{FF2B5EF4-FFF2-40B4-BE49-F238E27FC236}">
                <a16:creationId xmlns:a16="http://schemas.microsoft.com/office/drawing/2014/main" id="{5867884E-3A91-7045-8469-AE02266438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9" y="800223"/>
            <a:ext cx="9144000" cy="2286000"/>
          </a:xfrm>
          <a:prstGeom prst="rect">
            <a:avLst/>
          </a:prstGeom>
        </p:spPr>
      </p:pic>
      <p:grpSp>
        <p:nvGrpSpPr>
          <p:cNvPr id="13" name="Group 12">
            <a:extLst>
              <a:ext uri="{FF2B5EF4-FFF2-40B4-BE49-F238E27FC236}">
                <a16:creationId xmlns:a16="http://schemas.microsoft.com/office/drawing/2014/main" id="{E512D2B8-304A-154B-9FA4-9BA9BA573DE1}"/>
              </a:ext>
            </a:extLst>
          </p:cNvPr>
          <p:cNvGrpSpPr/>
          <p:nvPr/>
        </p:nvGrpSpPr>
        <p:grpSpPr>
          <a:xfrm>
            <a:off x="3980439" y="3614902"/>
            <a:ext cx="1233030" cy="1072025"/>
            <a:chOff x="3980434" y="3543300"/>
            <a:chExt cx="1233030" cy="1072025"/>
          </a:xfrm>
        </p:grpSpPr>
        <p:sp>
          <p:nvSpPr>
            <p:cNvPr id="9" name="TextBox 8">
              <a:extLst>
                <a:ext uri="{FF2B5EF4-FFF2-40B4-BE49-F238E27FC236}">
                  <a16:creationId xmlns:a16="http://schemas.microsoft.com/office/drawing/2014/main" id="{308A9EAB-33AA-AF43-9851-FE9CFA09D043}"/>
                </a:ext>
              </a:extLst>
            </p:cNvPr>
            <p:cNvSpPr txBox="1"/>
            <p:nvPr/>
          </p:nvSpPr>
          <p:spPr>
            <a:xfrm>
              <a:off x="3980434" y="4276771"/>
              <a:ext cx="1233030" cy="338554"/>
            </a:xfrm>
            <a:prstGeom prst="rect">
              <a:avLst/>
            </a:prstGeom>
            <a:noFill/>
          </p:spPr>
          <p:txBody>
            <a:bodyPr wrap="none" rtlCol="0">
              <a:spAutoFit/>
            </a:bodyPr>
            <a:lstStyle/>
            <a:p>
              <a:pPr algn="l"/>
              <a:r>
                <a:rPr lang="en-US" sz="1600">
                  <a:solidFill>
                    <a:schemeClr val="accent3"/>
                  </a:solidFill>
                  <a:latin typeface="Arial" panose="020B0604020202020204" pitchFamily="34" charset="0"/>
                  <a:cs typeface="Arial" panose="020B0604020202020204" pitchFamily="34" charset="0"/>
                </a:rPr>
                <a:t>ODE solver</a:t>
              </a:r>
            </a:p>
          </p:txBody>
        </p:sp>
        <p:sp>
          <p:nvSpPr>
            <p:cNvPr id="12" name="Rounded Rectangle 11">
              <a:extLst>
                <a:ext uri="{FF2B5EF4-FFF2-40B4-BE49-F238E27FC236}">
                  <a16:creationId xmlns:a16="http://schemas.microsoft.com/office/drawing/2014/main" id="{DF348D5C-B5AC-B640-B621-7FE6E1260224}"/>
                </a:ext>
              </a:extLst>
            </p:cNvPr>
            <p:cNvSpPr/>
            <p:nvPr/>
          </p:nvSpPr>
          <p:spPr>
            <a:xfrm>
              <a:off x="4469476" y="3543300"/>
              <a:ext cx="363781" cy="767884"/>
            </a:xfrm>
            <a:prstGeom prst="roundRect">
              <a:avLst/>
            </a:prstGeom>
            <a:solidFill>
              <a:schemeClr val="accent3">
                <a:alpha val="10000"/>
              </a:schemeClr>
            </a:solidFill>
            <a:ln w="26424">
              <a:solidFill>
                <a:schemeClr val="accent3"/>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7" name="Picture 6">
            <a:extLst>
              <a:ext uri="{FF2B5EF4-FFF2-40B4-BE49-F238E27FC236}">
                <a16:creationId xmlns:a16="http://schemas.microsoft.com/office/drawing/2014/main" id="{2DB32BC5-E27E-4C4E-A056-99EB53C961B2}"/>
              </a:ext>
            </a:extLst>
          </p:cNvPr>
          <p:cNvPicPr>
            <a:picLocks noChangeAspect="1"/>
          </p:cNvPicPr>
          <p:nvPr/>
        </p:nvPicPr>
        <p:blipFill>
          <a:blip r:embed="rId7"/>
          <a:stretch>
            <a:fillRect/>
          </a:stretch>
        </p:blipFill>
        <p:spPr>
          <a:xfrm>
            <a:off x="1226160" y="2886039"/>
            <a:ext cx="423100" cy="233652"/>
          </a:xfrm>
          <a:prstGeom prst="rect">
            <a:avLst/>
          </a:prstGeom>
        </p:spPr>
      </p:pic>
      <p:pic>
        <p:nvPicPr>
          <p:cNvPr id="23" name="Picture 22">
            <a:extLst>
              <a:ext uri="{FF2B5EF4-FFF2-40B4-BE49-F238E27FC236}">
                <a16:creationId xmlns:a16="http://schemas.microsoft.com/office/drawing/2014/main" id="{089BD3FD-F502-9549-BF10-6003797D86A6}"/>
              </a:ext>
            </a:extLst>
          </p:cNvPr>
          <p:cNvPicPr>
            <a:picLocks noChangeAspect="1"/>
          </p:cNvPicPr>
          <p:nvPr/>
        </p:nvPicPr>
        <p:blipFill>
          <a:blip r:embed="rId8"/>
          <a:stretch>
            <a:fillRect/>
          </a:stretch>
        </p:blipFill>
        <p:spPr>
          <a:xfrm>
            <a:off x="7674525" y="2840406"/>
            <a:ext cx="544797" cy="248858"/>
          </a:xfrm>
          <a:prstGeom prst="rect">
            <a:avLst/>
          </a:prstGeom>
        </p:spPr>
      </p:pic>
      <p:pic>
        <p:nvPicPr>
          <p:cNvPr id="16" name="Picture 15">
            <a:extLst>
              <a:ext uri="{FF2B5EF4-FFF2-40B4-BE49-F238E27FC236}">
                <a16:creationId xmlns:a16="http://schemas.microsoft.com/office/drawing/2014/main" id="{AC4B3938-0782-EF4A-8A90-81F862A295B3}"/>
              </a:ext>
            </a:extLst>
          </p:cNvPr>
          <p:cNvPicPr>
            <a:picLocks noChangeAspect="1"/>
          </p:cNvPicPr>
          <p:nvPr/>
        </p:nvPicPr>
        <p:blipFill>
          <a:blip r:embed="rId9"/>
          <a:stretch>
            <a:fillRect/>
          </a:stretch>
        </p:blipFill>
        <p:spPr>
          <a:xfrm>
            <a:off x="4254403" y="1887797"/>
            <a:ext cx="914096" cy="170982"/>
          </a:xfrm>
          <a:prstGeom prst="rect">
            <a:avLst/>
          </a:prstGeom>
        </p:spPr>
      </p:pic>
      <p:grpSp>
        <p:nvGrpSpPr>
          <p:cNvPr id="19" name="Group 18">
            <a:extLst>
              <a:ext uri="{FF2B5EF4-FFF2-40B4-BE49-F238E27FC236}">
                <a16:creationId xmlns:a16="http://schemas.microsoft.com/office/drawing/2014/main" id="{625E3184-9D40-C147-90FC-B7E1C6857AF1}"/>
              </a:ext>
            </a:extLst>
          </p:cNvPr>
          <p:cNvGrpSpPr/>
          <p:nvPr/>
        </p:nvGrpSpPr>
        <p:grpSpPr>
          <a:xfrm>
            <a:off x="3931393" y="2840406"/>
            <a:ext cx="1444791" cy="307777"/>
            <a:chOff x="4169126" y="2907991"/>
            <a:chExt cx="1444791" cy="307777"/>
          </a:xfrm>
        </p:grpSpPr>
        <p:pic>
          <p:nvPicPr>
            <p:cNvPr id="11" name="Picture 10">
              <a:extLst>
                <a:ext uri="{FF2B5EF4-FFF2-40B4-BE49-F238E27FC236}">
                  <a16:creationId xmlns:a16="http://schemas.microsoft.com/office/drawing/2014/main" id="{111FEF54-81D0-5044-83B6-13D515AB5FC2}"/>
                </a:ext>
              </a:extLst>
            </p:cNvPr>
            <p:cNvPicPr>
              <a:picLocks noChangeAspect="1"/>
            </p:cNvPicPr>
            <p:nvPr/>
          </p:nvPicPr>
          <p:blipFill>
            <a:blip r:embed="rId10"/>
            <a:srcRect/>
            <a:stretch/>
          </p:blipFill>
          <p:spPr>
            <a:xfrm>
              <a:off x="4169126" y="2940674"/>
              <a:ext cx="663529" cy="227320"/>
            </a:xfrm>
            <a:prstGeom prst="rect">
              <a:avLst/>
            </a:prstGeom>
          </p:spPr>
        </p:pic>
        <p:sp>
          <p:nvSpPr>
            <p:cNvPr id="18" name="TextBox 17">
              <a:extLst>
                <a:ext uri="{FF2B5EF4-FFF2-40B4-BE49-F238E27FC236}">
                  <a16:creationId xmlns:a16="http://schemas.microsoft.com/office/drawing/2014/main" id="{0ABE1753-8B04-1D4B-B0FD-686D572AA71D}"/>
                </a:ext>
              </a:extLst>
            </p:cNvPr>
            <p:cNvSpPr txBox="1"/>
            <p:nvPr/>
          </p:nvSpPr>
          <p:spPr>
            <a:xfrm>
              <a:off x="4813698" y="2907991"/>
              <a:ext cx="800219" cy="307777"/>
            </a:xfrm>
            <a:prstGeom prst="rect">
              <a:avLst/>
            </a:prstGeom>
            <a:noFill/>
          </p:spPr>
          <p:txBody>
            <a:bodyPr wrap="none" rtlCol="0">
              <a:spAutoFit/>
            </a:bodyPr>
            <a:lstStyle/>
            <a:p>
              <a:pPr algn="l"/>
              <a:r>
                <a:rPr lang="en-US" sz="1400">
                  <a:latin typeface="Arial" panose="020B0604020202020204" pitchFamily="34" charset="0"/>
                  <a:cs typeface="Arial" panose="020B0604020202020204" pitchFamily="34" charset="0"/>
                  <a:sym typeface="Wingdings" pitchFamily="2" charset="2"/>
                </a:rPr>
                <a:t> </a:t>
              </a:r>
              <a:r>
                <a:rPr lang="en-US" sz="1400">
                  <a:latin typeface="Arial" panose="020B0604020202020204" pitchFamily="34" charset="0"/>
                  <a:cs typeface="Arial" panose="020B0604020202020204" pitchFamily="34" charset="0"/>
                </a:rPr>
                <a:t>ODE</a:t>
              </a:r>
            </a:p>
          </p:txBody>
        </p:sp>
      </p:grpSp>
      <p:grpSp>
        <p:nvGrpSpPr>
          <p:cNvPr id="20" name="Group 19">
            <a:extLst>
              <a:ext uri="{FF2B5EF4-FFF2-40B4-BE49-F238E27FC236}">
                <a16:creationId xmlns:a16="http://schemas.microsoft.com/office/drawing/2014/main" id="{808FBC52-6F72-FD4A-B8A1-DCEB856AE2CE}"/>
              </a:ext>
            </a:extLst>
          </p:cNvPr>
          <p:cNvGrpSpPr/>
          <p:nvPr/>
        </p:nvGrpSpPr>
        <p:grpSpPr>
          <a:xfrm>
            <a:off x="7648776" y="2725331"/>
            <a:ext cx="1141092" cy="479007"/>
            <a:chOff x="6731778" y="2809144"/>
            <a:chExt cx="1141092" cy="479007"/>
          </a:xfrm>
        </p:grpSpPr>
        <p:pic>
          <p:nvPicPr>
            <p:cNvPr id="24" name="Graphic 23">
              <a:extLst>
                <a:ext uri="{FF2B5EF4-FFF2-40B4-BE49-F238E27FC236}">
                  <a16:creationId xmlns:a16="http://schemas.microsoft.com/office/drawing/2014/main" id="{F94A3059-67CD-1D4F-B5A8-D0684D84D2AD}"/>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7393863" y="2809144"/>
              <a:ext cx="479007" cy="479007"/>
            </a:xfrm>
            <a:prstGeom prst="rect">
              <a:avLst/>
            </a:prstGeom>
          </p:spPr>
        </p:pic>
        <p:sp>
          <p:nvSpPr>
            <p:cNvPr id="25" name="Rounded Rectangle 24">
              <a:extLst>
                <a:ext uri="{FF2B5EF4-FFF2-40B4-BE49-F238E27FC236}">
                  <a16:creationId xmlns:a16="http://schemas.microsoft.com/office/drawing/2014/main" id="{2D975550-0353-4A44-9690-28AA86439AC7}"/>
                </a:ext>
              </a:extLst>
            </p:cNvPr>
            <p:cNvSpPr/>
            <p:nvPr/>
          </p:nvSpPr>
          <p:spPr>
            <a:xfrm>
              <a:off x="6731778" y="2892869"/>
              <a:ext cx="624468" cy="316239"/>
            </a:xfrm>
            <a:prstGeom prst="roundRect">
              <a:avLst/>
            </a:prstGeom>
            <a:solidFill>
              <a:srgbClr val="FF7F00">
                <a:alpha val="10000"/>
              </a:srgbClr>
            </a:solidFill>
            <a:ln w="25400">
              <a:solidFill>
                <a:srgbClr val="FF7F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8AAD0B1D-8820-B640-9B92-F4B88061AB1A}"/>
              </a:ext>
            </a:extLst>
          </p:cNvPr>
          <p:cNvSpPr txBox="1"/>
          <p:nvPr/>
        </p:nvSpPr>
        <p:spPr>
          <a:xfrm>
            <a:off x="5615545" y="4225262"/>
            <a:ext cx="1637718" cy="584775"/>
          </a:xfrm>
          <a:prstGeom prst="rect">
            <a:avLst/>
          </a:prstGeom>
          <a:noFill/>
        </p:spPr>
        <p:txBody>
          <a:bodyPr wrap="square" rtlCol="0">
            <a:spAutoFit/>
          </a:bodyPr>
          <a:lstStyle/>
          <a:p>
            <a:pPr algn="ctr"/>
            <a:r>
              <a:rPr lang="en-US" sz="1600">
                <a:solidFill>
                  <a:schemeClr val="accent3"/>
                </a:solidFill>
                <a:latin typeface="Arial" panose="020B0604020202020204" pitchFamily="34" charset="0"/>
                <a:cs typeface="Arial" panose="020B0604020202020204" pitchFamily="34" charset="0"/>
              </a:rPr>
              <a:t>Computable in polynomial time</a:t>
            </a:r>
          </a:p>
        </p:txBody>
      </p:sp>
      <p:sp>
        <p:nvSpPr>
          <p:cNvPr id="28" name="Content Placeholder 2">
            <a:extLst>
              <a:ext uri="{FF2B5EF4-FFF2-40B4-BE49-F238E27FC236}">
                <a16:creationId xmlns:a16="http://schemas.microsoft.com/office/drawing/2014/main" id="{3796ECBD-1B39-7946-AF20-F7B518A92683}"/>
              </a:ext>
            </a:extLst>
          </p:cNvPr>
          <p:cNvSpPr txBox="1">
            <a:spLocks/>
          </p:cNvSpPr>
          <p:nvPr/>
        </p:nvSpPr>
        <p:spPr>
          <a:xfrm>
            <a:off x="870469" y="3248479"/>
            <a:ext cx="7768706" cy="366656"/>
          </a:xfrm>
          <a:prstGeom prst="rect">
            <a:avLst/>
          </a:prstGeom>
        </p:spPr>
        <p:txBody>
          <a:bodyPr vert="horz" lIns="0" tIns="45720" rIns="0" bIns="45720" rtlCol="0">
            <a:normAutofit fontScale="92500"/>
          </a:bodyPr>
          <a:lstStyle>
            <a:lvl1pPr marL="342892" indent="-342892" algn="l" defTabSz="457189"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18" indent="-288918" algn="l" defTabSz="457189"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b="1" dirty="0" smtClean="0"/>
              <a:t>Computing the probability density function (change of variables formula)</a:t>
            </a:r>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775111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0" fill="hold"/>
                                        <p:tgtEl>
                                          <p:spTgt spid="21"/>
                                        </p:tgtEl>
                                      </p:cBhvr>
                                    </p:cmd>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1"/>
                </p:tgtEl>
              </p:cMediaNode>
            </p:video>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1"/>
                                        </p:tgtEl>
                                      </p:cBhvr>
                                    </p:cmd>
                                  </p:childTnLst>
                                </p:cTn>
                              </p:par>
                            </p:childTnLst>
                          </p:cTn>
                        </p:par>
                      </p:childTnLst>
                    </p:cTn>
                  </p:par>
                </p:childTnLst>
              </p:cTn>
              <p:nextCondLst>
                <p:cond evt="onClick" delay="0">
                  <p:tgtEl>
                    <p:spTgt spid="21"/>
                  </p:tgtEl>
                </p:cond>
              </p:nextCondLst>
            </p:seq>
          </p:childTnLst>
        </p:cTn>
      </p:par>
    </p:tnLst>
    <p:bldLst>
      <p:bldP spid="5" grpId="0" animBg="1"/>
      <p:bldP spid="8" grpId="0"/>
      <p:bldP spid="31" grpId="0"/>
      <p:bldP spid="3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D5B0-7D7C-AF40-AA99-985454034536}"/>
              </a:ext>
            </a:extLst>
          </p:cNvPr>
          <p:cNvSpPr>
            <a:spLocks noGrp="1"/>
          </p:cNvSpPr>
          <p:nvPr>
            <p:ph type="title"/>
          </p:nvPr>
        </p:nvSpPr>
        <p:spPr>
          <a:xfrm>
            <a:off x="722376" y="374904"/>
            <a:ext cx="8314865" cy="488024"/>
          </a:xfrm>
        </p:spPr>
        <p:txBody>
          <a:bodyPr/>
          <a:lstStyle/>
          <a:p>
            <a:r>
              <a:rPr lang="en-US" dirty="0" smtClean="0"/>
              <a:t>Competitive likelihoods on </a:t>
            </a:r>
            <a:r>
              <a:rPr lang="en-US" dirty="0"/>
              <a:t>test data</a:t>
            </a:r>
          </a:p>
        </p:txBody>
      </p:sp>
      <p:graphicFrame>
        <p:nvGraphicFramePr>
          <p:cNvPr id="8" name="Table 8">
            <a:extLst>
              <a:ext uri="{FF2B5EF4-FFF2-40B4-BE49-F238E27FC236}">
                <a16:creationId xmlns:a16="http://schemas.microsoft.com/office/drawing/2014/main" id="{6D568BE5-A3BD-F74B-807D-A1731FB07230}"/>
              </a:ext>
            </a:extLst>
          </p:cNvPr>
          <p:cNvGraphicFramePr>
            <a:graphicFrameLocks noGrp="1"/>
          </p:cNvGraphicFramePr>
          <p:nvPr>
            <p:extLst>
              <p:ext uri="{D42A27DB-BD31-4B8C-83A1-F6EECF244321}">
                <p14:modId xmlns:p14="http://schemas.microsoft.com/office/powerpoint/2010/main" val="2642039090"/>
              </p:ext>
            </p:extLst>
          </p:nvPr>
        </p:nvGraphicFramePr>
        <p:xfrm>
          <a:off x="524190" y="1467453"/>
          <a:ext cx="8095620" cy="2115715"/>
        </p:xfrm>
        <a:graphic>
          <a:graphicData uri="http://schemas.openxmlformats.org/drawingml/2006/table">
            <a:tbl>
              <a:tblPr firstRow="1" bandRow="1">
                <a:tableStyleId>{5C22544A-7EE6-4342-B048-85BDC9FD1C3A}</a:tableStyleId>
              </a:tblPr>
              <a:tblGrid>
                <a:gridCol w="4444949">
                  <a:extLst>
                    <a:ext uri="{9D8B030D-6E8A-4147-A177-3AD203B41FA5}">
                      <a16:colId xmlns:a16="http://schemas.microsoft.com/office/drawing/2014/main" val="1654516208"/>
                    </a:ext>
                  </a:extLst>
                </a:gridCol>
                <a:gridCol w="1336842">
                  <a:extLst>
                    <a:ext uri="{9D8B030D-6E8A-4147-A177-3AD203B41FA5}">
                      <a16:colId xmlns:a16="http://schemas.microsoft.com/office/drawing/2014/main" val="3490011201"/>
                    </a:ext>
                  </a:extLst>
                </a:gridCol>
                <a:gridCol w="2313829">
                  <a:extLst>
                    <a:ext uri="{9D8B030D-6E8A-4147-A177-3AD203B41FA5}">
                      <a16:colId xmlns:a16="http://schemas.microsoft.com/office/drawing/2014/main" val="3366664680"/>
                    </a:ext>
                  </a:extLst>
                </a:gridCol>
              </a:tblGrid>
              <a:tr h="384526">
                <a:tc>
                  <a:txBody>
                    <a:bodyPr/>
                    <a:lstStyle/>
                    <a:p>
                      <a:r>
                        <a:rPr lang="en-US">
                          <a:latin typeface="Arial" panose="020B0604020202020204" pitchFamily="34" charset="0"/>
                          <a:cs typeface="Arial" panose="020B0604020202020204" pitchFamily="34" charset="0"/>
                        </a:rPr>
                        <a:t>Method</a:t>
                      </a:r>
                    </a:p>
                  </a:txBody>
                  <a:tcPr/>
                </a:tc>
                <a:tc>
                  <a:txBody>
                    <a:bodyPr/>
                    <a:lstStyle/>
                    <a:p>
                      <a:pPr algn="ctr"/>
                      <a:r>
                        <a:rPr lang="en-US">
                          <a:latin typeface="Arial" panose="020B0604020202020204" pitchFamily="34" charset="0"/>
                          <a:cs typeface="Arial" panose="020B0604020202020204" pitchFamily="34" charset="0"/>
                        </a:rPr>
                        <a:t>CIFAR-10</a:t>
                      </a:r>
                    </a:p>
                  </a:txBody>
                  <a:tcPr/>
                </a:tc>
                <a:tc>
                  <a:txBody>
                    <a:bodyPr/>
                    <a:lstStyle/>
                    <a:p>
                      <a:pPr algn="ctr"/>
                      <a:r>
                        <a:rPr lang="en-US">
                          <a:latin typeface="Arial" panose="020B0604020202020204" pitchFamily="34" charset="0"/>
                          <a:cs typeface="Arial" panose="020B0604020202020204" pitchFamily="34" charset="0"/>
                        </a:rPr>
                        <a:t>ImageNet 32x32</a:t>
                      </a:r>
                    </a:p>
                  </a:txBody>
                  <a:tcPr/>
                </a:tc>
                <a:extLst>
                  <a:ext uri="{0D108BD9-81ED-4DB2-BD59-A6C34878D82A}">
                    <a16:rowId xmlns:a16="http://schemas.microsoft.com/office/drawing/2014/main" val="2065788990"/>
                  </a:ext>
                </a:extLst>
              </a:tr>
              <a:tr h="455143">
                <a:tc>
                  <a:txBody>
                    <a:bodyPr/>
                    <a:lstStyle/>
                    <a:p>
                      <a:r>
                        <a:rPr lang="en-US">
                          <a:latin typeface="Arial" panose="020B0604020202020204" pitchFamily="34" charset="0"/>
                          <a:cs typeface="Arial" panose="020B0604020202020204" pitchFamily="34" charset="0"/>
                        </a:rPr>
                        <a:t>PixelSNAIL </a:t>
                      </a:r>
                      <a:r>
                        <a:rPr lang="en-US" sz="1200">
                          <a:latin typeface="Arial" panose="020B0604020202020204" pitchFamily="34" charset="0"/>
                          <a:cs typeface="Arial" panose="020B0604020202020204" pitchFamily="34" charset="0"/>
                        </a:rPr>
                        <a:t>[Chen et al. 2018]</a:t>
                      </a:r>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2.85</a:t>
                      </a:r>
                    </a:p>
                  </a:txBody>
                  <a:tcPr/>
                </a:tc>
                <a:tc>
                  <a:txBody>
                    <a:bodyPr/>
                    <a:lstStyle/>
                    <a:p>
                      <a:pPr algn="ctr"/>
                      <a:r>
                        <a:rPr lang="en-US">
                          <a:latin typeface="Arial" panose="020B0604020202020204" pitchFamily="34" charset="0"/>
                          <a:cs typeface="Arial" panose="020B0604020202020204" pitchFamily="34" charset="0"/>
                        </a:rPr>
                        <a:t>3.80</a:t>
                      </a:r>
                    </a:p>
                  </a:txBody>
                  <a:tcPr/>
                </a:tc>
                <a:extLst>
                  <a:ext uri="{0D108BD9-81ED-4DB2-BD59-A6C34878D82A}">
                    <a16:rowId xmlns:a16="http://schemas.microsoft.com/office/drawing/2014/main" val="3285851094"/>
                  </a:ext>
                </a:extLst>
              </a:tr>
              <a:tr h="455143">
                <a:tc>
                  <a:txBody>
                    <a:bodyPr/>
                    <a:lstStyle/>
                    <a:p>
                      <a:r>
                        <a:rPr lang="en-US">
                          <a:latin typeface="Arial" panose="020B0604020202020204" pitchFamily="34" charset="0"/>
                          <a:cs typeface="Arial" panose="020B0604020202020204" pitchFamily="34" charset="0"/>
                        </a:rPr>
                        <a:t>Delta-VAE </a:t>
                      </a:r>
                      <a:r>
                        <a:rPr lang="en-US" sz="1200">
                          <a:latin typeface="Arial" panose="020B0604020202020204" pitchFamily="34" charset="0"/>
                          <a:cs typeface="Arial" panose="020B0604020202020204" pitchFamily="34" charset="0"/>
                        </a:rPr>
                        <a:t>[Razavi et al. 2019]</a:t>
                      </a:r>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2.83</a:t>
                      </a:r>
                    </a:p>
                  </a:txBody>
                  <a:tcPr/>
                </a:tc>
                <a:tc>
                  <a:txBody>
                    <a:bodyPr/>
                    <a:lstStyle/>
                    <a:p>
                      <a:pPr algn="ctr"/>
                      <a:r>
                        <a:rPr lang="en-US">
                          <a:latin typeface="Arial" panose="020B0604020202020204" pitchFamily="34" charset="0"/>
                          <a:cs typeface="Arial" panose="020B0604020202020204" pitchFamily="34" charset="0"/>
                        </a:rPr>
                        <a:t>3.77</a:t>
                      </a:r>
                    </a:p>
                  </a:txBody>
                  <a:tcPr/>
                </a:tc>
                <a:extLst>
                  <a:ext uri="{0D108BD9-81ED-4DB2-BD59-A6C34878D82A}">
                    <a16:rowId xmlns:a16="http://schemas.microsoft.com/office/drawing/2014/main" val="2610946087"/>
                  </a:ext>
                </a:extLst>
              </a:tr>
              <a:tr h="455143">
                <a:tc>
                  <a:txBody>
                    <a:bodyPr/>
                    <a:lstStyle/>
                    <a:p>
                      <a:r>
                        <a:rPr lang="en-US">
                          <a:latin typeface="Arial" panose="020B0604020202020204" pitchFamily="34" charset="0"/>
                          <a:cs typeface="Arial" panose="020B0604020202020204" pitchFamily="34" charset="0"/>
                        </a:rPr>
                        <a:t>Sparse Transformer </a:t>
                      </a:r>
                      <a:r>
                        <a:rPr lang="en-US" sz="1200">
                          <a:latin typeface="Arial" panose="020B0604020202020204" pitchFamily="34" charset="0"/>
                          <a:cs typeface="Arial" panose="020B0604020202020204" pitchFamily="34" charset="0"/>
                        </a:rPr>
                        <a:t>[Child et al. 2019]</a:t>
                      </a:r>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2.80</a:t>
                      </a:r>
                    </a:p>
                  </a:txBody>
                  <a:tcPr/>
                </a:tc>
                <a:tc>
                  <a:txBody>
                    <a:bodyPr/>
                    <a:lstStyle/>
                    <a:p>
                      <a:pPr algn="ctr"/>
                      <a:r>
                        <a:rPr lang="en-US">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620212596"/>
                  </a:ext>
                </a:extLst>
              </a:tr>
              <a:tr h="274771">
                <a:tc>
                  <a:txBody>
                    <a:bodyPr/>
                    <a:lstStyle/>
                    <a:p>
                      <a:r>
                        <a:rPr lang="en-US" dirty="0" smtClean="0">
                          <a:latin typeface="Arial" panose="020B0604020202020204" pitchFamily="34" charset="0"/>
                          <a:cs typeface="Arial" panose="020B0604020202020204" pitchFamily="34" charset="0"/>
                        </a:rPr>
                        <a:t>Score</a:t>
                      </a:r>
                      <a:r>
                        <a:rPr lang="en-US" baseline="0" dirty="0" smtClean="0">
                          <a:latin typeface="Arial" panose="020B0604020202020204" pitchFamily="34" charset="0"/>
                          <a:cs typeface="Arial" panose="020B0604020202020204" pitchFamily="34" charset="0"/>
                        </a:rPr>
                        <a:t> flow model</a:t>
                      </a:r>
                      <a:endParaRPr lang="en-US" dirty="0">
                        <a:latin typeface="Arial" panose="020B0604020202020204" pitchFamily="34" charset="0"/>
                        <a:cs typeface="Arial" panose="020B0604020202020204" pitchFamily="34" charset="0"/>
                      </a:endParaRPr>
                    </a:p>
                  </a:txBody>
                  <a:tcPr/>
                </a:tc>
                <a:tc>
                  <a:txBody>
                    <a:bodyPr/>
                    <a:lstStyle/>
                    <a:p>
                      <a:pPr algn="ctr"/>
                      <a:r>
                        <a:rPr lang="en-US" b="1">
                          <a:solidFill>
                            <a:schemeClr val="accent4"/>
                          </a:solidFill>
                          <a:latin typeface="Arial" panose="020B0604020202020204" pitchFamily="34" charset="0"/>
                          <a:cs typeface="Arial" panose="020B0604020202020204" pitchFamily="34" charset="0"/>
                        </a:rPr>
                        <a:t>2.83</a:t>
                      </a:r>
                    </a:p>
                  </a:txBody>
                  <a:tcPr/>
                </a:tc>
                <a:tc>
                  <a:txBody>
                    <a:bodyPr/>
                    <a:lstStyle/>
                    <a:p>
                      <a:pPr algn="ctr"/>
                      <a:r>
                        <a:rPr lang="en-US" b="1" dirty="0">
                          <a:solidFill>
                            <a:schemeClr val="accent4"/>
                          </a:solidFill>
                          <a:latin typeface="Arial" panose="020B0604020202020204" pitchFamily="34" charset="0"/>
                          <a:cs typeface="Arial" panose="020B0604020202020204" pitchFamily="34" charset="0"/>
                        </a:rPr>
                        <a:t>3.76</a:t>
                      </a:r>
                    </a:p>
                  </a:txBody>
                  <a:tcPr/>
                </a:tc>
                <a:extLst>
                  <a:ext uri="{0D108BD9-81ED-4DB2-BD59-A6C34878D82A}">
                    <a16:rowId xmlns:a16="http://schemas.microsoft.com/office/drawing/2014/main" val="2920045855"/>
                  </a:ext>
                </a:extLst>
              </a:tr>
            </a:tbl>
          </a:graphicData>
        </a:graphic>
      </p:graphicFrame>
      <p:sp>
        <p:nvSpPr>
          <p:cNvPr id="9" name="TextBox 8">
            <a:extLst>
              <a:ext uri="{FF2B5EF4-FFF2-40B4-BE49-F238E27FC236}">
                <a16:creationId xmlns:a16="http://schemas.microsoft.com/office/drawing/2014/main" id="{E29C6D79-20ED-5647-8560-B4E738C263A7}"/>
              </a:ext>
            </a:extLst>
          </p:cNvPr>
          <p:cNvSpPr txBox="1"/>
          <p:nvPr/>
        </p:nvSpPr>
        <p:spPr>
          <a:xfrm>
            <a:off x="2677890" y="1027306"/>
            <a:ext cx="2775119"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Negative log-probability ↓</a:t>
            </a:r>
          </a:p>
        </p:txBody>
      </p:sp>
      <p:sp>
        <p:nvSpPr>
          <p:cNvPr id="3" name="Rectangle 2">
            <a:extLst>
              <a:ext uri="{FF2B5EF4-FFF2-40B4-BE49-F238E27FC236}">
                <a16:creationId xmlns:a16="http://schemas.microsoft.com/office/drawing/2014/main" id="{D3E827C4-C923-DA46-AD7F-358F5B55277B}"/>
              </a:ext>
            </a:extLst>
          </p:cNvPr>
          <p:cNvSpPr/>
          <p:nvPr/>
        </p:nvSpPr>
        <p:spPr>
          <a:xfrm>
            <a:off x="484731" y="3199069"/>
            <a:ext cx="8174537" cy="373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402894-0096-3745-A3B1-933A36094FC7}"/>
              </a:ext>
            </a:extLst>
          </p:cNvPr>
          <p:cNvGrpSpPr/>
          <p:nvPr/>
        </p:nvGrpSpPr>
        <p:grpSpPr>
          <a:xfrm>
            <a:off x="2271427" y="3759636"/>
            <a:ext cx="4601145" cy="715090"/>
            <a:chOff x="1929080" y="3842622"/>
            <a:chExt cx="4601145" cy="715090"/>
          </a:xfrm>
        </p:grpSpPr>
        <p:sp>
          <p:nvSpPr>
            <p:cNvPr id="12" name="TextBox 11">
              <a:extLst>
                <a:ext uri="{FF2B5EF4-FFF2-40B4-BE49-F238E27FC236}">
                  <a16:creationId xmlns:a16="http://schemas.microsoft.com/office/drawing/2014/main" id="{D7293AAE-5449-9F48-8CBB-6C451E499784}"/>
                </a:ext>
              </a:extLst>
            </p:cNvPr>
            <p:cNvSpPr txBox="1"/>
            <p:nvPr/>
          </p:nvSpPr>
          <p:spPr>
            <a:xfrm>
              <a:off x="2644169" y="3842622"/>
              <a:ext cx="3886056" cy="715089"/>
            </a:xfrm>
            <a:prstGeom prst="roundRect">
              <a:avLst/>
            </a:prstGeom>
            <a:solidFill>
              <a:schemeClr val="accent4"/>
            </a:solidFill>
            <a:effectLst/>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Challenges years of dominance of autoregressive models and VAEs</a:t>
              </a:r>
            </a:p>
          </p:txBody>
        </p:sp>
        <p:pic>
          <p:nvPicPr>
            <p:cNvPr id="13" name="Graphic 12" descr="Badge Tick1 with solid fill">
              <a:extLst>
                <a:ext uri="{FF2B5EF4-FFF2-40B4-BE49-F238E27FC236}">
                  <a16:creationId xmlns:a16="http://schemas.microsoft.com/office/drawing/2014/main" id="{FDCC1E4C-B987-0045-97C0-3A9D975AB65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929080" y="3842623"/>
              <a:ext cx="715089" cy="715089"/>
            </a:xfrm>
            <a:prstGeom prst="rect">
              <a:avLst/>
            </a:prstGeom>
          </p:spPr>
        </p:pic>
      </p:grpSp>
      <p:sp>
        <p:nvSpPr>
          <p:cNvPr id="4" name="TextBox 3">
            <a:extLst>
              <a:ext uri="{FF2B5EF4-FFF2-40B4-BE49-F238E27FC236}">
                <a16:creationId xmlns:a16="http://schemas.microsoft.com/office/drawing/2014/main" id="{7A8EEBFB-76F7-DE4C-851C-17EC74C2ADB0}"/>
              </a:ext>
            </a:extLst>
          </p:cNvPr>
          <p:cNvSpPr txBox="1"/>
          <p:nvPr/>
        </p:nvSpPr>
        <p:spPr>
          <a:xfrm>
            <a:off x="5281575" y="1027306"/>
            <a:ext cx="1287532"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bits/dim</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56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dirty="0" smtClean="0"/>
              <a:t>Accelerated sampling</a:t>
            </a:r>
            <a:endParaRPr lang="en-US" dirty="0"/>
          </a:p>
        </p:txBody>
      </p:sp>
      <p:pic>
        <p:nvPicPr>
          <p:cNvPr id="21" name="backward_odes.mp4" descr="backward_odes.mp4">
            <a:hlinkClick r:id="" action="ppaction://media"/>
            <a:extLst>
              <a:ext uri="{FF2B5EF4-FFF2-40B4-BE49-F238E27FC236}">
                <a16:creationId xmlns:a16="http://schemas.microsoft.com/office/drawing/2014/main" id="{5867884E-3A91-7045-8469-AE02266438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262" y="800223"/>
            <a:ext cx="8938738" cy="2286000"/>
          </a:xfrm>
          <a:prstGeom prst="rect">
            <a:avLst/>
          </a:prstGeom>
        </p:spPr>
      </p:pic>
      <p:pic>
        <p:nvPicPr>
          <p:cNvPr id="7" name="Picture 6">
            <a:extLst>
              <a:ext uri="{FF2B5EF4-FFF2-40B4-BE49-F238E27FC236}">
                <a16:creationId xmlns:a16="http://schemas.microsoft.com/office/drawing/2014/main" id="{2DB32BC5-E27E-4C4E-A056-99EB53C961B2}"/>
              </a:ext>
            </a:extLst>
          </p:cNvPr>
          <p:cNvPicPr>
            <a:picLocks noChangeAspect="1"/>
          </p:cNvPicPr>
          <p:nvPr/>
        </p:nvPicPr>
        <p:blipFill>
          <a:blip r:embed="rId6"/>
          <a:stretch>
            <a:fillRect/>
          </a:stretch>
        </p:blipFill>
        <p:spPr>
          <a:xfrm>
            <a:off x="1226160" y="2886039"/>
            <a:ext cx="423100" cy="233652"/>
          </a:xfrm>
          <a:prstGeom prst="rect">
            <a:avLst/>
          </a:prstGeom>
        </p:spPr>
      </p:pic>
      <p:pic>
        <p:nvPicPr>
          <p:cNvPr id="23" name="Picture 22">
            <a:extLst>
              <a:ext uri="{FF2B5EF4-FFF2-40B4-BE49-F238E27FC236}">
                <a16:creationId xmlns:a16="http://schemas.microsoft.com/office/drawing/2014/main" id="{089BD3FD-F502-9549-BF10-6003797D86A6}"/>
              </a:ext>
            </a:extLst>
          </p:cNvPr>
          <p:cNvPicPr>
            <a:picLocks noChangeAspect="1"/>
          </p:cNvPicPr>
          <p:nvPr/>
        </p:nvPicPr>
        <p:blipFill>
          <a:blip r:embed="rId7"/>
          <a:stretch>
            <a:fillRect/>
          </a:stretch>
        </p:blipFill>
        <p:spPr>
          <a:xfrm>
            <a:off x="7674525" y="2840406"/>
            <a:ext cx="544797" cy="248858"/>
          </a:xfrm>
          <a:prstGeom prst="rect">
            <a:avLst/>
          </a:prstGeom>
        </p:spPr>
      </p:pic>
      <p:pic>
        <p:nvPicPr>
          <p:cNvPr id="16" name="Picture 15">
            <a:extLst>
              <a:ext uri="{FF2B5EF4-FFF2-40B4-BE49-F238E27FC236}">
                <a16:creationId xmlns:a16="http://schemas.microsoft.com/office/drawing/2014/main" id="{AC4B3938-0782-EF4A-8A90-81F862A295B3}"/>
              </a:ext>
            </a:extLst>
          </p:cNvPr>
          <p:cNvPicPr>
            <a:picLocks noChangeAspect="1"/>
          </p:cNvPicPr>
          <p:nvPr/>
        </p:nvPicPr>
        <p:blipFill>
          <a:blip r:embed="rId8"/>
          <a:stretch>
            <a:fillRect/>
          </a:stretch>
        </p:blipFill>
        <p:spPr>
          <a:xfrm>
            <a:off x="4254403" y="1887797"/>
            <a:ext cx="914096" cy="170982"/>
          </a:xfrm>
          <a:prstGeom prst="rect">
            <a:avLst/>
          </a:prstGeom>
        </p:spPr>
      </p:pic>
      <p:grpSp>
        <p:nvGrpSpPr>
          <p:cNvPr id="19" name="Group 18">
            <a:extLst>
              <a:ext uri="{FF2B5EF4-FFF2-40B4-BE49-F238E27FC236}">
                <a16:creationId xmlns:a16="http://schemas.microsoft.com/office/drawing/2014/main" id="{625E3184-9D40-C147-90FC-B7E1C6857AF1}"/>
              </a:ext>
            </a:extLst>
          </p:cNvPr>
          <p:cNvGrpSpPr/>
          <p:nvPr/>
        </p:nvGrpSpPr>
        <p:grpSpPr>
          <a:xfrm>
            <a:off x="3931393" y="2840406"/>
            <a:ext cx="1444791" cy="307777"/>
            <a:chOff x="4169126" y="2907991"/>
            <a:chExt cx="1444791" cy="307777"/>
          </a:xfrm>
        </p:grpSpPr>
        <p:pic>
          <p:nvPicPr>
            <p:cNvPr id="11" name="Picture 10">
              <a:extLst>
                <a:ext uri="{FF2B5EF4-FFF2-40B4-BE49-F238E27FC236}">
                  <a16:creationId xmlns:a16="http://schemas.microsoft.com/office/drawing/2014/main" id="{111FEF54-81D0-5044-83B6-13D515AB5FC2}"/>
                </a:ext>
              </a:extLst>
            </p:cNvPr>
            <p:cNvPicPr>
              <a:picLocks noChangeAspect="1"/>
            </p:cNvPicPr>
            <p:nvPr/>
          </p:nvPicPr>
          <p:blipFill>
            <a:blip r:embed="rId9"/>
            <a:srcRect/>
            <a:stretch/>
          </p:blipFill>
          <p:spPr>
            <a:xfrm>
              <a:off x="4169126" y="2940674"/>
              <a:ext cx="663529" cy="227320"/>
            </a:xfrm>
            <a:prstGeom prst="rect">
              <a:avLst/>
            </a:prstGeom>
          </p:spPr>
        </p:pic>
        <p:sp>
          <p:nvSpPr>
            <p:cNvPr id="18" name="TextBox 17">
              <a:extLst>
                <a:ext uri="{FF2B5EF4-FFF2-40B4-BE49-F238E27FC236}">
                  <a16:creationId xmlns:a16="http://schemas.microsoft.com/office/drawing/2014/main" id="{0ABE1753-8B04-1D4B-B0FD-686D572AA71D}"/>
                </a:ext>
              </a:extLst>
            </p:cNvPr>
            <p:cNvSpPr txBox="1"/>
            <p:nvPr/>
          </p:nvSpPr>
          <p:spPr>
            <a:xfrm>
              <a:off x="4813698" y="2907991"/>
              <a:ext cx="800219" cy="307777"/>
            </a:xfrm>
            <a:prstGeom prst="rect">
              <a:avLst/>
            </a:prstGeom>
            <a:noFill/>
          </p:spPr>
          <p:txBody>
            <a:bodyPr wrap="none" rtlCol="0">
              <a:spAutoFit/>
            </a:bodyPr>
            <a:lstStyle/>
            <a:p>
              <a:pPr algn="l"/>
              <a:r>
                <a:rPr lang="en-US" sz="1400">
                  <a:latin typeface="Arial" panose="020B0604020202020204" pitchFamily="34" charset="0"/>
                  <a:cs typeface="Arial" panose="020B0604020202020204" pitchFamily="34" charset="0"/>
                  <a:sym typeface="Wingdings" pitchFamily="2" charset="2"/>
                </a:rPr>
                <a:t> </a:t>
              </a:r>
              <a:r>
                <a:rPr lang="en-US" sz="1400">
                  <a:latin typeface="Arial" panose="020B0604020202020204" pitchFamily="34" charset="0"/>
                  <a:cs typeface="Arial" panose="020B0604020202020204" pitchFamily="34" charset="0"/>
                </a:rPr>
                <a:t>ODE</a:t>
              </a:r>
            </a:p>
          </p:txBody>
        </p:sp>
      </p:grpSp>
      <p:sp>
        <p:nvSpPr>
          <p:cNvPr id="4" name="Content Placeholder 3"/>
          <p:cNvSpPr>
            <a:spLocks noGrp="1"/>
          </p:cNvSpPr>
          <p:nvPr>
            <p:ph sz="quarter" idx="10"/>
          </p:nvPr>
        </p:nvSpPr>
        <p:spPr>
          <a:xfrm>
            <a:off x="948776" y="3180866"/>
            <a:ext cx="7700963" cy="2082796"/>
          </a:xfrm>
        </p:spPr>
        <p:txBody>
          <a:bodyPr/>
          <a:lstStyle/>
          <a:p>
            <a:pPr>
              <a:buFont typeface="Arial" panose="020B0604020202020204" pitchFamily="34" charset="0"/>
              <a:buChar char="•"/>
            </a:pPr>
            <a:r>
              <a:rPr lang="en-US" dirty="0" smtClean="0"/>
              <a:t>Numerical methods + ODE formulation to accelerate sampling</a:t>
            </a:r>
          </a:p>
          <a:p>
            <a:pPr>
              <a:buFont typeface="Arial" panose="020B0604020202020204" pitchFamily="34" charset="0"/>
              <a:buChar char="•"/>
            </a:pPr>
            <a:r>
              <a:rPr lang="en-US" dirty="0" smtClean="0"/>
              <a:t>DDIM [Song and </a:t>
            </a:r>
            <a:r>
              <a:rPr lang="en-US" dirty="0" err="1" smtClean="0"/>
              <a:t>Ermon</a:t>
            </a:r>
            <a:r>
              <a:rPr lang="en-US" dirty="0" smtClean="0"/>
              <a:t>, 2021]: </a:t>
            </a:r>
          </a:p>
          <a:p>
            <a:pPr lvl="2">
              <a:buFont typeface="Arial" panose="020B0604020202020204" pitchFamily="34" charset="0"/>
              <a:buChar char="•"/>
            </a:pPr>
            <a:r>
              <a:rPr lang="en-US" dirty="0" smtClean="0"/>
              <a:t>Coarsely discretize the time axis, take big steps</a:t>
            </a:r>
          </a:p>
          <a:p>
            <a:pPr lvl="2">
              <a:buFont typeface="Arial" panose="020B0604020202020204" pitchFamily="34" charset="0"/>
              <a:buChar char="•"/>
            </a:pPr>
            <a:r>
              <a:rPr lang="en-US" dirty="0" smtClean="0"/>
              <a:t>Corresponds to exponential integrator (semi-linear ODE) [Lu et al, 2022; Zhang and Chen, 2022]</a:t>
            </a:r>
          </a:p>
          <a:p>
            <a:pPr lvl="2">
              <a:buFont typeface="Arial" panose="020B0604020202020204" pitchFamily="34" charset="0"/>
              <a:buChar char="•"/>
            </a:pPr>
            <a:r>
              <a:rPr lang="en-US" dirty="0"/>
              <a:t>10x-50x speedups, comparable sample </a:t>
            </a:r>
            <a:r>
              <a:rPr lang="en-US" dirty="0" smtClean="0"/>
              <a:t>quality</a:t>
            </a:r>
          </a:p>
          <a:p>
            <a:endParaRPr lang="en-US" dirty="0"/>
          </a:p>
          <a:p>
            <a:endParaRPr lang="en-US" dirty="0"/>
          </a:p>
        </p:txBody>
      </p:sp>
      <p:grpSp>
        <p:nvGrpSpPr>
          <p:cNvPr id="15" name="Group 14"/>
          <p:cNvGrpSpPr/>
          <p:nvPr/>
        </p:nvGrpSpPr>
        <p:grpSpPr>
          <a:xfrm>
            <a:off x="3094426" y="1029125"/>
            <a:ext cx="3305367" cy="1779931"/>
            <a:chOff x="3094426" y="1029125"/>
            <a:chExt cx="3305367" cy="1779931"/>
          </a:xfrm>
        </p:grpSpPr>
        <p:cxnSp>
          <p:nvCxnSpPr>
            <p:cNvPr id="14" name="Straight Connector 13"/>
            <p:cNvCxnSpPr/>
            <p:nvPr/>
          </p:nvCxnSpPr>
          <p:spPr>
            <a:xfrm flipH="1">
              <a:off x="3094426" y="105973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191505" y="105973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302714" y="102912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393737" y="1047293"/>
              <a:ext cx="6056" cy="174932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18102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ODE solving</a:t>
            </a:r>
            <a:endParaRPr lang="en-US" dirty="0"/>
          </a:p>
        </p:txBody>
      </p:sp>
      <p:pic>
        <p:nvPicPr>
          <p:cNvPr id="4" name="andy2">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2174599" y="897776"/>
            <a:ext cx="4572298" cy="2482734"/>
          </a:xfrm>
        </p:spPr>
      </p:pic>
      <p:pic>
        <p:nvPicPr>
          <p:cNvPr id="1028" name="Picture 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 y="3328349"/>
            <a:ext cx="6865506" cy="181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26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dirty="0" smtClean="0"/>
              <a:t>Distillation</a:t>
            </a:r>
            <a:endParaRPr lang="en-US" dirty="0"/>
          </a:p>
        </p:txBody>
      </p:sp>
      <p:pic>
        <p:nvPicPr>
          <p:cNvPr id="21" name="backward_odes.mp4" descr="backward_odes.mp4">
            <a:hlinkClick r:id="" action="ppaction://media"/>
            <a:extLst>
              <a:ext uri="{FF2B5EF4-FFF2-40B4-BE49-F238E27FC236}">
                <a16:creationId xmlns:a16="http://schemas.microsoft.com/office/drawing/2014/main" id="{5867884E-3A91-7045-8469-AE02266438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262" y="800223"/>
            <a:ext cx="8938738" cy="2286000"/>
          </a:xfrm>
          <a:prstGeom prst="rect">
            <a:avLst/>
          </a:prstGeom>
        </p:spPr>
      </p:pic>
      <p:pic>
        <p:nvPicPr>
          <p:cNvPr id="7" name="Picture 6">
            <a:extLst>
              <a:ext uri="{FF2B5EF4-FFF2-40B4-BE49-F238E27FC236}">
                <a16:creationId xmlns:a16="http://schemas.microsoft.com/office/drawing/2014/main" id="{2DB32BC5-E27E-4C4E-A056-99EB53C961B2}"/>
              </a:ext>
            </a:extLst>
          </p:cNvPr>
          <p:cNvPicPr>
            <a:picLocks noChangeAspect="1"/>
          </p:cNvPicPr>
          <p:nvPr/>
        </p:nvPicPr>
        <p:blipFill>
          <a:blip r:embed="rId6"/>
          <a:stretch>
            <a:fillRect/>
          </a:stretch>
        </p:blipFill>
        <p:spPr>
          <a:xfrm>
            <a:off x="1226160" y="2886039"/>
            <a:ext cx="423100" cy="233652"/>
          </a:xfrm>
          <a:prstGeom prst="rect">
            <a:avLst/>
          </a:prstGeom>
        </p:spPr>
      </p:pic>
      <p:pic>
        <p:nvPicPr>
          <p:cNvPr id="23" name="Picture 22">
            <a:extLst>
              <a:ext uri="{FF2B5EF4-FFF2-40B4-BE49-F238E27FC236}">
                <a16:creationId xmlns:a16="http://schemas.microsoft.com/office/drawing/2014/main" id="{089BD3FD-F502-9549-BF10-6003797D86A6}"/>
              </a:ext>
            </a:extLst>
          </p:cNvPr>
          <p:cNvPicPr>
            <a:picLocks noChangeAspect="1"/>
          </p:cNvPicPr>
          <p:nvPr/>
        </p:nvPicPr>
        <p:blipFill>
          <a:blip r:embed="rId7"/>
          <a:stretch>
            <a:fillRect/>
          </a:stretch>
        </p:blipFill>
        <p:spPr>
          <a:xfrm>
            <a:off x="7674525" y="2840406"/>
            <a:ext cx="544797" cy="248858"/>
          </a:xfrm>
          <a:prstGeom prst="rect">
            <a:avLst/>
          </a:prstGeom>
        </p:spPr>
      </p:pic>
      <p:pic>
        <p:nvPicPr>
          <p:cNvPr id="16" name="Picture 15">
            <a:extLst>
              <a:ext uri="{FF2B5EF4-FFF2-40B4-BE49-F238E27FC236}">
                <a16:creationId xmlns:a16="http://schemas.microsoft.com/office/drawing/2014/main" id="{AC4B3938-0782-EF4A-8A90-81F862A295B3}"/>
              </a:ext>
            </a:extLst>
          </p:cNvPr>
          <p:cNvPicPr>
            <a:picLocks noChangeAspect="1"/>
          </p:cNvPicPr>
          <p:nvPr/>
        </p:nvPicPr>
        <p:blipFill>
          <a:blip r:embed="rId8"/>
          <a:stretch>
            <a:fillRect/>
          </a:stretch>
        </p:blipFill>
        <p:spPr>
          <a:xfrm>
            <a:off x="4254403" y="1887797"/>
            <a:ext cx="914096" cy="170982"/>
          </a:xfrm>
          <a:prstGeom prst="rect">
            <a:avLst/>
          </a:prstGeom>
        </p:spPr>
      </p:pic>
      <p:grpSp>
        <p:nvGrpSpPr>
          <p:cNvPr id="19" name="Group 18">
            <a:extLst>
              <a:ext uri="{FF2B5EF4-FFF2-40B4-BE49-F238E27FC236}">
                <a16:creationId xmlns:a16="http://schemas.microsoft.com/office/drawing/2014/main" id="{625E3184-9D40-C147-90FC-B7E1C6857AF1}"/>
              </a:ext>
            </a:extLst>
          </p:cNvPr>
          <p:cNvGrpSpPr/>
          <p:nvPr/>
        </p:nvGrpSpPr>
        <p:grpSpPr>
          <a:xfrm>
            <a:off x="3931393" y="2840406"/>
            <a:ext cx="1444791" cy="307777"/>
            <a:chOff x="4169126" y="2907991"/>
            <a:chExt cx="1444791" cy="307777"/>
          </a:xfrm>
        </p:grpSpPr>
        <p:pic>
          <p:nvPicPr>
            <p:cNvPr id="11" name="Picture 10">
              <a:extLst>
                <a:ext uri="{FF2B5EF4-FFF2-40B4-BE49-F238E27FC236}">
                  <a16:creationId xmlns:a16="http://schemas.microsoft.com/office/drawing/2014/main" id="{111FEF54-81D0-5044-83B6-13D515AB5FC2}"/>
                </a:ext>
              </a:extLst>
            </p:cNvPr>
            <p:cNvPicPr>
              <a:picLocks noChangeAspect="1"/>
            </p:cNvPicPr>
            <p:nvPr/>
          </p:nvPicPr>
          <p:blipFill>
            <a:blip r:embed="rId9"/>
            <a:srcRect/>
            <a:stretch/>
          </p:blipFill>
          <p:spPr>
            <a:xfrm>
              <a:off x="4169126" y="2940674"/>
              <a:ext cx="663529" cy="227320"/>
            </a:xfrm>
            <a:prstGeom prst="rect">
              <a:avLst/>
            </a:prstGeom>
          </p:spPr>
        </p:pic>
        <p:sp>
          <p:nvSpPr>
            <p:cNvPr id="18" name="TextBox 17">
              <a:extLst>
                <a:ext uri="{FF2B5EF4-FFF2-40B4-BE49-F238E27FC236}">
                  <a16:creationId xmlns:a16="http://schemas.microsoft.com/office/drawing/2014/main" id="{0ABE1753-8B04-1D4B-B0FD-686D572AA71D}"/>
                </a:ext>
              </a:extLst>
            </p:cNvPr>
            <p:cNvSpPr txBox="1"/>
            <p:nvPr/>
          </p:nvSpPr>
          <p:spPr>
            <a:xfrm>
              <a:off x="4813698" y="2907991"/>
              <a:ext cx="800219" cy="307777"/>
            </a:xfrm>
            <a:prstGeom prst="rect">
              <a:avLst/>
            </a:prstGeom>
            <a:noFill/>
          </p:spPr>
          <p:txBody>
            <a:bodyPr wrap="none" rtlCol="0">
              <a:spAutoFit/>
            </a:bodyPr>
            <a:lstStyle/>
            <a:p>
              <a:pPr algn="l"/>
              <a:r>
                <a:rPr lang="en-US" sz="1400">
                  <a:latin typeface="Arial" panose="020B0604020202020204" pitchFamily="34" charset="0"/>
                  <a:cs typeface="Arial" panose="020B0604020202020204" pitchFamily="34" charset="0"/>
                  <a:sym typeface="Wingdings" pitchFamily="2" charset="2"/>
                </a:rPr>
                <a:t> </a:t>
              </a:r>
              <a:r>
                <a:rPr lang="en-US" sz="1400">
                  <a:latin typeface="Arial" panose="020B0604020202020204" pitchFamily="34" charset="0"/>
                  <a:cs typeface="Arial" panose="020B0604020202020204" pitchFamily="34" charset="0"/>
                </a:rPr>
                <a:t>ODE</a:t>
              </a:r>
            </a:p>
          </p:txBody>
        </p:sp>
      </p:grpSp>
      <p:sp>
        <p:nvSpPr>
          <p:cNvPr id="4" name="Content Placeholder 3"/>
          <p:cNvSpPr>
            <a:spLocks noGrp="1"/>
          </p:cNvSpPr>
          <p:nvPr>
            <p:ph sz="quarter" idx="10"/>
          </p:nvPr>
        </p:nvSpPr>
        <p:spPr>
          <a:xfrm>
            <a:off x="948776" y="3180866"/>
            <a:ext cx="7700963" cy="2082796"/>
          </a:xfrm>
        </p:spPr>
        <p:txBody>
          <a:bodyPr/>
          <a:lstStyle/>
          <a:p>
            <a:pPr>
              <a:buFont typeface="Arial" panose="020B0604020202020204" pitchFamily="34" charset="0"/>
              <a:buChar char="•"/>
            </a:pPr>
            <a:r>
              <a:rPr lang="en-US" dirty="0" smtClean="0"/>
              <a:t>Progressive distillation [</a:t>
            </a:r>
            <a:r>
              <a:rPr lang="en-US" dirty="0" err="1" smtClean="0"/>
              <a:t>Salimans</a:t>
            </a:r>
            <a:r>
              <a:rPr lang="en-US" dirty="0" smtClean="0"/>
              <a:t>, Ho 2022]</a:t>
            </a:r>
          </a:p>
          <a:p>
            <a:pPr lvl="2">
              <a:buFont typeface="Arial" panose="020B0604020202020204" pitchFamily="34" charset="0"/>
              <a:buChar char="•"/>
            </a:pPr>
            <a:r>
              <a:rPr lang="en-US" dirty="0" smtClean="0"/>
              <a:t>DDIM sampler as a teacher model</a:t>
            </a:r>
          </a:p>
          <a:p>
            <a:pPr lvl="2">
              <a:buFont typeface="Arial" panose="020B0604020202020204" pitchFamily="34" charset="0"/>
              <a:buChar char="•"/>
            </a:pPr>
            <a:r>
              <a:rPr lang="en-US" dirty="0" smtClean="0"/>
              <a:t>Student model trained to do in 1 step what DDIM achieves in 2 steps</a:t>
            </a:r>
          </a:p>
          <a:p>
            <a:pPr lvl="2">
              <a:buFont typeface="Arial" panose="020B0604020202020204" pitchFamily="34" charset="0"/>
              <a:buChar char="•"/>
            </a:pPr>
            <a:r>
              <a:rPr lang="en-US" dirty="0" smtClean="0"/>
              <a:t>Applied recursively to drastically reduce the number of steps required</a:t>
            </a:r>
            <a:endParaRPr lang="en-US" dirty="0"/>
          </a:p>
          <a:p>
            <a:endParaRPr lang="en-US" dirty="0"/>
          </a:p>
        </p:txBody>
      </p:sp>
      <p:grpSp>
        <p:nvGrpSpPr>
          <p:cNvPr id="15" name="Group 14"/>
          <p:cNvGrpSpPr/>
          <p:nvPr/>
        </p:nvGrpSpPr>
        <p:grpSpPr>
          <a:xfrm>
            <a:off x="3094426" y="1029125"/>
            <a:ext cx="3305367" cy="1779931"/>
            <a:chOff x="3094426" y="1029125"/>
            <a:chExt cx="3305367" cy="1779931"/>
          </a:xfrm>
        </p:grpSpPr>
        <p:cxnSp>
          <p:nvCxnSpPr>
            <p:cNvPr id="14" name="Straight Connector 13"/>
            <p:cNvCxnSpPr/>
            <p:nvPr/>
          </p:nvCxnSpPr>
          <p:spPr>
            <a:xfrm flipH="1">
              <a:off x="3094426" y="105973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191505" y="105973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302714" y="102912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393737" y="1047293"/>
              <a:ext cx="6056" cy="174932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1962024" y="261112"/>
            <a:ext cx="6817267" cy="635121"/>
            <a:chOff x="1962024" y="261112"/>
            <a:chExt cx="6817267" cy="635121"/>
          </a:xfrm>
        </p:grpSpPr>
        <p:sp>
          <p:nvSpPr>
            <p:cNvPr id="3" name="Curved Down Arrow 2"/>
            <p:cNvSpPr/>
            <p:nvPr/>
          </p:nvSpPr>
          <p:spPr>
            <a:xfrm>
              <a:off x="1962024" y="666119"/>
              <a:ext cx="2229481" cy="23011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p:cNvSpPr/>
            <p:nvPr/>
          </p:nvSpPr>
          <p:spPr>
            <a:xfrm>
              <a:off x="4254403" y="666119"/>
              <a:ext cx="2229481" cy="23011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Curved Down Arrow 21"/>
            <p:cNvSpPr/>
            <p:nvPr/>
          </p:nvSpPr>
          <p:spPr>
            <a:xfrm>
              <a:off x="6549810" y="664773"/>
              <a:ext cx="2229481" cy="23011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890519" y="307777"/>
              <a:ext cx="941283" cy="369332"/>
            </a:xfrm>
            <a:prstGeom prst="rect">
              <a:avLst/>
            </a:prstGeom>
            <a:noFill/>
          </p:spPr>
          <p:txBody>
            <a:bodyPr wrap="none" rtlCol="0">
              <a:spAutoFit/>
            </a:bodyPr>
            <a:lstStyle/>
            <a:p>
              <a:r>
                <a:rPr lang="en-US" dirty="0" smtClean="0"/>
                <a:t>student</a:t>
              </a:r>
              <a:endParaRPr lang="en-US" dirty="0"/>
            </a:p>
          </p:txBody>
        </p:sp>
        <p:sp>
          <p:nvSpPr>
            <p:cNvPr id="24" name="TextBox 23"/>
            <p:cNvSpPr txBox="1"/>
            <p:nvPr/>
          </p:nvSpPr>
          <p:spPr>
            <a:xfrm>
              <a:off x="4838128" y="261112"/>
              <a:ext cx="941283" cy="369332"/>
            </a:xfrm>
            <a:prstGeom prst="rect">
              <a:avLst/>
            </a:prstGeom>
            <a:noFill/>
          </p:spPr>
          <p:txBody>
            <a:bodyPr wrap="none" rtlCol="0">
              <a:spAutoFit/>
            </a:bodyPr>
            <a:lstStyle/>
            <a:p>
              <a:r>
                <a:rPr lang="en-US" dirty="0" smtClean="0"/>
                <a:t>student</a:t>
              </a:r>
              <a:endParaRPr lang="en-US" dirty="0"/>
            </a:p>
          </p:txBody>
        </p:sp>
      </p:grpSp>
      <p:sp>
        <p:nvSpPr>
          <p:cNvPr id="27" name="TextBox 26"/>
          <p:cNvSpPr txBox="1"/>
          <p:nvPr/>
        </p:nvSpPr>
        <p:spPr>
          <a:xfrm>
            <a:off x="7220926" y="259766"/>
            <a:ext cx="1025932" cy="369332"/>
          </a:xfrm>
          <a:prstGeom prst="rect">
            <a:avLst/>
          </a:prstGeom>
          <a:noFill/>
        </p:spPr>
        <p:txBody>
          <a:bodyPr wrap="square" rtlCol="0">
            <a:spAutoFit/>
          </a:bodyPr>
          <a:lstStyle/>
          <a:p>
            <a:r>
              <a:rPr lang="en-US" dirty="0" smtClean="0"/>
              <a:t>student</a:t>
            </a:r>
            <a:endParaRPr lang="en-US" dirty="0"/>
          </a:p>
        </p:txBody>
      </p:sp>
      <p:sp>
        <p:nvSpPr>
          <p:cNvPr id="31" name="Curved Down Arrow 30"/>
          <p:cNvSpPr/>
          <p:nvPr/>
        </p:nvSpPr>
        <p:spPr>
          <a:xfrm>
            <a:off x="2033676" y="97154"/>
            <a:ext cx="4366117" cy="32522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627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1"/>
                </p:tgtEl>
              </p:cMediaNode>
            </p:video>
          </p:childTnLst>
        </p:cTn>
      </p:par>
    </p:tnLst>
    <p:bldLst>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distillation of guided diffusion models</a:t>
            </a:r>
            <a:endParaRPr lang="en-US" dirty="0"/>
          </a:p>
        </p:txBody>
      </p:sp>
      <p:sp>
        <p:nvSpPr>
          <p:cNvPr id="3" name="Content Placeholder 2"/>
          <p:cNvSpPr>
            <a:spLocks noGrp="1"/>
          </p:cNvSpPr>
          <p:nvPr>
            <p:ph sz="quarter" idx="10"/>
          </p:nvPr>
        </p:nvSpPr>
        <p:spPr/>
        <p:txBody>
          <a:bodyPr/>
          <a:lstStyle/>
          <a:p>
            <a:endParaRPr lang="en-US"/>
          </a:p>
        </p:txBody>
      </p:sp>
      <p:sp>
        <p:nvSpPr>
          <p:cNvPr id="4" name="Rectangle 3">
            <a:extLst>
              <a:ext uri="{FF2B5EF4-FFF2-40B4-BE49-F238E27FC236}">
                <a16:creationId xmlns:a16="http://schemas.microsoft.com/office/drawing/2014/main" id="{F819A189-8F2E-924D-B057-F82963A99D9C}"/>
              </a:ext>
            </a:extLst>
          </p:cNvPr>
          <p:cNvSpPr/>
          <p:nvPr/>
        </p:nvSpPr>
        <p:spPr>
          <a:xfrm>
            <a:off x="566258" y="4667727"/>
            <a:ext cx="7203114" cy="246221"/>
          </a:xfrm>
          <a:prstGeom prst="rect">
            <a:avLst/>
          </a:prstGeom>
        </p:spPr>
        <p:txBody>
          <a:bodyPr wrap="square">
            <a:spAutoFit/>
          </a:bodyPr>
          <a:lstStyle/>
          <a:p>
            <a:r>
              <a:rPr lang="en-US" sz="1000" dirty="0" err="1" smtClean="0"/>
              <a:t>Meng</a:t>
            </a:r>
            <a:r>
              <a:rPr lang="en-US" sz="1000" dirty="0" smtClean="0"/>
              <a:t>, </a:t>
            </a:r>
            <a:r>
              <a:rPr lang="en-US" sz="1000" dirty="0" err="1" smtClean="0"/>
              <a:t>Rombach</a:t>
            </a:r>
            <a:r>
              <a:rPr lang="en-US" sz="1000" dirty="0" smtClean="0"/>
              <a:t>, Gao, </a:t>
            </a:r>
            <a:r>
              <a:rPr lang="en-US" sz="1000" dirty="0" err="1" smtClean="0"/>
              <a:t>Kingma</a:t>
            </a:r>
            <a:r>
              <a:rPr lang="en-US" sz="1000" dirty="0" smtClean="0"/>
              <a:t>, </a:t>
            </a:r>
            <a:r>
              <a:rPr lang="en-US" sz="1000" dirty="0" err="1" smtClean="0"/>
              <a:t>Ermon</a:t>
            </a:r>
            <a:r>
              <a:rPr lang="en-US" sz="1000" dirty="0" smtClean="0"/>
              <a:t>, Ho, </a:t>
            </a:r>
            <a:r>
              <a:rPr lang="en-US" sz="1000" dirty="0" err="1" smtClean="0"/>
              <a:t>Salimans</a:t>
            </a:r>
            <a:r>
              <a:rPr lang="en-US" sz="1000" dirty="0" smtClean="0"/>
              <a:t>  “On distillation of guided diffusion models.” 2023.</a:t>
            </a:r>
            <a:endParaRPr lang="en-US" sz="1000" b="1" dirty="0"/>
          </a:p>
        </p:txBody>
      </p:sp>
      <p:pic>
        <p:nvPicPr>
          <p:cNvPr id="5" name="Picture 4"/>
          <p:cNvPicPr>
            <a:picLocks noChangeAspect="1"/>
          </p:cNvPicPr>
          <p:nvPr/>
        </p:nvPicPr>
        <p:blipFill>
          <a:blip r:embed="rId2"/>
          <a:stretch>
            <a:fillRect/>
          </a:stretch>
        </p:blipFill>
        <p:spPr>
          <a:xfrm>
            <a:off x="717369" y="1308630"/>
            <a:ext cx="8170676" cy="3100862"/>
          </a:xfrm>
          <a:prstGeom prst="rect">
            <a:avLst/>
          </a:prstGeom>
        </p:spPr>
      </p:pic>
    </p:spTree>
    <p:extLst>
      <p:ext uri="{BB962C8B-B14F-4D97-AF65-F5344CB8AC3E}">
        <p14:creationId xmlns:p14="http://schemas.microsoft.com/office/powerpoint/2010/main" val="13677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diffusion model</a:t>
            </a:r>
            <a:endParaRPr lang="en-US" dirty="0"/>
          </a:p>
        </p:txBody>
      </p:sp>
      <p:sp>
        <p:nvSpPr>
          <p:cNvPr id="3" name="Content Placeholder 2"/>
          <p:cNvSpPr>
            <a:spLocks noGrp="1"/>
          </p:cNvSpPr>
          <p:nvPr>
            <p:ph sz="quarter" idx="10"/>
          </p:nvPr>
        </p:nvSpPr>
        <p:spPr/>
        <p:txBody>
          <a:bodyPr/>
          <a:lstStyle/>
          <a:p>
            <a:endParaRPr lang="en-US"/>
          </a:p>
        </p:txBody>
      </p:sp>
      <p:pic>
        <p:nvPicPr>
          <p:cNvPr id="4" name="Picture 3"/>
          <p:cNvPicPr>
            <a:picLocks noChangeAspect="1"/>
          </p:cNvPicPr>
          <p:nvPr/>
        </p:nvPicPr>
        <p:blipFill rotWithShape="1">
          <a:blip r:embed="rId2"/>
          <a:srcRect b="28713"/>
          <a:stretch/>
        </p:blipFill>
        <p:spPr>
          <a:xfrm>
            <a:off x="850105" y="1000124"/>
            <a:ext cx="8194693" cy="2263029"/>
          </a:xfrm>
          <a:prstGeom prst="rect">
            <a:avLst/>
          </a:prstGeom>
        </p:spPr>
      </p:pic>
      <p:sp>
        <p:nvSpPr>
          <p:cNvPr id="5" name="TextBox 4"/>
          <p:cNvSpPr txBox="1"/>
          <p:nvPr/>
        </p:nvSpPr>
        <p:spPr>
          <a:xfrm>
            <a:off x="1470213" y="3354592"/>
            <a:ext cx="3392344" cy="1477328"/>
          </a:xfrm>
          <a:prstGeom prst="rect">
            <a:avLst/>
          </a:prstGeom>
          <a:noFill/>
        </p:spPr>
        <p:txBody>
          <a:bodyPr wrap="square" rtlCol="0">
            <a:spAutoFit/>
          </a:bodyPr>
          <a:lstStyle/>
          <a:p>
            <a:r>
              <a:rPr lang="en-US" dirty="0" smtClean="0"/>
              <a:t>VAE mapping data to lower dimensional space</a:t>
            </a:r>
          </a:p>
          <a:p>
            <a:pPr marL="342900" indent="-342900">
              <a:buFont typeface="+mj-lt"/>
              <a:buAutoNum type="arabicPeriod"/>
            </a:pPr>
            <a:r>
              <a:rPr lang="en-US" b="1" dirty="0" smtClean="0"/>
              <a:t>Faster</a:t>
            </a:r>
          </a:p>
          <a:p>
            <a:pPr marL="342900" indent="-342900">
              <a:buFont typeface="+mj-lt"/>
              <a:buAutoNum type="arabicPeriod"/>
            </a:pPr>
            <a:r>
              <a:rPr lang="en-US" b="1" dirty="0" smtClean="0"/>
              <a:t>Can be applied to any data type (e.g. discrete)</a:t>
            </a:r>
            <a:endParaRPr lang="en-US" b="1" dirty="0"/>
          </a:p>
        </p:txBody>
      </p:sp>
      <p:sp>
        <p:nvSpPr>
          <p:cNvPr id="6" name="TextBox 5"/>
          <p:cNvSpPr txBox="1"/>
          <p:nvPr/>
        </p:nvSpPr>
        <p:spPr>
          <a:xfrm>
            <a:off x="5178188" y="3335029"/>
            <a:ext cx="2964328" cy="923330"/>
          </a:xfrm>
          <a:prstGeom prst="rect">
            <a:avLst/>
          </a:prstGeom>
          <a:noFill/>
        </p:spPr>
        <p:txBody>
          <a:bodyPr wrap="square" rtlCol="0">
            <a:spAutoFit/>
          </a:bodyPr>
          <a:lstStyle/>
          <a:p>
            <a:r>
              <a:rPr lang="en-US" dirty="0" smtClean="0"/>
              <a:t>Diffusion model prior over the latent space of the </a:t>
            </a:r>
            <a:r>
              <a:rPr lang="en-US" dirty="0" err="1" smtClean="0"/>
              <a:t>autoencoder</a:t>
            </a:r>
            <a:endParaRPr lang="en-US" dirty="0"/>
          </a:p>
        </p:txBody>
      </p:sp>
    </p:spTree>
    <p:extLst>
      <p:ext uri="{BB962C8B-B14F-4D97-AF65-F5344CB8AC3E}">
        <p14:creationId xmlns:p14="http://schemas.microsoft.com/office/powerpoint/2010/main" val="4078913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Stable diffusion text2image model</a:t>
            </a:r>
            <a:endParaRPr lang="en-US" dirty="0"/>
          </a:p>
        </p:txBody>
      </p:sp>
      <p:sp>
        <p:nvSpPr>
          <p:cNvPr id="3" name="Content Placeholder 2"/>
          <p:cNvSpPr>
            <a:spLocks noGrp="1"/>
          </p:cNvSpPr>
          <p:nvPr>
            <p:ph sz="quarter" idx="10"/>
          </p:nvPr>
        </p:nvSpPr>
        <p:spPr/>
        <p:txBody>
          <a:bodyPr/>
          <a:lstStyle/>
          <a:p>
            <a:endParaRPr lang="en-US" dirty="0"/>
          </a:p>
        </p:txBody>
      </p:sp>
      <p:pic>
        <p:nvPicPr>
          <p:cNvPr id="4" name="Picture 3"/>
          <p:cNvPicPr>
            <a:picLocks noChangeAspect="1"/>
          </p:cNvPicPr>
          <p:nvPr/>
        </p:nvPicPr>
        <p:blipFill rotWithShape="1">
          <a:blip r:embed="rId2"/>
          <a:srcRect b="28713"/>
          <a:stretch/>
        </p:blipFill>
        <p:spPr>
          <a:xfrm>
            <a:off x="850105" y="1000124"/>
            <a:ext cx="8194693" cy="2263029"/>
          </a:xfrm>
          <a:prstGeom prst="rect">
            <a:avLst/>
          </a:prstGeom>
        </p:spPr>
      </p:pic>
      <p:sp>
        <p:nvSpPr>
          <p:cNvPr id="5" name="TextBox 4"/>
          <p:cNvSpPr txBox="1"/>
          <p:nvPr/>
        </p:nvSpPr>
        <p:spPr>
          <a:xfrm>
            <a:off x="1239475" y="3303316"/>
            <a:ext cx="3477237" cy="1200329"/>
          </a:xfrm>
          <a:prstGeom prst="rect">
            <a:avLst/>
          </a:prstGeom>
          <a:noFill/>
        </p:spPr>
        <p:txBody>
          <a:bodyPr wrap="square" rtlCol="0">
            <a:spAutoFit/>
          </a:bodyPr>
          <a:lstStyle/>
          <a:p>
            <a:r>
              <a:rPr lang="en-US" dirty="0" smtClean="0"/>
              <a:t>VAE mapping data to lower dimensional space</a:t>
            </a:r>
          </a:p>
          <a:p>
            <a:pPr marL="342900" indent="-342900">
              <a:buFont typeface="+mj-lt"/>
              <a:buAutoNum type="arabicPeriod"/>
            </a:pPr>
            <a:r>
              <a:rPr lang="en-US" dirty="0" smtClean="0"/>
              <a:t>Pre-trained, focus on reconstruction (</a:t>
            </a:r>
            <a:r>
              <a:rPr lang="en-US" dirty="0" err="1" smtClean="0"/>
              <a:t>autoencoder</a:t>
            </a:r>
            <a:r>
              <a:rPr lang="en-US" dirty="0" smtClean="0"/>
              <a:t>)</a:t>
            </a:r>
          </a:p>
        </p:txBody>
      </p:sp>
      <p:sp>
        <p:nvSpPr>
          <p:cNvPr id="6" name="TextBox 5"/>
          <p:cNvSpPr txBox="1"/>
          <p:nvPr/>
        </p:nvSpPr>
        <p:spPr>
          <a:xfrm>
            <a:off x="4947450" y="3335029"/>
            <a:ext cx="3581253" cy="1200329"/>
          </a:xfrm>
          <a:prstGeom prst="rect">
            <a:avLst/>
          </a:prstGeom>
          <a:noFill/>
        </p:spPr>
        <p:txBody>
          <a:bodyPr wrap="square" rtlCol="0">
            <a:spAutoFit/>
          </a:bodyPr>
          <a:lstStyle/>
          <a:p>
            <a:r>
              <a:rPr lang="en-US" dirty="0" smtClean="0"/>
              <a:t>Diffusion model prior over the latent space of the </a:t>
            </a:r>
            <a:r>
              <a:rPr lang="en-US" dirty="0" err="1" smtClean="0"/>
              <a:t>autoencoder</a:t>
            </a:r>
            <a:endParaRPr lang="en-US" dirty="0" smtClean="0"/>
          </a:p>
          <a:p>
            <a:r>
              <a:rPr lang="en-US" dirty="0" smtClean="0"/>
              <a:t>2. Trained in the second stage, keeping initial </a:t>
            </a:r>
            <a:r>
              <a:rPr lang="en-US" dirty="0" err="1" smtClean="0"/>
              <a:t>autoencoder</a:t>
            </a:r>
            <a:r>
              <a:rPr lang="en-US" dirty="0" smtClean="0"/>
              <a:t> fixed</a:t>
            </a:r>
            <a:endParaRPr lang="en-US" dirty="0"/>
          </a:p>
        </p:txBody>
      </p:sp>
      <p:sp>
        <p:nvSpPr>
          <p:cNvPr id="7" name="TextBox 6"/>
          <p:cNvSpPr txBox="1"/>
          <p:nvPr/>
        </p:nvSpPr>
        <p:spPr>
          <a:xfrm>
            <a:off x="980144" y="4657134"/>
            <a:ext cx="5134739" cy="369332"/>
          </a:xfrm>
          <a:prstGeom prst="rect">
            <a:avLst/>
          </a:prstGeom>
          <a:noFill/>
        </p:spPr>
        <p:txBody>
          <a:bodyPr wrap="none" rtlCol="0">
            <a:spAutoFit/>
          </a:bodyPr>
          <a:lstStyle/>
          <a:p>
            <a:r>
              <a:rPr lang="en-US" dirty="0" smtClean="0"/>
              <a:t>Large scale, open source model, widely adopted</a:t>
            </a:r>
            <a:endParaRPr lang="en-US" dirty="0"/>
          </a:p>
        </p:txBody>
      </p:sp>
    </p:spTree>
    <p:extLst>
      <p:ext uri="{BB962C8B-B14F-4D97-AF65-F5344CB8AC3E}">
        <p14:creationId xmlns:p14="http://schemas.microsoft.com/office/powerpoint/2010/main" val="19648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generation</a:t>
            </a:r>
            <a:endParaRPr lang="en-US" dirty="0"/>
          </a:p>
        </p:txBody>
      </p:sp>
      <p:sp>
        <p:nvSpPr>
          <p:cNvPr id="3" name="Content Placeholder 2"/>
          <p:cNvSpPr>
            <a:spLocks noGrp="1"/>
          </p:cNvSpPr>
          <p:nvPr>
            <p:ph sz="quarter" idx="10"/>
          </p:nvPr>
        </p:nvSpPr>
        <p:spPr/>
        <p:txBody>
          <a:bodyPr/>
          <a:lstStyle/>
          <a:p>
            <a:endParaRPr lang="en-US" dirty="0"/>
          </a:p>
        </p:txBody>
      </p:sp>
      <p:sp>
        <p:nvSpPr>
          <p:cNvPr id="4" name="Slide Number Placeholder 3"/>
          <p:cNvSpPr txBox="1">
            <a:spLocks/>
          </p:cNvSpPr>
          <p:nvPr/>
        </p:nvSpPr>
        <p:spPr>
          <a:xfrm>
            <a:off x="8610600" y="6356350"/>
            <a:ext cx="27432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Source Sans Pro" charset="0"/>
                <a:ea typeface="ＭＳ Ｐゴシック" charset="-128"/>
                <a:cs typeface="+mn-cs"/>
              </a:defRPr>
            </a:lvl5pPr>
            <a:lvl6pPr marL="2286000" algn="l" defTabSz="914400" rtl="0" eaLnBrk="1" latinLnBrk="0" hangingPunct="1">
              <a:defRPr kern="1200">
                <a:solidFill>
                  <a:schemeClr val="tx1"/>
                </a:solidFill>
                <a:latin typeface="Source Sans Pro" charset="0"/>
                <a:ea typeface="ＭＳ Ｐゴシック" charset="-128"/>
                <a:cs typeface="+mn-cs"/>
              </a:defRPr>
            </a:lvl6pPr>
            <a:lvl7pPr marL="2743200" algn="l" defTabSz="914400" rtl="0" eaLnBrk="1" latinLnBrk="0" hangingPunct="1">
              <a:defRPr kern="1200">
                <a:solidFill>
                  <a:schemeClr val="tx1"/>
                </a:solidFill>
                <a:latin typeface="Source Sans Pro" charset="0"/>
                <a:ea typeface="ＭＳ Ｐゴシック" charset="-128"/>
                <a:cs typeface="+mn-cs"/>
              </a:defRPr>
            </a:lvl7pPr>
            <a:lvl8pPr marL="3200400" algn="l" defTabSz="914400" rtl="0" eaLnBrk="1" latinLnBrk="0" hangingPunct="1">
              <a:defRPr kern="1200">
                <a:solidFill>
                  <a:schemeClr val="tx1"/>
                </a:solidFill>
                <a:latin typeface="Source Sans Pro" charset="0"/>
                <a:ea typeface="ＭＳ Ｐゴシック" charset="-128"/>
                <a:cs typeface="+mn-cs"/>
              </a:defRPr>
            </a:lvl8pPr>
            <a:lvl9pPr marL="3657600" algn="l" defTabSz="914400" rtl="0" eaLnBrk="1" latinLnBrk="0" hangingPunct="1">
              <a:defRPr kern="1200">
                <a:solidFill>
                  <a:schemeClr val="tx1"/>
                </a:solidFill>
                <a:latin typeface="Source Sans Pro" charset="0"/>
                <a:ea typeface="ＭＳ Ｐゴシック" charset="-128"/>
                <a:cs typeface="+mn-cs"/>
              </a:defRPr>
            </a:lvl9pPr>
          </a:lstStyle>
          <a:p>
            <a:fld id="{6113E31D-E2AB-40D1-8B51-AFA5AFEF393A}" type="slidenum">
              <a:rPr lang="en-US" smtClean="0"/>
              <a:pPr/>
              <a:t>39</a:t>
            </a:fld>
            <a:endParaRPr lang="en-US" dirty="0"/>
          </a:p>
        </p:txBody>
      </p:sp>
      <p:sp>
        <p:nvSpPr>
          <p:cNvPr id="5" name="TextBox 4"/>
          <p:cNvSpPr txBox="1"/>
          <p:nvPr/>
        </p:nvSpPr>
        <p:spPr>
          <a:xfrm>
            <a:off x="986097" y="1623746"/>
            <a:ext cx="3842719" cy="1200329"/>
          </a:xfrm>
          <a:prstGeom prst="rect">
            <a:avLst/>
          </a:prstGeom>
          <a:noFill/>
        </p:spPr>
        <p:txBody>
          <a:bodyPr wrap="none" rtlCol="0">
            <a:spAutoFit/>
          </a:bodyPr>
          <a:lstStyle/>
          <a:p>
            <a:r>
              <a:rPr lang="en-US" sz="2400" b="1" dirty="0"/>
              <a:t>User input</a:t>
            </a:r>
            <a:r>
              <a:rPr lang="en-US" sz="2400" dirty="0" smtClean="0"/>
              <a:t>:</a:t>
            </a:r>
          </a:p>
          <a:p>
            <a:endParaRPr lang="en-US" sz="2400" dirty="0"/>
          </a:p>
          <a:p>
            <a:r>
              <a:rPr lang="en-US" sz="2400" dirty="0" smtClean="0"/>
              <a:t>An astronaut riding a horse</a:t>
            </a:r>
            <a:endParaRPr lang="en-US" sz="2400" dirty="0"/>
          </a:p>
        </p:txBody>
      </p:sp>
      <p:pic>
        <p:nvPicPr>
          <p:cNvPr id="6" name="Picture 2" descr="Stable Diffusion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119" y="622075"/>
            <a:ext cx="4045652" cy="404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4330-0D0B-F24D-98CF-455658C116AC}"/>
              </a:ext>
            </a:extLst>
          </p:cNvPr>
          <p:cNvSpPr>
            <a:spLocks noGrp="1"/>
          </p:cNvSpPr>
          <p:nvPr>
            <p:ph type="title"/>
          </p:nvPr>
        </p:nvSpPr>
        <p:spPr/>
        <p:txBody>
          <a:bodyPr/>
          <a:lstStyle/>
          <a:p>
            <a:r>
              <a:rPr lang="en-US"/>
              <a:t>Denoising score matching</a:t>
            </a:r>
          </a:p>
        </p:txBody>
      </p:sp>
      <p:sp>
        <p:nvSpPr>
          <p:cNvPr id="3" name="Content Placeholder 2">
            <a:extLst>
              <a:ext uri="{FF2B5EF4-FFF2-40B4-BE49-F238E27FC236}">
                <a16:creationId xmlns:a16="http://schemas.microsoft.com/office/drawing/2014/main" id="{F735CE70-D8AA-6341-803F-C72988326339}"/>
              </a:ext>
            </a:extLst>
          </p:cNvPr>
          <p:cNvSpPr>
            <a:spLocks noGrp="1"/>
          </p:cNvSpPr>
          <p:nvPr>
            <p:ph sz="quarter" idx="10"/>
          </p:nvPr>
        </p:nvSpPr>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endParaRPr lang="en-US" b="1" dirty="0"/>
          </a:p>
          <a:p>
            <a:pPr marL="285750" indent="-285750">
              <a:buFont typeface="Arial" panose="020B0604020202020204" pitchFamily="34" charset="0"/>
              <a:buChar char="•"/>
            </a:pPr>
            <a:r>
              <a:rPr lang="en-US" b="1" dirty="0"/>
              <a:t>Pros:</a:t>
            </a:r>
            <a:r>
              <a:rPr lang="en-US" dirty="0"/>
              <a:t> </a:t>
            </a:r>
          </a:p>
          <a:p>
            <a:pPr marL="512757" lvl="2" indent="-285750">
              <a:buFont typeface="Arial" panose="020B0604020202020204" pitchFamily="34" charset="0"/>
              <a:buChar char="•"/>
            </a:pPr>
            <a:r>
              <a:rPr lang="en-US" dirty="0"/>
              <a:t>Much more scalable than score </a:t>
            </a:r>
            <a:r>
              <a:rPr lang="en-US" dirty="0" smtClean="0"/>
              <a:t>matching </a:t>
            </a:r>
            <a:endParaRPr lang="en-US" dirty="0"/>
          </a:p>
          <a:p>
            <a:pPr marL="512757" lvl="2" indent="-285750">
              <a:buFont typeface="Arial" panose="020B0604020202020204" pitchFamily="34" charset="0"/>
              <a:buChar char="•"/>
            </a:pPr>
            <a:r>
              <a:rPr lang="en-US" dirty="0" smtClean="0"/>
              <a:t>Reduces score estimation to a </a:t>
            </a:r>
            <a:r>
              <a:rPr lang="en-US" dirty="0" err="1" smtClean="0"/>
              <a:t>denoising</a:t>
            </a:r>
            <a:r>
              <a:rPr lang="en-US" dirty="0" smtClean="0"/>
              <a:t> task</a:t>
            </a:r>
            <a:endParaRPr lang="en-US" dirty="0"/>
          </a:p>
          <a:p>
            <a:pPr marL="285750" indent="-285750">
              <a:buFont typeface="Arial" panose="020B0604020202020204" pitchFamily="34" charset="0"/>
              <a:buChar char="•"/>
            </a:pPr>
            <a:r>
              <a:rPr lang="en-US" b="1" dirty="0"/>
              <a:t>Con: </a:t>
            </a:r>
            <a:r>
              <a:rPr lang="en-US" dirty="0" smtClean="0"/>
              <a:t>estimates score of noise-perturbed data</a:t>
            </a:r>
            <a:endParaRPr lang="en-US" dirty="0"/>
          </a:p>
          <a:p>
            <a:pPr>
              <a:buFont typeface="Arial" panose="020B0604020202020204" pitchFamily="34" charset="0"/>
              <a:buChar char="•"/>
            </a:pPr>
            <a:endParaRPr lang="en-US" dirty="0"/>
          </a:p>
        </p:txBody>
      </p:sp>
      <p:grpSp>
        <p:nvGrpSpPr>
          <p:cNvPr id="25" name="Group 24">
            <a:extLst>
              <a:ext uri="{FF2B5EF4-FFF2-40B4-BE49-F238E27FC236}">
                <a16:creationId xmlns:a16="http://schemas.microsoft.com/office/drawing/2014/main" id="{F6FD97CB-1E1A-384A-B6FE-BFA000C05B06}"/>
              </a:ext>
            </a:extLst>
          </p:cNvPr>
          <p:cNvGrpSpPr/>
          <p:nvPr/>
        </p:nvGrpSpPr>
        <p:grpSpPr>
          <a:xfrm>
            <a:off x="867576" y="1290981"/>
            <a:ext cx="3353402" cy="1497225"/>
            <a:chOff x="941159" y="1482523"/>
            <a:chExt cx="3353402" cy="1497225"/>
          </a:xfrm>
        </p:grpSpPr>
        <p:grpSp>
          <p:nvGrpSpPr>
            <p:cNvPr id="17" name="Group 16">
              <a:extLst>
                <a:ext uri="{FF2B5EF4-FFF2-40B4-BE49-F238E27FC236}">
                  <a16:creationId xmlns:a16="http://schemas.microsoft.com/office/drawing/2014/main" id="{7BCB0AEE-29D9-E745-B5AA-FE4645E9BC11}"/>
                </a:ext>
              </a:extLst>
            </p:cNvPr>
            <p:cNvGrpSpPr/>
            <p:nvPr/>
          </p:nvGrpSpPr>
          <p:grpSpPr>
            <a:xfrm>
              <a:off x="941159" y="1482523"/>
              <a:ext cx="893412" cy="1092384"/>
              <a:chOff x="941159" y="1482523"/>
              <a:chExt cx="893412" cy="1092384"/>
            </a:xfrm>
          </p:grpSpPr>
          <p:pic>
            <p:nvPicPr>
              <p:cNvPr id="6" name="Picture 5">
                <a:extLst>
                  <a:ext uri="{FF2B5EF4-FFF2-40B4-BE49-F238E27FC236}">
                    <a16:creationId xmlns:a16="http://schemas.microsoft.com/office/drawing/2014/main" id="{F101E771-911A-A541-84E7-14BBCF3F4F90}"/>
                  </a:ext>
                </a:extLst>
              </p:cNvPr>
              <p:cNvPicPr>
                <a:picLocks noChangeAspect="1"/>
              </p:cNvPicPr>
              <p:nvPr/>
            </p:nvPicPr>
            <p:blipFill rotWithShape="1">
              <a:blip r:embed="rId2"/>
              <a:srcRect r="87584"/>
              <a:stretch/>
            </p:blipFill>
            <p:spPr>
              <a:xfrm>
                <a:off x="941159" y="1482523"/>
                <a:ext cx="893412" cy="864780"/>
              </a:xfrm>
              <a:prstGeom prst="rect">
                <a:avLst/>
              </a:prstGeom>
            </p:spPr>
          </p:pic>
          <p:pic>
            <p:nvPicPr>
              <p:cNvPr id="15" name="Picture 14">
                <a:extLst>
                  <a:ext uri="{FF2B5EF4-FFF2-40B4-BE49-F238E27FC236}">
                    <a16:creationId xmlns:a16="http://schemas.microsoft.com/office/drawing/2014/main" id="{A395A122-831B-9B4C-95F5-BC29E60D463C}"/>
                  </a:ext>
                </a:extLst>
              </p:cNvPr>
              <p:cNvPicPr>
                <a:picLocks noChangeAspect="1"/>
              </p:cNvPicPr>
              <p:nvPr/>
            </p:nvPicPr>
            <p:blipFill>
              <a:blip r:embed="rId3"/>
              <a:stretch>
                <a:fillRect/>
              </a:stretch>
            </p:blipFill>
            <p:spPr>
              <a:xfrm>
                <a:off x="941159" y="2394272"/>
                <a:ext cx="893412" cy="180635"/>
              </a:xfrm>
              <a:prstGeom prst="rect">
                <a:avLst/>
              </a:prstGeom>
            </p:spPr>
          </p:pic>
        </p:grpSp>
        <p:grpSp>
          <p:nvGrpSpPr>
            <p:cNvPr id="18" name="Group 17">
              <a:extLst>
                <a:ext uri="{FF2B5EF4-FFF2-40B4-BE49-F238E27FC236}">
                  <a16:creationId xmlns:a16="http://schemas.microsoft.com/office/drawing/2014/main" id="{524ED19D-0812-E24B-A860-6555B0EFE41D}"/>
                </a:ext>
              </a:extLst>
            </p:cNvPr>
            <p:cNvGrpSpPr/>
            <p:nvPr/>
          </p:nvGrpSpPr>
          <p:grpSpPr>
            <a:xfrm>
              <a:off x="3294330" y="1491116"/>
              <a:ext cx="903688" cy="1094700"/>
              <a:chOff x="6248819" y="1543367"/>
              <a:chExt cx="903688" cy="1094700"/>
            </a:xfrm>
          </p:grpSpPr>
          <p:pic>
            <p:nvPicPr>
              <p:cNvPr id="4" name="Content Placeholder 4">
                <a:extLst>
                  <a:ext uri="{FF2B5EF4-FFF2-40B4-BE49-F238E27FC236}">
                    <a16:creationId xmlns:a16="http://schemas.microsoft.com/office/drawing/2014/main" id="{62101288-0462-B04C-AF9A-925C7AC162AC}"/>
                  </a:ext>
                </a:extLst>
              </p:cNvPr>
              <p:cNvPicPr>
                <a:picLocks noChangeAspect="1"/>
              </p:cNvPicPr>
              <p:nvPr/>
            </p:nvPicPr>
            <p:blipFill rotWithShape="1">
              <a:blip r:embed="rId2"/>
              <a:srcRect l="24818" r="62623"/>
              <a:stretch/>
            </p:blipFill>
            <p:spPr>
              <a:xfrm>
                <a:off x="6248819" y="1543367"/>
                <a:ext cx="903688" cy="864780"/>
              </a:xfrm>
              <a:prstGeom prst="rect">
                <a:avLst/>
              </a:prstGeom>
            </p:spPr>
          </p:pic>
          <p:pic>
            <p:nvPicPr>
              <p:cNvPr id="16" name="Picture 15">
                <a:extLst>
                  <a:ext uri="{FF2B5EF4-FFF2-40B4-BE49-F238E27FC236}">
                    <a16:creationId xmlns:a16="http://schemas.microsoft.com/office/drawing/2014/main" id="{78C9182A-0047-8A4E-B69B-03CCC3A91FDE}"/>
                  </a:ext>
                </a:extLst>
              </p:cNvPr>
              <p:cNvPicPr>
                <a:picLocks noChangeAspect="1"/>
              </p:cNvPicPr>
              <p:nvPr/>
            </p:nvPicPr>
            <p:blipFill>
              <a:blip r:embed="rId4"/>
              <a:stretch>
                <a:fillRect/>
              </a:stretch>
            </p:blipFill>
            <p:spPr>
              <a:xfrm>
                <a:off x="6341834" y="2457432"/>
                <a:ext cx="717658" cy="180635"/>
              </a:xfrm>
              <a:prstGeom prst="rect">
                <a:avLst/>
              </a:prstGeom>
            </p:spPr>
          </p:pic>
        </p:grpSp>
        <p:cxnSp>
          <p:nvCxnSpPr>
            <p:cNvPr id="20" name="Straight Arrow Connector 19">
              <a:extLst>
                <a:ext uri="{FF2B5EF4-FFF2-40B4-BE49-F238E27FC236}">
                  <a16:creationId xmlns:a16="http://schemas.microsoft.com/office/drawing/2014/main" id="{5D9BC499-4D3C-6441-AB97-2CC33267D7A0}"/>
                </a:ext>
              </a:extLst>
            </p:cNvPr>
            <p:cNvCxnSpPr>
              <a:stCxn id="6" idx="3"/>
              <a:endCxn id="4" idx="1"/>
            </p:cNvCxnSpPr>
            <p:nvPr/>
          </p:nvCxnSpPr>
          <p:spPr>
            <a:xfrm>
              <a:off x="1834571" y="1914913"/>
              <a:ext cx="1459759" cy="8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FA63742E-1888-DB49-8309-C6284A48F794}"/>
                </a:ext>
              </a:extLst>
            </p:cNvPr>
            <p:cNvPicPr>
              <a:picLocks noChangeAspect="1"/>
            </p:cNvPicPr>
            <p:nvPr/>
          </p:nvPicPr>
          <p:blipFill>
            <a:blip r:embed="rId5"/>
            <a:stretch>
              <a:fillRect/>
            </a:stretch>
          </p:blipFill>
          <p:spPr>
            <a:xfrm>
              <a:off x="2170609" y="1571322"/>
              <a:ext cx="787681" cy="227689"/>
            </a:xfrm>
            <a:prstGeom prst="rect">
              <a:avLst/>
            </a:prstGeom>
          </p:spPr>
        </p:pic>
        <p:sp>
          <p:nvSpPr>
            <p:cNvPr id="22" name="TextBox 21">
              <a:extLst>
                <a:ext uri="{FF2B5EF4-FFF2-40B4-BE49-F238E27FC236}">
                  <a16:creationId xmlns:a16="http://schemas.microsoft.com/office/drawing/2014/main" id="{5CA0F149-DE6D-8449-9756-FB870D0AF423}"/>
                </a:ext>
              </a:extLst>
            </p:cNvPr>
            <p:cNvSpPr txBox="1"/>
            <p:nvPr/>
          </p:nvSpPr>
          <p:spPr>
            <a:xfrm>
              <a:off x="1963164" y="1940398"/>
              <a:ext cx="1202572" cy="400110"/>
            </a:xfrm>
            <a:prstGeom prst="rect">
              <a:avLst/>
            </a:prstGeom>
            <a:noFill/>
          </p:spPr>
          <p:txBody>
            <a:bodyPr wrap="none" rtlCol="0">
              <a:spAutoFit/>
            </a:bodyPr>
            <a:lstStyle/>
            <a:p>
              <a:pPr algn="ctr"/>
              <a:r>
                <a:rPr lang="en-US" sz="1000"/>
                <a:t>Perturbation </a:t>
              </a:r>
            </a:p>
            <a:p>
              <a:pPr algn="ctr"/>
              <a:r>
                <a:rPr lang="en-US" sz="1000"/>
                <a:t>distribution/kernel</a:t>
              </a:r>
            </a:p>
          </p:txBody>
        </p:sp>
        <p:sp>
          <p:nvSpPr>
            <p:cNvPr id="23" name="TextBox 22">
              <a:extLst>
                <a:ext uri="{FF2B5EF4-FFF2-40B4-BE49-F238E27FC236}">
                  <a16:creationId xmlns:a16="http://schemas.microsoft.com/office/drawing/2014/main" id="{38AD9735-0ABF-844F-9E5A-AEC7A16E77FE}"/>
                </a:ext>
              </a:extLst>
            </p:cNvPr>
            <p:cNvSpPr txBox="1"/>
            <p:nvPr/>
          </p:nvSpPr>
          <p:spPr>
            <a:xfrm>
              <a:off x="962908" y="2557939"/>
              <a:ext cx="849913" cy="415498"/>
            </a:xfrm>
            <a:prstGeom prst="rect">
              <a:avLst/>
            </a:prstGeom>
            <a:noFill/>
          </p:spPr>
          <p:txBody>
            <a:bodyPr wrap="none" rtlCol="0">
              <a:spAutoFit/>
            </a:bodyPr>
            <a:lstStyle/>
            <a:p>
              <a:pPr algn="ctr"/>
              <a:r>
                <a:rPr lang="en-US" sz="1000"/>
                <a:t>Data </a:t>
              </a:r>
            </a:p>
            <a:p>
              <a:pPr algn="ctr"/>
              <a:r>
                <a:rPr lang="en-US" sz="1000"/>
                <a:t>distribution</a:t>
              </a:r>
            </a:p>
          </p:txBody>
        </p:sp>
        <p:sp>
          <p:nvSpPr>
            <p:cNvPr id="24" name="TextBox 23">
              <a:extLst>
                <a:ext uri="{FF2B5EF4-FFF2-40B4-BE49-F238E27FC236}">
                  <a16:creationId xmlns:a16="http://schemas.microsoft.com/office/drawing/2014/main" id="{00E01656-A72A-574E-94A7-DFFD644562EF}"/>
                </a:ext>
              </a:extLst>
            </p:cNvPr>
            <p:cNvSpPr txBox="1"/>
            <p:nvPr/>
          </p:nvSpPr>
          <p:spPr>
            <a:xfrm>
              <a:off x="3197786" y="2579638"/>
              <a:ext cx="1096775" cy="400110"/>
            </a:xfrm>
            <a:prstGeom prst="rect">
              <a:avLst/>
            </a:prstGeom>
            <a:noFill/>
          </p:spPr>
          <p:txBody>
            <a:bodyPr wrap="none" rtlCol="0">
              <a:spAutoFit/>
            </a:bodyPr>
            <a:lstStyle/>
            <a:p>
              <a:r>
                <a:rPr lang="en-US" sz="1000"/>
                <a:t>Noise-perturbed </a:t>
              </a:r>
            </a:p>
            <a:p>
              <a:r>
                <a:rPr lang="en-US" sz="1000"/>
                <a:t>data distribution</a:t>
              </a:r>
            </a:p>
          </p:txBody>
        </p:sp>
      </p:grpSp>
      <p:pic>
        <p:nvPicPr>
          <p:cNvPr id="26" name="Picture 25">
            <a:extLst>
              <a:ext uri="{FF2B5EF4-FFF2-40B4-BE49-F238E27FC236}">
                <a16:creationId xmlns:a16="http://schemas.microsoft.com/office/drawing/2014/main" id="{95619DDF-2087-3842-952F-4C131E4C559E}"/>
              </a:ext>
            </a:extLst>
          </p:cNvPr>
          <p:cNvPicPr>
            <a:picLocks noChangeAspect="1"/>
          </p:cNvPicPr>
          <p:nvPr/>
        </p:nvPicPr>
        <p:blipFill>
          <a:blip r:embed="rId6"/>
          <a:stretch>
            <a:fillRect/>
          </a:stretch>
        </p:blipFill>
        <p:spPr>
          <a:xfrm>
            <a:off x="4220978" y="1299574"/>
            <a:ext cx="4909536" cy="864780"/>
          </a:xfrm>
          <a:prstGeom prst="rect">
            <a:avLst/>
          </a:prstGeom>
        </p:spPr>
      </p:pic>
      <p:pic>
        <p:nvPicPr>
          <p:cNvPr id="29" name="Picture 28">
            <a:extLst>
              <a:ext uri="{FF2B5EF4-FFF2-40B4-BE49-F238E27FC236}">
                <a16:creationId xmlns:a16="http://schemas.microsoft.com/office/drawing/2014/main" id="{D413CD3A-E976-0E43-A5E4-64C8E33CC5A2}"/>
              </a:ext>
            </a:extLst>
          </p:cNvPr>
          <p:cNvPicPr>
            <a:picLocks noChangeAspect="1"/>
          </p:cNvPicPr>
          <p:nvPr/>
        </p:nvPicPr>
        <p:blipFill>
          <a:blip r:embed="rId7"/>
          <a:stretch>
            <a:fillRect/>
          </a:stretch>
        </p:blipFill>
        <p:spPr>
          <a:xfrm>
            <a:off x="2884707" y="4362075"/>
            <a:ext cx="3644526" cy="233300"/>
          </a:xfrm>
          <a:prstGeom prst="rect">
            <a:avLst/>
          </a:prstGeom>
        </p:spPr>
      </p:pic>
      <p:pic>
        <p:nvPicPr>
          <p:cNvPr id="30" name="Picture 29">
            <a:extLst>
              <a:ext uri="{FF2B5EF4-FFF2-40B4-BE49-F238E27FC236}">
                <a16:creationId xmlns:a16="http://schemas.microsoft.com/office/drawing/2014/main" id="{BD858FAC-A04F-CC43-A6B9-556B05235760}"/>
              </a:ext>
            </a:extLst>
          </p:cNvPr>
          <p:cNvPicPr>
            <a:picLocks noChangeAspect="1"/>
          </p:cNvPicPr>
          <p:nvPr/>
        </p:nvPicPr>
        <p:blipFill>
          <a:blip r:embed="rId8"/>
          <a:srcRect/>
          <a:stretch/>
        </p:blipFill>
        <p:spPr>
          <a:xfrm>
            <a:off x="4220978" y="2285471"/>
            <a:ext cx="4229755" cy="414140"/>
          </a:xfrm>
          <a:prstGeom prst="rect">
            <a:avLst/>
          </a:prstGeom>
        </p:spPr>
      </p:pic>
    </p:spTree>
    <p:extLst>
      <p:ext uri="{BB962C8B-B14F-4D97-AF65-F5344CB8AC3E}">
        <p14:creationId xmlns:p14="http://schemas.microsoft.com/office/powerpoint/2010/main" val="5772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generation</a:t>
            </a:r>
            <a:endParaRPr lang="en-US" dirty="0"/>
          </a:p>
        </p:txBody>
      </p:sp>
      <p:sp>
        <p:nvSpPr>
          <p:cNvPr id="3" name="Content Placeholder 2"/>
          <p:cNvSpPr>
            <a:spLocks noGrp="1"/>
          </p:cNvSpPr>
          <p:nvPr>
            <p:ph sz="quarter" idx="10"/>
          </p:nvPr>
        </p:nvSpPr>
        <p:spPr/>
        <p:txBody>
          <a:bodyPr/>
          <a:lstStyle/>
          <a:p>
            <a:r>
              <a:rPr lang="en-US" dirty="0" smtClean="0"/>
              <a:t>Let (</a:t>
            </a:r>
            <a:r>
              <a:rPr lang="en-US" dirty="0" err="1" smtClean="0"/>
              <a:t>x,y</a:t>
            </a:r>
            <a:r>
              <a:rPr lang="en-US" dirty="0" smtClean="0"/>
              <a:t>) denote (</a:t>
            </a:r>
            <a:r>
              <a:rPr lang="en-US" dirty="0" err="1" smtClean="0"/>
              <a:t>image,caption</a:t>
            </a:r>
            <a:r>
              <a:rPr lang="en-US" dirty="0" smtClean="0"/>
              <a:t>) pairs</a:t>
            </a:r>
          </a:p>
          <a:p>
            <a:r>
              <a:rPr lang="en-US" dirty="0" smtClean="0"/>
              <a:t>Training a conditional generative model involves learning p(x | y)</a:t>
            </a:r>
          </a:p>
          <a:p>
            <a:endParaRPr lang="en-US" dirty="0"/>
          </a:p>
          <a:p>
            <a:r>
              <a:rPr lang="en-US" dirty="0" smtClean="0"/>
              <a:t>Train score model for the image x conditional on caption y</a:t>
            </a:r>
          </a:p>
          <a:p>
            <a:endParaRPr lang="en-US" dirty="0"/>
          </a:p>
          <a:p>
            <a:endParaRPr lang="en-US" dirty="0" smtClean="0"/>
          </a:p>
          <a:p>
            <a:endParaRPr lang="en-US" dirty="0"/>
          </a:p>
          <a:p>
            <a:r>
              <a:rPr lang="en-US" dirty="0" smtClean="0"/>
              <a:t>Need a suitable architecture</a:t>
            </a:r>
          </a:p>
        </p:txBody>
      </p:sp>
      <p:sp>
        <p:nvSpPr>
          <p:cNvPr id="4" name="Slide Number Placeholder 3"/>
          <p:cNvSpPr txBox="1">
            <a:spLocks/>
          </p:cNvSpPr>
          <p:nvPr/>
        </p:nvSpPr>
        <p:spPr>
          <a:xfrm>
            <a:off x="8610600" y="6356350"/>
            <a:ext cx="27432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Source Sans Pro" charset="0"/>
                <a:ea typeface="ＭＳ Ｐゴシック" charset="-128"/>
                <a:cs typeface="+mn-cs"/>
              </a:defRPr>
            </a:lvl5pPr>
            <a:lvl6pPr marL="2286000" algn="l" defTabSz="914400" rtl="0" eaLnBrk="1" latinLnBrk="0" hangingPunct="1">
              <a:defRPr kern="1200">
                <a:solidFill>
                  <a:schemeClr val="tx1"/>
                </a:solidFill>
                <a:latin typeface="Source Sans Pro" charset="0"/>
                <a:ea typeface="ＭＳ Ｐゴシック" charset="-128"/>
                <a:cs typeface="+mn-cs"/>
              </a:defRPr>
            </a:lvl6pPr>
            <a:lvl7pPr marL="2743200" algn="l" defTabSz="914400" rtl="0" eaLnBrk="1" latinLnBrk="0" hangingPunct="1">
              <a:defRPr kern="1200">
                <a:solidFill>
                  <a:schemeClr val="tx1"/>
                </a:solidFill>
                <a:latin typeface="Source Sans Pro" charset="0"/>
                <a:ea typeface="ＭＳ Ｐゴシック" charset="-128"/>
                <a:cs typeface="+mn-cs"/>
              </a:defRPr>
            </a:lvl7pPr>
            <a:lvl8pPr marL="3200400" algn="l" defTabSz="914400" rtl="0" eaLnBrk="1" latinLnBrk="0" hangingPunct="1">
              <a:defRPr kern="1200">
                <a:solidFill>
                  <a:schemeClr val="tx1"/>
                </a:solidFill>
                <a:latin typeface="Source Sans Pro" charset="0"/>
                <a:ea typeface="ＭＳ Ｐゴシック" charset="-128"/>
                <a:cs typeface="+mn-cs"/>
              </a:defRPr>
            </a:lvl8pPr>
            <a:lvl9pPr marL="3657600" algn="l" defTabSz="914400" rtl="0" eaLnBrk="1" latinLnBrk="0" hangingPunct="1">
              <a:defRPr kern="1200">
                <a:solidFill>
                  <a:schemeClr val="tx1"/>
                </a:solidFill>
                <a:latin typeface="Source Sans Pro" charset="0"/>
                <a:ea typeface="ＭＳ Ｐゴシック" charset="-128"/>
                <a:cs typeface="+mn-cs"/>
              </a:defRPr>
            </a:lvl9pPr>
          </a:lstStyle>
          <a:p>
            <a:fld id="{6113E31D-E2AB-40D1-8B51-AFA5AFEF393A}" type="slidenum">
              <a:rPr lang="en-US" smtClean="0"/>
              <a:pPr/>
              <a:t>40</a:t>
            </a:fld>
            <a:endParaRPr lang="en-US" dirty="0"/>
          </a:p>
        </p:txBody>
      </p:sp>
      <p:pic>
        <p:nvPicPr>
          <p:cNvPr id="7" name="Picture 6"/>
          <p:cNvPicPr>
            <a:picLocks noChangeAspect="1"/>
          </p:cNvPicPr>
          <p:nvPr/>
        </p:nvPicPr>
        <p:blipFill>
          <a:blip r:embed="rId2"/>
          <a:stretch>
            <a:fillRect/>
          </a:stretch>
        </p:blipFill>
        <p:spPr>
          <a:xfrm>
            <a:off x="948776" y="2251616"/>
            <a:ext cx="6433366" cy="935082"/>
          </a:xfrm>
          <a:prstGeom prst="rect">
            <a:avLst/>
          </a:prstGeom>
        </p:spPr>
      </p:pic>
      <p:pic>
        <p:nvPicPr>
          <p:cNvPr id="8" name="Picture 7"/>
          <p:cNvPicPr>
            <a:picLocks noChangeAspect="1"/>
          </p:cNvPicPr>
          <p:nvPr/>
        </p:nvPicPr>
        <p:blipFill>
          <a:blip r:embed="rId3"/>
          <a:stretch>
            <a:fillRect/>
          </a:stretch>
        </p:blipFill>
        <p:spPr>
          <a:xfrm>
            <a:off x="3875314" y="2985514"/>
            <a:ext cx="5190222" cy="1883398"/>
          </a:xfrm>
          <a:prstGeom prst="rect">
            <a:avLst/>
          </a:prstGeom>
        </p:spPr>
      </p:pic>
    </p:spTree>
    <p:extLst>
      <p:ext uri="{BB962C8B-B14F-4D97-AF65-F5344CB8AC3E}">
        <p14:creationId xmlns:p14="http://schemas.microsoft.com/office/powerpoint/2010/main" val="3411955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C83C-09DB-EC42-A797-D3F87FA8C48A}"/>
              </a:ext>
            </a:extLst>
          </p:cNvPr>
          <p:cNvSpPr>
            <a:spLocks noGrp="1"/>
          </p:cNvSpPr>
          <p:nvPr>
            <p:ph type="title"/>
          </p:nvPr>
        </p:nvSpPr>
        <p:spPr/>
        <p:txBody>
          <a:bodyPr/>
          <a:lstStyle/>
          <a:p>
            <a:r>
              <a:rPr lang="en-US"/>
              <a:t>Control the generation process</a:t>
            </a:r>
          </a:p>
        </p:txBody>
      </p:sp>
      <p:pic>
        <p:nvPicPr>
          <p:cNvPr id="20482" name="Picture 2">
            <a:extLst>
              <a:ext uri="{FF2B5EF4-FFF2-40B4-BE49-F238E27FC236}">
                <a16:creationId xmlns:a16="http://schemas.microsoft.com/office/drawing/2014/main" id="{D1C625A7-1404-4D40-8961-163F19200F9B}"/>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43471" y="998331"/>
            <a:ext cx="2075689" cy="8293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57CB041-C56C-1448-8CF0-226C071B4016}"/>
              </a:ext>
            </a:extLst>
          </p:cNvPr>
          <p:cNvGrpSpPr/>
          <p:nvPr/>
        </p:nvGrpSpPr>
        <p:grpSpPr>
          <a:xfrm>
            <a:off x="2599113" y="1063778"/>
            <a:ext cx="953966" cy="1324786"/>
            <a:chOff x="2777216" y="1172849"/>
            <a:chExt cx="731451" cy="1015776"/>
          </a:xfrm>
        </p:grpSpPr>
        <p:pic>
          <p:nvPicPr>
            <p:cNvPr id="5" name="Picture 4">
              <a:extLst>
                <a:ext uri="{FF2B5EF4-FFF2-40B4-BE49-F238E27FC236}">
                  <a16:creationId xmlns:a16="http://schemas.microsoft.com/office/drawing/2014/main" id="{114D99A4-2831-AD4C-AAA9-2CE1B85E6902}"/>
                </a:ext>
              </a:extLst>
            </p:cNvPr>
            <p:cNvPicPr>
              <a:picLocks noChangeAspect="1"/>
            </p:cNvPicPr>
            <p:nvPr/>
          </p:nvPicPr>
          <p:blipFill>
            <a:blip r:embed="rId4"/>
            <a:stretch>
              <a:fillRect/>
            </a:stretch>
          </p:blipFill>
          <p:spPr>
            <a:xfrm>
              <a:off x="2777216" y="1172849"/>
              <a:ext cx="731451" cy="488024"/>
            </a:xfrm>
            <a:prstGeom prst="rect">
              <a:avLst/>
            </a:prstGeom>
          </p:spPr>
        </p:pic>
        <p:pic>
          <p:nvPicPr>
            <p:cNvPr id="15" name="Picture 14">
              <a:extLst>
                <a:ext uri="{FF2B5EF4-FFF2-40B4-BE49-F238E27FC236}">
                  <a16:creationId xmlns:a16="http://schemas.microsoft.com/office/drawing/2014/main" id="{19D6B209-79AA-D34C-A0E1-99AA581594E3}"/>
                </a:ext>
              </a:extLst>
            </p:cNvPr>
            <p:cNvPicPr>
              <a:picLocks noChangeAspect="1"/>
            </p:cNvPicPr>
            <p:nvPr/>
          </p:nvPicPr>
          <p:blipFill rotWithShape="1">
            <a:blip r:embed="rId5"/>
            <a:srcRect l="-1" r="31741" b="19035"/>
            <a:stretch/>
          </p:blipFill>
          <p:spPr>
            <a:xfrm>
              <a:off x="2777216" y="1700601"/>
              <a:ext cx="731451" cy="488024"/>
            </a:xfrm>
            <a:prstGeom prst="rect">
              <a:avLst/>
            </a:prstGeom>
          </p:spPr>
        </p:pic>
      </p:grpSp>
      <p:pic>
        <p:nvPicPr>
          <p:cNvPr id="33" name="Picture 32">
            <a:extLst>
              <a:ext uri="{FF2B5EF4-FFF2-40B4-BE49-F238E27FC236}">
                <a16:creationId xmlns:a16="http://schemas.microsoft.com/office/drawing/2014/main" id="{9A318A72-C60D-C64C-94D3-01177334250F}"/>
              </a:ext>
            </a:extLst>
          </p:cNvPr>
          <p:cNvPicPr>
            <a:picLocks noChangeAspect="1"/>
          </p:cNvPicPr>
          <p:nvPr/>
        </p:nvPicPr>
        <p:blipFill>
          <a:blip r:embed="rId6"/>
          <a:srcRect/>
          <a:stretch/>
        </p:blipFill>
        <p:spPr>
          <a:xfrm>
            <a:off x="1140206" y="1969548"/>
            <a:ext cx="566813" cy="322647"/>
          </a:xfrm>
          <a:prstGeom prst="rect">
            <a:avLst/>
          </a:prstGeom>
        </p:spPr>
      </p:pic>
      <p:grpSp>
        <p:nvGrpSpPr>
          <p:cNvPr id="35" name="Group 34">
            <a:extLst>
              <a:ext uri="{FF2B5EF4-FFF2-40B4-BE49-F238E27FC236}">
                <a16:creationId xmlns:a16="http://schemas.microsoft.com/office/drawing/2014/main" id="{A6C7FC8B-E257-384B-BD23-3B81E3B9E9B5}"/>
              </a:ext>
            </a:extLst>
          </p:cNvPr>
          <p:cNvGrpSpPr/>
          <p:nvPr/>
        </p:nvGrpSpPr>
        <p:grpSpPr>
          <a:xfrm>
            <a:off x="343207" y="3624209"/>
            <a:ext cx="3206942" cy="1409703"/>
            <a:chOff x="204573" y="3141609"/>
            <a:chExt cx="3206942" cy="1409703"/>
          </a:xfrm>
        </p:grpSpPr>
        <p:pic>
          <p:nvPicPr>
            <p:cNvPr id="20484" name="Picture 4">
              <a:extLst>
                <a:ext uri="{FF2B5EF4-FFF2-40B4-BE49-F238E27FC236}">
                  <a16:creationId xmlns:a16="http://schemas.microsoft.com/office/drawing/2014/main" id="{B5B92B0C-DE59-BC41-B1FE-5A2CAF00FA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73" y="3141609"/>
              <a:ext cx="2075953" cy="8293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BC87BEFE-2620-9C4D-957A-5D52EAF09792}"/>
                </a:ext>
              </a:extLst>
            </p:cNvPr>
            <p:cNvGrpSpPr/>
            <p:nvPr/>
          </p:nvGrpSpPr>
          <p:grpSpPr>
            <a:xfrm>
              <a:off x="2454910" y="3255596"/>
              <a:ext cx="956605" cy="1295716"/>
              <a:chOff x="2767590" y="3200945"/>
              <a:chExt cx="731453" cy="990749"/>
            </a:xfrm>
          </p:grpSpPr>
          <p:pic>
            <p:nvPicPr>
              <p:cNvPr id="19" name="Picture 18">
                <a:extLst>
                  <a:ext uri="{FF2B5EF4-FFF2-40B4-BE49-F238E27FC236}">
                    <a16:creationId xmlns:a16="http://schemas.microsoft.com/office/drawing/2014/main" id="{B1F391FD-B8EE-414A-A769-CC6F48608A78}"/>
                  </a:ext>
                </a:extLst>
              </p:cNvPr>
              <p:cNvPicPr>
                <a:picLocks noChangeAspect="1"/>
              </p:cNvPicPr>
              <p:nvPr/>
            </p:nvPicPr>
            <p:blipFill>
              <a:blip r:embed="rId8"/>
              <a:stretch>
                <a:fillRect/>
              </a:stretch>
            </p:blipFill>
            <p:spPr>
              <a:xfrm>
                <a:off x="2767590" y="3704060"/>
                <a:ext cx="731452" cy="487634"/>
              </a:xfrm>
              <a:prstGeom prst="rect">
                <a:avLst/>
              </a:prstGeom>
            </p:spPr>
          </p:pic>
          <p:pic>
            <p:nvPicPr>
              <p:cNvPr id="21" name="Picture 20">
                <a:extLst>
                  <a:ext uri="{FF2B5EF4-FFF2-40B4-BE49-F238E27FC236}">
                    <a16:creationId xmlns:a16="http://schemas.microsoft.com/office/drawing/2014/main" id="{CB17DE39-9D32-144F-B22A-2AB2957FAA3B}"/>
                  </a:ext>
                </a:extLst>
              </p:cNvPr>
              <p:cNvPicPr>
                <a:picLocks noChangeAspect="1"/>
              </p:cNvPicPr>
              <p:nvPr/>
            </p:nvPicPr>
            <p:blipFill rotWithShape="1">
              <a:blip r:embed="rId9"/>
              <a:srcRect l="14863"/>
              <a:stretch/>
            </p:blipFill>
            <p:spPr>
              <a:xfrm>
                <a:off x="2767591" y="3200945"/>
                <a:ext cx="731452" cy="483273"/>
              </a:xfrm>
              <a:prstGeom prst="rect">
                <a:avLst/>
              </a:prstGeom>
            </p:spPr>
          </p:pic>
        </p:grpSp>
        <p:pic>
          <p:nvPicPr>
            <p:cNvPr id="34" name="Picture 33">
              <a:extLst>
                <a:ext uri="{FF2B5EF4-FFF2-40B4-BE49-F238E27FC236}">
                  <a16:creationId xmlns:a16="http://schemas.microsoft.com/office/drawing/2014/main" id="{34B9BB3D-754F-D444-882F-EA0A1F2940F3}"/>
                </a:ext>
              </a:extLst>
            </p:cNvPr>
            <p:cNvPicPr>
              <a:picLocks noChangeAspect="1"/>
            </p:cNvPicPr>
            <p:nvPr/>
          </p:nvPicPr>
          <p:blipFill>
            <a:blip r:embed="rId10"/>
            <a:srcRect/>
            <a:stretch/>
          </p:blipFill>
          <p:spPr>
            <a:xfrm>
              <a:off x="719985" y="4065009"/>
              <a:ext cx="1031747" cy="326279"/>
            </a:xfrm>
            <a:prstGeom prst="rect">
              <a:avLst/>
            </a:prstGeom>
          </p:spPr>
        </p:pic>
      </p:grpSp>
      <p:sp>
        <p:nvSpPr>
          <p:cNvPr id="49" name="TextBox 48">
            <a:extLst>
              <a:ext uri="{FF2B5EF4-FFF2-40B4-BE49-F238E27FC236}">
                <a16:creationId xmlns:a16="http://schemas.microsoft.com/office/drawing/2014/main" id="{46BC79EB-EF68-B648-8F6C-0660C74CF5EB}"/>
              </a:ext>
            </a:extLst>
          </p:cNvPr>
          <p:cNvSpPr txBox="1"/>
          <p:nvPr/>
        </p:nvSpPr>
        <p:spPr>
          <a:xfrm>
            <a:off x="4723801" y="971856"/>
            <a:ext cx="1467133"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Bayes’ rule</a:t>
            </a:r>
            <a:r>
              <a:rPr lang="en-US">
                <a:latin typeface="Arial" panose="020B0604020202020204" pitchFamily="34" charset="0"/>
                <a:cs typeface="Arial" panose="020B0604020202020204" pitchFamily="34" charset="0"/>
              </a:rPr>
              <a:t>:</a:t>
            </a:r>
          </a:p>
        </p:txBody>
      </p:sp>
      <p:pic>
        <p:nvPicPr>
          <p:cNvPr id="54" name="Picture 53">
            <a:extLst>
              <a:ext uri="{FF2B5EF4-FFF2-40B4-BE49-F238E27FC236}">
                <a16:creationId xmlns:a16="http://schemas.microsoft.com/office/drawing/2014/main" id="{59C7DF1D-3099-6B4D-A8B6-D67340740184}"/>
              </a:ext>
            </a:extLst>
          </p:cNvPr>
          <p:cNvPicPr>
            <a:picLocks noChangeAspect="1"/>
          </p:cNvPicPr>
          <p:nvPr/>
        </p:nvPicPr>
        <p:blipFill>
          <a:blip r:embed="rId11"/>
          <a:srcRect/>
          <a:stretch/>
        </p:blipFill>
        <p:spPr>
          <a:xfrm>
            <a:off x="5483313" y="1440419"/>
            <a:ext cx="2542702" cy="608816"/>
          </a:xfrm>
          <a:prstGeom prst="rect">
            <a:avLst/>
          </a:prstGeom>
        </p:spPr>
      </p:pic>
      <p:pic>
        <p:nvPicPr>
          <p:cNvPr id="55" name="Picture 54">
            <a:extLst>
              <a:ext uri="{FF2B5EF4-FFF2-40B4-BE49-F238E27FC236}">
                <a16:creationId xmlns:a16="http://schemas.microsoft.com/office/drawing/2014/main" id="{A4F105BD-3BCD-6B40-88CD-C38268F23B3D}"/>
              </a:ext>
            </a:extLst>
          </p:cNvPr>
          <p:cNvPicPr>
            <a:picLocks noChangeAspect="1"/>
          </p:cNvPicPr>
          <p:nvPr/>
        </p:nvPicPr>
        <p:blipFill>
          <a:blip r:embed="rId12"/>
          <a:srcRect/>
          <a:stretch/>
        </p:blipFill>
        <p:spPr>
          <a:xfrm>
            <a:off x="5028017" y="2937244"/>
            <a:ext cx="3469260" cy="947374"/>
          </a:xfrm>
          <a:prstGeom prst="rect">
            <a:avLst/>
          </a:prstGeom>
        </p:spPr>
      </p:pic>
      <p:sp>
        <p:nvSpPr>
          <p:cNvPr id="56" name="TextBox 55">
            <a:extLst>
              <a:ext uri="{FF2B5EF4-FFF2-40B4-BE49-F238E27FC236}">
                <a16:creationId xmlns:a16="http://schemas.microsoft.com/office/drawing/2014/main" id="{2E8B3377-89E2-1540-8974-F0D8B93CEAE6}"/>
              </a:ext>
            </a:extLst>
          </p:cNvPr>
          <p:cNvSpPr txBox="1"/>
          <p:nvPr/>
        </p:nvSpPr>
        <p:spPr>
          <a:xfrm>
            <a:off x="4715283" y="2388338"/>
            <a:ext cx="3621569"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Bayes’ rule for score functions</a:t>
            </a:r>
            <a:r>
              <a:rPr lang="en-US">
                <a:latin typeface="Arial" panose="020B0604020202020204" pitchFamily="34" charset="0"/>
                <a:cs typeface="Arial" panose="020B0604020202020204" pitchFamily="34" charset="0"/>
              </a:rPr>
              <a:t>:</a:t>
            </a:r>
          </a:p>
        </p:txBody>
      </p:sp>
      <p:pic>
        <p:nvPicPr>
          <p:cNvPr id="57" name="Picture 56">
            <a:extLst>
              <a:ext uri="{FF2B5EF4-FFF2-40B4-BE49-F238E27FC236}">
                <a16:creationId xmlns:a16="http://schemas.microsoft.com/office/drawing/2014/main" id="{51515355-52C6-254F-98E8-FC24692A927F}"/>
              </a:ext>
            </a:extLst>
          </p:cNvPr>
          <p:cNvPicPr>
            <a:picLocks noChangeAspect="1"/>
          </p:cNvPicPr>
          <p:nvPr/>
        </p:nvPicPr>
        <p:blipFill>
          <a:blip r:embed="rId13"/>
          <a:srcRect/>
          <a:stretch/>
        </p:blipFill>
        <p:spPr>
          <a:xfrm>
            <a:off x="5228488" y="4082067"/>
            <a:ext cx="3052349" cy="241834"/>
          </a:xfrm>
          <a:prstGeom prst="rect">
            <a:avLst/>
          </a:prstGeom>
        </p:spPr>
      </p:pic>
      <p:pic>
        <p:nvPicPr>
          <p:cNvPr id="61" name="Graphic 60">
            <a:extLst>
              <a:ext uri="{FF2B5EF4-FFF2-40B4-BE49-F238E27FC236}">
                <a16:creationId xmlns:a16="http://schemas.microsoft.com/office/drawing/2014/main" id="{19DED25E-D805-0249-AB88-C98199BF030A}"/>
              </a:ext>
            </a:extLst>
          </p:cNvPr>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7512991" y="1888191"/>
            <a:ext cx="479007" cy="479007"/>
          </a:xfrm>
          <a:prstGeom prst="rect">
            <a:avLst/>
          </a:prstGeom>
        </p:spPr>
      </p:pic>
      <p:grpSp>
        <p:nvGrpSpPr>
          <p:cNvPr id="62" name="Group 61">
            <a:extLst>
              <a:ext uri="{FF2B5EF4-FFF2-40B4-BE49-F238E27FC236}">
                <a16:creationId xmlns:a16="http://schemas.microsoft.com/office/drawing/2014/main" id="{F9D962F7-0605-3B46-B034-87A36BEB39C7}"/>
              </a:ext>
            </a:extLst>
          </p:cNvPr>
          <p:cNvGrpSpPr/>
          <p:nvPr/>
        </p:nvGrpSpPr>
        <p:grpSpPr>
          <a:xfrm>
            <a:off x="7011628" y="3494757"/>
            <a:ext cx="1539443" cy="523220"/>
            <a:chOff x="7683738" y="3868721"/>
            <a:chExt cx="1539443" cy="523220"/>
          </a:xfrm>
        </p:grpSpPr>
        <p:sp>
          <p:nvSpPr>
            <p:cNvPr id="63" name="TextBox 62">
              <a:extLst>
                <a:ext uri="{FF2B5EF4-FFF2-40B4-BE49-F238E27FC236}">
                  <a16:creationId xmlns:a16="http://schemas.microsoft.com/office/drawing/2014/main" id="{24FAA54D-EBB3-7C46-BA6F-8C02634C00CD}"/>
                </a:ext>
              </a:extLst>
            </p:cNvPr>
            <p:cNvSpPr txBox="1"/>
            <p:nvPr/>
          </p:nvSpPr>
          <p:spPr>
            <a:xfrm>
              <a:off x="8838139" y="3868721"/>
              <a:ext cx="385042" cy="523220"/>
            </a:xfrm>
            <a:prstGeom prst="rect">
              <a:avLst/>
            </a:prstGeom>
            <a:noFill/>
          </p:spPr>
          <p:txBody>
            <a:bodyPr wrap="none" rtlCol="0">
              <a:spAutoFit/>
            </a:bodyPr>
            <a:lstStyle/>
            <a:p>
              <a:pPr algn="l"/>
              <a:r>
                <a:rPr lang="en-US" sz="2800" b="1">
                  <a:solidFill>
                    <a:schemeClr val="accent4"/>
                  </a:solidFill>
                  <a:latin typeface="Arial" panose="020B0604020202020204" pitchFamily="34" charset="0"/>
                  <a:cs typeface="Arial" panose="020B0604020202020204" pitchFamily="34" charset="0"/>
                </a:rPr>
                <a:t>0</a:t>
              </a:r>
            </a:p>
          </p:txBody>
        </p:sp>
        <p:sp>
          <p:nvSpPr>
            <p:cNvPr id="65" name="Rounded Rectangle 64">
              <a:extLst>
                <a:ext uri="{FF2B5EF4-FFF2-40B4-BE49-F238E27FC236}">
                  <a16:creationId xmlns:a16="http://schemas.microsoft.com/office/drawing/2014/main" id="{773621E5-EA59-EC49-A088-78CA0EA55D4D}"/>
                </a:ext>
              </a:extLst>
            </p:cNvPr>
            <p:cNvSpPr/>
            <p:nvPr/>
          </p:nvSpPr>
          <p:spPr>
            <a:xfrm>
              <a:off x="7683738" y="3949236"/>
              <a:ext cx="1154401" cy="362191"/>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0" name="Straight Connector 69">
            <a:extLst>
              <a:ext uri="{FF2B5EF4-FFF2-40B4-BE49-F238E27FC236}">
                <a16:creationId xmlns:a16="http://schemas.microsoft.com/office/drawing/2014/main" id="{D0FB8CD1-A8E9-BE45-8CC9-D19C34C0A71C}"/>
              </a:ext>
            </a:extLst>
          </p:cNvPr>
          <p:cNvCxnSpPr>
            <a:cxnSpLocks/>
          </p:cNvCxnSpPr>
          <p:nvPr/>
        </p:nvCxnSpPr>
        <p:spPr>
          <a:xfrm>
            <a:off x="4405220" y="1063778"/>
            <a:ext cx="0" cy="3909398"/>
          </a:xfrm>
          <a:prstGeom prst="line">
            <a:avLst/>
          </a:prstGeom>
          <a:ln w="254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4" name="Rounded Rectangle 73">
            <a:extLst>
              <a:ext uri="{FF2B5EF4-FFF2-40B4-BE49-F238E27FC236}">
                <a16:creationId xmlns:a16="http://schemas.microsoft.com/office/drawing/2014/main" id="{21DDA153-5031-3D43-A9C9-BEECD4421491}"/>
              </a:ext>
            </a:extLst>
          </p:cNvPr>
          <p:cNvSpPr/>
          <p:nvPr/>
        </p:nvSpPr>
        <p:spPr>
          <a:xfrm>
            <a:off x="7070724" y="1766298"/>
            <a:ext cx="563647" cy="327377"/>
          </a:xfrm>
          <a:prstGeom prst="roundRect">
            <a:avLst/>
          </a:prstGeom>
          <a:solidFill>
            <a:schemeClr val="bg2">
              <a:alpha val="10000"/>
            </a:schemeClr>
          </a:solidFill>
          <a:ln w="25400">
            <a:solidFill>
              <a:schemeClr val="bg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0D747B1-069F-0640-B3ED-26DAE4F931F3}"/>
              </a:ext>
            </a:extLst>
          </p:cNvPr>
          <p:cNvGrpSpPr/>
          <p:nvPr/>
        </p:nvGrpSpPr>
        <p:grpSpPr>
          <a:xfrm>
            <a:off x="4874730" y="4017977"/>
            <a:ext cx="1947371" cy="827684"/>
            <a:chOff x="7643651" y="4243166"/>
            <a:chExt cx="1947369" cy="827684"/>
          </a:xfrm>
        </p:grpSpPr>
        <p:sp>
          <p:nvSpPr>
            <p:cNvPr id="52" name="Rectangle 51">
              <a:extLst>
                <a:ext uri="{FF2B5EF4-FFF2-40B4-BE49-F238E27FC236}">
                  <a16:creationId xmlns:a16="http://schemas.microsoft.com/office/drawing/2014/main" id="{F617E063-D1E6-9047-93E1-6955B037797D}"/>
                </a:ext>
              </a:extLst>
            </p:cNvPr>
            <p:cNvSpPr/>
            <p:nvPr/>
          </p:nvSpPr>
          <p:spPr>
            <a:xfrm>
              <a:off x="8192853" y="4243166"/>
              <a:ext cx="1196081" cy="352799"/>
            </a:xfrm>
            <a:prstGeom prst="rect">
              <a:avLst/>
            </a:prstGeom>
            <a:solidFill>
              <a:schemeClr val="accent4">
                <a:alpha val="10000"/>
              </a:schemeClr>
            </a:solidFill>
            <a:ln w="26424">
              <a:solidFill>
                <a:schemeClr val="accent4"/>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53" name="Rectangle 52">
              <a:extLst>
                <a:ext uri="{FF2B5EF4-FFF2-40B4-BE49-F238E27FC236}">
                  <a16:creationId xmlns:a16="http://schemas.microsoft.com/office/drawing/2014/main" id="{198FD976-3FF5-954A-BF6E-3B0CA42C8AA5}"/>
                </a:ext>
              </a:extLst>
            </p:cNvPr>
            <p:cNvSpPr/>
            <p:nvPr/>
          </p:nvSpPr>
          <p:spPr>
            <a:xfrm>
              <a:off x="7643651" y="4763073"/>
              <a:ext cx="1947369" cy="307777"/>
            </a:xfrm>
            <a:prstGeom prst="rect">
              <a:avLst/>
            </a:prstGeom>
            <a:noFill/>
          </p:spPr>
          <p:txBody>
            <a:bodyPr wrap="square" lIns="91440" tIns="45720" rIns="91440" bIns="45720">
              <a:spAutoFit/>
            </a:bodyPr>
            <a:lstStyle/>
            <a:p>
              <a:pPr algn="ctr"/>
              <a:r>
                <a:rPr lang="en-US" sz="1400" b="1">
                  <a:ln/>
                  <a:solidFill>
                    <a:schemeClr val="accent4"/>
                  </a:solidFill>
                  <a:latin typeface="Arial" panose="020B0604020202020204" pitchFamily="34" charset="0"/>
                  <a:cs typeface="Arial" panose="020B0604020202020204" pitchFamily="34" charset="0"/>
                </a:rPr>
                <a:t>Unconditional score</a:t>
              </a:r>
            </a:p>
          </p:txBody>
        </p:sp>
        <p:cxnSp>
          <p:nvCxnSpPr>
            <p:cNvPr id="58" name="Straight Arrow Connector 57">
              <a:extLst>
                <a:ext uri="{FF2B5EF4-FFF2-40B4-BE49-F238E27FC236}">
                  <a16:creationId xmlns:a16="http://schemas.microsoft.com/office/drawing/2014/main" id="{C9A17AD1-D408-1144-868F-301A4296D902}"/>
                </a:ext>
              </a:extLst>
            </p:cNvPr>
            <p:cNvCxnSpPr>
              <a:cxnSpLocks/>
              <a:stCxn id="53" idx="0"/>
              <a:endCxn id="52" idx="2"/>
            </p:cNvCxnSpPr>
            <p:nvPr/>
          </p:nvCxnSpPr>
          <p:spPr>
            <a:xfrm flipV="1">
              <a:off x="8617336" y="4595965"/>
              <a:ext cx="173558" cy="167108"/>
            </a:xfrm>
            <a:prstGeom prst="straightConnector1">
              <a:avLst/>
            </a:prstGeom>
            <a:ln cap="rnd">
              <a:solidFill>
                <a:schemeClr val="accent4"/>
              </a:solidFill>
              <a:headEnd type="arrow"/>
              <a:tailEnd type="none"/>
            </a:ln>
          </p:spPr>
          <p:style>
            <a:lnRef idx="2">
              <a:schemeClr val="accent4"/>
            </a:lnRef>
            <a:fillRef idx="0">
              <a:schemeClr val="accent4"/>
            </a:fillRef>
            <a:effectRef idx="1">
              <a:schemeClr val="accent4"/>
            </a:effectRef>
            <a:fontRef idx="minor">
              <a:schemeClr val="tx1"/>
            </a:fontRef>
          </p:style>
        </p:cxnSp>
      </p:grpSp>
      <p:pic>
        <p:nvPicPr>
          <p:cNvPr id="59" name="Picture 58">
            <a:extLst>
              <a:ext uri="{FF2B5EF4-FFF2-40B4-BE49-F238E27FC236}">
                <a16:creationId xmlns:a16="http://schemas.microsoft.com/office/drawing/2014/main" id="{8ACD51BA-1E87-6048-8EDD-4F4251A552D0}"/>
              </a:ext>
            </a:extLst>
          </p:cNvPr>
          <p:cNvPicPr>
            <a:picLocks noChangeAspect="1"/>
          </p:cNvPicPr>
          <p:nvPr/>
        </p:nvPicPr>
        <p:blipFill>
          <a:blip r:embed="rId16"/>
          <a:srcRect/>
          <a:stretch/>
        </p:blipFill>
        <p:spPr>
          <a:xfrm>
            <a:off x="5511181" y="4791693"/>
            <a:ext cx="679753" cy="216818"/>
          </a:xfrm>
          <a:prstGeom prst="rect">
            <a:avLst/>
          </a:prstGeom>
        </p:spPr>
      </p:pic>
      <p:grpSp>
        <p:nvGrpSpPr>
          <p:cNvPr id="20" name="Group 19">
            <a:extLst>
              <a:ext uri="{FF2B5EF4-FFF2-40B4-BE49-F238E27FC236}">
                <a16:creationId xmlns:a16="http://schemas.microsoft.com/office/drawing/2014/main" id="{8A539F9F-6CCB-9E4C-8D3C-FB75265616BC}"/>
              </a:ext>
            </a:extLst>
          </p:cNvPr>
          <p:cNvGrpSpPr/>
          <p:nvPr/>
        </p:nvGrpSpPr>
        <p:grpSpPr>
          <a:xfrm>
            <a:off x="7020760" y="4017977"/>
            <a:ext cx="1548649" cy="881417"/>
            <a:chOff x="7533063" y="4100781"/>
            <a:chExt cx="1548649" cy="881417"/>
          </a:xfrm>
        </p:grpSpPr>
        <p:sp>
          <p:nvSpPr>
            <p:cNvPr id="60" name="Rectangle 59">
              <a:extLst>
                <a:ext uri="{FF2B5EF4-FFF2-40B4-BE49-F238E27FC236}">
                  <a16:creationId xmlns:a16="http://schemas.microsoft.com/office/drawing/2014/main" id="{A32FAEFB-7E13-8745-B373-829A12CA2D7F}"/>
                </a:ext>
              </a:extLst>
            </p:cNvPr>
            <p:cNvSpPr/>
            <p:nvPr/>
          </p:nvSpPr>
          <p:spPr>
            <a:xfrm>
              <a:off x="7533063" y="4674421"/>
              <a:ext cx="1548649" cy="307777"/>
            </a:xfrm>
            <a:prstGeom prst="rect">
              <a:avLst/>
            </a:prstGeom>
            <a:noFill/>
          </p:spPr>
          <p:txBody>
            <a:bodyPr wrap="square" lIns="91440" tIns="45720" rIns="91440" bIns="45720">
              <a:spAutoFit/>
            </a:bodyPr>
            <a:lstStyle/>
            <a:p>
              <a:pPr algn="ctr"/>
              <a:r>
                <a:rPr lang="en-US" sz="1400" b="1">
                  <a:ln/>
                  <a:solidFill>
                    <a:srgbClr val="FF7F00"/>
                  </a:solidFill>
                  <a:latin typeface="Arial" panose="020B0604020202020204" pitchFamily="34" charset="0"/>
                  <a:cs typeface="Arial" panose="020B0604020202020204" pitchFamily="34" charset="0"/>
                </a:rPr>
                <a:t>Forward model </a:t>
              </a:r>
            </a:p>
          </p:txBody>
        </p:sp>
        <p:sp>
          <p:nvSpPr>
            <p:cNvPr id="67" name="Rectangle 66">
              <a:extLst>
                <a:ext uri="{FF2B5EF4-FFF2-40B4-BE49-F238E27FC236}">
                  <a16:creationId xmlns:a16="http://schemas.microsoft.com/office/drawing/2014/main" id="{6A09EF0A-1713-974F-9603-33198E673144}"/>
                </a:ext>
              </a:extLst>
            </p:cNvPr>
            <p:cNvSpPr/>
            <p:nvPr/>
          </p:nvSpPr>
          <p:spPr>
            <a:xfrm>
              <a:off x="7694754" y="4100781"/>
              <a:ext cx="1154401" cy="352799"/>
            </a:xfrm>
            <a:prstGeom prst="rect">
              <a:avLst/>
            </a:prstGeom>
            <a:solidFill>
              <a:srgbClr val="FF7F00">
                <a:alpha val="10000"/>
              </a:srgbClr>
            </a:solidFill>
            <a:ln w="26424">
              <a:solidFill>
                <a:srgbClr val="FF7F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cxnSp>
          <p:nvCxnSpPr>
            <p:cNvPr id="68" name="Straight Arrow Connector 67">
              <a:extLst>
                <a:ext uri="{FF2B5EF4-FFF2-40B4-BE49-F238E27FC236}">
                  <a16:creationId xmlns:a16="http://schemas.microsoft.com/office/drawing/2014/main" id="{3D96E455-E54B-9E4B-AFA7-FD8A2D703DAA}"/>
                </a:ext>
              </a:extLst>
            </p:cNvPr>
            <p:cNvCxnSpPr>
              <a:cxnSpLocks/>
              <a:stCxn id="60" idx="0"/>
              <a:endCxn id="67" idx="2"/>
            </p:cNvCxnSpPr>
            <p:nvPr/>
          </p:nvCxnSpPr>
          <p:spPr>
            <a:xfrm flipH="1" flipV="1">
              <a:off x="8271955" y="4453580"/>
              <a:ext cx="35433" cy="220841"/>
            </a:xfrm>
            <a:prstGeom prst="straightConnector1">
              <a:avLst/>
            </a:prstGeom>
            <a:ln cap="rnd">
              <a:solidFill>
                <a:srgbClr val="FF7F00"/>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71" name="Group 70">
            <a:extLst>
              <a:ext uri="{FF2B5EF4-FFF2-40B4-BE49-F238E27FC236}">
                <a16:creationId xmlns:a16="http://schemas.microsoft.com/office/drawing/2014/main" id="{6A765FBA-6E39-2449-8F4A-01BF97B6BC5C}"/>
              </a:ext>
            </a:extLst>
          </p:cNvPr>
          <p:cNvGrpSpPr/>
          <p:nvPr/>
        </p:nvGrpSpPr>
        <p:grpSpPr>
          <a:xfrm>
            <a:off x="4633973" y="4423132"/>
            <a:ext cx="4376255" cy="679753"/>
            <a:chOff x="1532941" y="4940905"/>
            <a:chExt cx="4376255" cy="679753"/>
          </a:xfrm>
        </p:grpSpPr>
        <p:sp>
          <p:nvSpPr>
            <p:cNvPr id="72" name="TextBox 71">
              <a:extLst>
                <a:ext uri="{FF2B5EF4-FFF2-40B4-BE49-F238E27FC236}">
                  <a16:creationId xmlns:a16="http://schemas.microsoft.com/office/drawing/2014/main" id="{B6B6C40D-C0F2-D546-9734-969120E837D9}"/>
                </a:ext>
              </a:extLst>
            </p:cNvPr>
            <p:cNvSpPr txBox="1"/>
            <p:nvPr/>
          </p:nvSpPr>
          <p:spPr>
            <a:xfrm>
              <a:off x="2272261" y="4973672"/>
              <a:ext cx="3636935" cy="646986"/>
            </a:xfrm>
            <a:prstGeom prst="roundRect">
              <a:avLst/>
            </a:prstGeom>
            <a:solidFill>
              <a:schemeClr val="accent4"/>
            </a:solidFill>
            <a:effectLst/>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Plug in different forward models for the same score model</a:t>
              </a:r>
            </a:p>
          </p:txBody>
        </p:sp>
        <p:pic>
          <p:nvPicPr>
            <p:cNvPr id="73" name="Graphic 72" descr="Badge Tick1 with solid fill">
              <a:extLst>
                <a:ext uri="{FF2B5EF4-FFF2-40B4-BE49-F238E27FC236}">
                  <a16:creationId xmlns:a16="http://schemas.microsoft.com/office/drawing/2014/main" id="{560D4207-7A5F-FE4C-9F3B-F84A72D80AF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532941" y="4940905"/>
              <a:ext cx="679753" cy="679753"/>
            </a:xfrm>
            <a:prstGeom prst="rect">
              <a:avLst/>
            </a:prstGeom>
          </p:spPr>
        </p:pic>
      </p:grpSp>
      <p:cxnSp>
        <p:nvCxnSpPr>
          <p:cNvPr id="46" name="Straight Arrow Connector 45">
            <a:extLst>
              <a:ext uri="{FF2B5EF4-FFF2-40B4-BE49-F238E27FC236}">
                <a16:creationId xmlns:a16="http://schemas.microsoft.com/office/drawing/2014/main" id="{D8744BEB-7285-5440-B6B3-81D0FB47B13D}"/>
              </a:ext>
            </a:extLst>
          </p:cNvPr>
          <p:cNvCxnSpPr>
            <a:cxnSpLocks/>
            <a:endCxn id="43" idx="0"/>
          </p:cNvCxnSpPr>
          <p:nvPr/>
        </p:nvCxnSpPr>
        <p:spPr>
          <a:xfrm>
            <a:off x="2179197" y="2431909"/>
            <a:ext cx="0" cy="199008"/>
          </a:xfrm>
          <a:prstGeom prst="straightConnector1">
            <a:avLst/>
          </a:prstGeom>
          <a:ln w="31750" cap="rnd">
            <a:solidFill>
              <a:schemeClr val="accent6"/>
            </a:solidFill>
            <a:tailEnd type="non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2D0B60B-23D0-5846-8C0A-4F5174E3517F}"/>
              </a:ext>
            </a:extLst>
          </p:cNvPr>
          <p:cNvCxnSpPr>
            <a:cxnSpLocks/>
            <a:stCxn id="43" idx="2"/>
          </p:cNvCxnSpPr>
          <p:nvPr/>
        </p:nvCxnSpPr>
        <p:spPr>
          <a:xfrm flipH="1">
            <a:off x="2179196" y="3511550"/>
            <a:ext cx="1" cy="215479"/>
          </a:xfrm>
          <a:prstGeom prst="straightConnector1">
            <a:avLst/>
          </a:prstGeom>
          <a:ln w="31750" cap="rnd">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14A6B75C-1E59-844A-958C-CA275D96A3CB}"/>
              </a:ext>
            </a:extLst>
          </p:cNvPr>
          <p:cNvGrpSpPr/>
          <p:nvPr/>
        </p:nvGrpSpPr>
        <p:grpSpPr>
          <a:xfrm>
            <a:off x="387593" y="2630917"/>
            <a:ext cx="3422420" cy="880633"/>
            <a:chOff x="244713" y="2630917"/>
            <a:chExt cx="3422420" cy="880633"/>
          </a:xfrm>
        </p:grpSpPr>
        <p:grpSp>
          <p:nvGrpSpPr>
            <p:cNvPr id="44" name="Group 43">
              <a:extLst>
                <a:ext uri="{FF2B5EF4-FFF2-40B4-BE49-F238E27FC236}">
                  <a16:creationId xmlns:a16="http://schemas.microsoft.com/office/drawing/2014/main" id="{A58C20C7-F84E-6B4C-B0ED-21274C30679C}"/>
                </a:ext>
              </a:extLst>
            </p:cNvPr>
            <p:cNvGrpSpPr/>
            <p:nvPr/>
          </p:nvGrpSpPr>
          <p:grpSpPr>
            <a:xfrm>
              <a:off x="405500" y="2630917"/>
              <a:ext cx="3261633" cy="880633"/>
              <a:chOff x="695016" y="2586417"/>
              <a:chExt cx="3261633" cy="880633"/>
            </a:xfrm>
          </p:grpSpPr>
          <p:grpSp>
            <p:nvGrpSpPr>
              <p:cNvPr id="40" name="Group 39">
                <a:extLst>
                  <a:ext uri="{FF2B5EF4-FFF2-40B4-BE49-F238E27FC236}">
                    <a16:creationId xmlns:a16="http://schemas.microsoft.com/office/drawing/2014/main" id="{422CD61A-CA24-3E4E-A139-DE1370827D81}"/>
                  </a:ext>
                </a:extLst>
              </p:cNvPr>
              <p:cNvGrpSpPr/>
              <p:nvPr/>
            </p:nvGrpSpPr>
            <p:grpSpPr>
              <a:xfrm>
                <a:off x="2705701" y="3039812"/>
                <a:ext cx="1084886" cy="369332"/>
                <a:chOff x="1967710" y="3045226"/>
                <a:chExt cx="1084886" cy="369332"/>
              </a:xfrm>
            </p:grpSpPr>
            <p:pic>
              <p:nvPicPr>
                <p:cNvPr id="36" name="Picture 35">
                  <a:extLst>
                    <a:ext uri="{FF2B5EF4-FFF2-40B4-BE49-F238E27FC236}">
                      <a16:creationId xmlns:a16="http://schemas.microsoft.com/office/drawing/2014/main" id="{181D7DD0-3710-F14D-8B20-EFB909BB23E7}"/>
                    </a:ext>
                  </a:extLst>
                </p:cNvPr>
                <p:cNvPicPr>
                  <a:picLocks noChangeAspect="1"/>
                </p:cNvPicPr>
                <p:nvPr/>
              </p:nvPicPr>
              <p:blipFill>
                <a:blip r:embed="rId19"/>
                <a:srcRect/>
                <a:stretch/>
              </p:blipFill>
              <p:spPr>
                <a:xfrm>
                  <a:off x="1967710" y="3161410"/>
                  <a:ext cx="167898" cy="191884"/>
                </a:xfrm>
                <a:prstGeom prst="rect">
                  <a:avLst/>
                </a:prstGeom>
              </p:spPr>
            </p:pic>
            <p:sp>
              <p:nvSpPr>
                <p:cNvPr id="39" name="TextBox 38">
                  <a:extLst>
                    <a:ext uri="{FF2B5EF4-FFF2-40B4-BE49-F238E27FC236}">
                      <a16:creationId xmlns:a16="http://schemas.microsoft.com/office/drawing/2014/main" id="{C48FA2DD-6883-C647-8735-BABC50F98A16}"/>
                    </a:ext>
                  </a:extLst>
                </p:cNvPr>
                <p:cNvSpPr txBox="1"/>
                <p:nvPr/>
              </p:nvSpPr>
              <p:spPr>
                <a:xfrm>
                  <a:off x="2125739" y="3045226"/>
                  <a:ext cx="926857" cy="369332"/>
                </a:xfrm>
                <a:prstGeom prst="rect">
                  <a:avLst/>
                </a:prstGeom>
                <a:noFill/>
              </p:spPr>
              <p:txBody>
                <a:bodyPr wrap="none" rtlCol="0">
                  <a:spAutoFit/>
                </a:bodyPr>
                <a:lstStyle/>
                <a:p>
                  <a:pPr algn="l"/>
                  <a:r>
                    <a:rPr lang="en-US">
                      <a:latin typeface="Arial" panose="020B0604020202020204" pitchFamily="34" charset="0"/>
                      <a:cs typeface="Arial" panose="020B0604020202020204" pitchFamily="34" charset="0"/>
                    </a:rPr>
                    <a:t>= “dog”</a:t>
                  </a:r>
                </a:p>
              </p:txBody>
            </p:sp>
          </p:grpSp>
          <p:pic>
            <p:nvPicPr>
              <p:cNvPr id="37" name="Picture 36">
                <a:extLst>
                  <a:ext uri="{FF2B5EF4-FFF2-40B4-BE49-F238E27FC236}">
                    <a16:creationId xmlns:a16="http://schemas.microsoft.com/office/drawing/2014/main" id="{9AF91082-16B0-CD44-870B-46DECFCCE713}"/>
                  </a:ext>
                </a:extLst>
              </p:cNvPr>
              <p:cNvPicPr>
                <a:picLocks noChangeAspect="1"/>
              </p:cNvPicPr>
              <p:nvPr/>
            </p:nvPicPr>
            <p:blipFill>
              <a:blip r:embed="rId20"/>
              <a:srcRect/>
              <a:stretch/>
            </p:blipFill>
            <p:spPr>
              <a:xfrm>
                <a:off x="2698584" y="2737769"/>
                <a:ext cx="914484" cy="289195"/>
              </a:xfrm>
              <a:prstGeom prst="rect">
                <a:avLst/>
              </a:prstGeom>
            </p:spPr>
          </p:pic>
          <p:sp>
            <p:nvSpPr>
              <p:cNvPr id="43" name="Rectangle 42">
                <a:extLst>
                  <a:ext uri="{FF2B5EF4-FFF2-40B4-BE49-F238E27FC236}">
                    <a16:creationId xmlns:a16="http://schemas.microsoft.com/office/drawing/2014/main" id="{63CA5F32-4BD2-924E-B369-F9C1C4590DB5}"/>
                  </a:ext>
                </a:extLst>
              </p:cNvPr>
              <p:cNvSpPr/>
              <p:nvPr/>
            </p:nvSpPr>
            <p:spPr>
              <a:xfrm>
                <a:off x="695016" y="2586417"/>
                <a:ext cx="3261633" cy="880633"/>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7A1C3A6D-0D59-534E-9E71-4701A244131C}"/>
                </a:ext>
              </a:extLst>
            </p:cNvPr>
            <p:cNvSpPr/>
            <p:nvPr/>
          </p:nvSpPr>
          <p:spPr>
            <a:xfrm>
              <a:off x="469433" y="2748889"/>
              <a:ext cx="1548649" cy="307777"/>
            </a:xfrm>
            <a:prstGeom prst="rect">
              <a:avLst/>
            </a:prstGeom>
            <a:noFill/>
          </p:spPr>
          <p:txBody>
            <a:bodyPr wrap="square" lIns="91440" tIns="45720" rIns="91440" bIns="45720">
              <a:spAutoFit/>
            </a:bodyPr>
            <a:lstStyle/>
            <a:p>
              <a:pPr algn="ctr"/>
              <a:r>
                <a:rPr lang="en-US" sz="1400" b="1">
                  <a:ln/>
                  <a:solidFill>
                    <a:srgbClr val="FF7F00"/>
                  </a:solidFill>
                  <a:latin typeface="Arial" panose="020B0604020202020204" pitchFamily="34" charset="0"/>
                  <a:cs typeface="Arial" panose="020B0604020202020204" pitchFamily="34" charset="0"/>
                </a:rPr>
                <a:t>Forward model </a:t>
              </a:r>
            </a:p>
          </p:txBody>
        </p:sp>
        <p:sp>
          <p:nvSpPr>
            <p:cNvPr id="64" name="Rectangle 63">
              <a:extLst>
                <a:ext uri="{FF2B5EF4-FFF2-40B4-BE49-F238E27FC236}">
                  <a16:creationId xmlns:a16="http://schemas.microsoft.com/office/drawing/2014/main" id="{D87BA609-A498-8C42-A107-D4F0B00D2FDA}"/>
                </a:ext>
              </a:extLst>
            </p:cNvPr>
            <p:cNvSpPr/>
            <p:nvPr/>
          </p:nvSpPr>
          <p:spPr>
            <a:xfrm>
              <a:off x="244713" y="3112128"/>
              <a:ext cx="1973801" cy="307777"/>
            </a:xfrm>
            <a:prstGeom prst="rect">
              <a:avLst/>
            </a:prstGeom>
            <a:noFill/>
          </p:spPr>
          <p:txBody>
            <a:bodyPr wrap="square" lIns="91440" tIns="45720" rIns="91440" bIns="45720">
              <a:spAutoFit/>
            </a:bodyPr>
            <a:lstStyle/>
            <a:p>
              <a:pPr algn="ctr"/>
              <a:r>
                <a:rPr lang="en-US" sz="1400" b="1">
                  <a:ln/>
                  <a:solidFill>
                    <a:srgbClr val="FF7F00"/>
                  </a:solidFill>
                  <a:latin typeface="Arial" panose="020B0604020202020204" pitchFamily="34" charset="0"/>
                  <a:cs typeface="Arial" panose="020B0604020202020204" pitchFamily="34" charset="0"/>
                </a:rPr>
                <a:t>Control signal</a:t>
              </a:r>
            </a:p>
          </p:txBody>
        </p:sp>
      </p:grpSp>
      <p:grpSp>
        <p:nvGrpSpPr>
          <p:cNvPr id="66" name="Group 65">
            <a:extLst>
              <a:ext uri="{FF2B5EF4-FFF2-40B4-BE49-F238E27FC236}">
                <a16:creationId xmlns:a16="http://schemas.microsoft.com/office/drawing/2014/main" id="{7409B57E-EF75-7D46-A552-46E74B8AB936}"/>
              </a:ext>
            </a:extLst>
          </p:cNvPr>
          <p:cNvGrpSpPr/>
          <p:nvPr/>
        </p:nvGrpSpPr>
        <p:grpSpPr>
          <a:xfrm>
            <a:off x="419532" y="4512033"/>
            <a:ext cx="1947371" cy="669632"/>
            <a:chOff x="7842432" y="4243166"/>
            <a:chExt cx="1947369" cy="669632"/>
          </a:xfrm>
        </p:grpSpPr>
        <p:sp>
          <p:nvSpPr>
            <p:cNvPr id="75" name="Rectangle 74">
              <a:extLst>
                <a:ext uri="{FF2B5EF4-FFF2-40B4-BE49-F238E27FC236}">
                  <a16:creationId xmlns:a16="http://schemas.microsoft.com/office/drawing/2014/main" id="{67FAD04A-470B-8745-9612-C4C3C1B555B9}"/>
                </a:ext>
              </a:extLst>
            </p:cNvPr>
            <p:cNvSpPr/>
            <p:nvPr/>
          </p:nvSpPr>
          <p:spPr>
            <a:xfrm>
              <a:off x="8200744" y="4243166"/>
              <a:ext cx="1225549" cy="387361"/>
            </a:xfrm>
            <a:prstGeom prst="rect">
              <a:avLst/>
            </a:prstGeom>
            <a:solidFill>
              <a:schemeClr val="accent4">
                <a:alpha val="10000"/>
              </a:schemeClr>
            </a:solidFill>
            <a:ln w="26424">
              <a:solidFill>
                <a:schemeClr val="accent4"/>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76" name="Rectangle 75">
              <a:extLst>
                <a:ext uri="{FF2B5EF4-FFF2-40B4-BE49-F238E27FC236}">
                  <a16:creationId xmlns:a16="http://schemas.microsoft.com/office/drawing/2014/main" id="{7C447C67-A822-CB4F-A8D1-5266D018AAB5}"/>
                </a:ext>
              </a:extLst>
            </p:cNvPr>
            <p:cNvSpPr/>
            <p:nvPr/>
          </p:nvSpPr>
          <p:spPr>
            <a:xfrm>
              <a:off x="7842432" y="4605021"/>
              <a:ext cx="1947369" cy="307777"/>
            </a:xfrm>
            <a:prstGeom prst="rect">
              <a:avLst/>
            </a:prstGeom>
            <a:noFill/>
          </p:spPr>
          <p:txBody>
            <a:bodyPr wrap="square" lIns="91440" tIns="45720" rIns="91440" bIns="45720">
              <a:spAutoFit/>
            </a:bodyPr>
            <a:lstStyle/>
            <a:p>
              <a:pPr algn="ctr"/>
              <a:r>
                <a:rPr lang="en-US" sz="1400" b="1">
                  <a:ln/>
                  <a:solidFill>
                    <a:schemeClr val="accent4"/>
                  </a:solidFill>
                  <a:latin typeface="Arial" panose="020B0604020202020204" pitchFamily="34" charset="0"/>
                  <a:cs typeface="Arial" panose="020B0604020202020204" pitchFamily="34" charset="0"/>
                </a:rPr>
                <a:t>Inverse distribution</a:t>
              </a:r>
            </a:p>
          </p:txBody>
        </p:sp>
      </p:grpSp>
      <p:pic>
        <p:nvPicPr>
          <p:cNvPr id="78" name="Graphic 77">
            <a:extLst>
              <a:ext uri="{FF2B5EF4-FFF2-40B4-BE49-F238E27FC236}">
                <a16:creationId xmlns:a16="http://schemas.microsoft.com/office/drawing/2014/main" id="{4BDC05F8-0007-3840-B076-ABA7F50A4691}"/>
              </a:ext>
            </a:extLst>
          </p:cNvPr>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6319857" y="1067001"/>
            <a:ext cx="479007" cy="479007"/>
          </a:xfrm>
          <a:prstGeom prst="rect">
            <a:avLst/>
          </a:prstGeom>
        </p:spPr>
      </p:pic>
      <p:sp>
        <p:nvSpPr>
          <p:cNvPr id="79" name="Rounded Rectangle 78">
            <a:extLst>
              <a:ext uri="{FF2B5EF4-FFF2-40B4-BE49-F238E27FC236}">
                <a16:creationId xmlns:a16="http://schemas.microsoft.com/office/drawing/2014/main" id="{433A29A9-0EB8-9143-B391-0FBDCC2D994E}"/>
              </a:ext>
            </a:extLst>
          </p:cNvPr>
          <p:cNvSpPr/>
          <p:nvPr/>
        </p:nvSpPr>
        <p:spPr>
          <a:xfrm>
            <a:off x="6623109" y="1387181"/>
            <a:ext cx="527734" cy="327377"/>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82547C94-2DD9-AE45-82BC-63797B99F520}"/>
              </a:ext>
            </a:extLst>
          </p:cNvPr>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7842946" y="1052026"/>
            <a:ext cx="479007" cy="479007"/>
          </a:xfrm>
          <a:prstGeom prst="rect">
            <a:avLst/>
          </a:prstGeom>
        </p:spPr>
      </p:pic>
      <p:sp>
        <p:nvSpPr>
          <p:cNvPr id="82" name="Rounded Rectangle 81">
            <a:extLst>
              <a:ext uri="{FF2B5EF4-FFF2-40B4-BE49-F238E27FC236}">
                <a16:creationId xmlns:a16="http://schemas.microsoft.com/office/drawing/2014/main" id="{003A6226-AEB7-794F-A3D0-D00A484324D1}"/>
              </a:ext>
            </a:extLst>
          </p:cNvPr>
          <p:cNvSpPr/>
          <p:nvPr/>
        </p:nvSpPr>
        <p:spPr>
          <a:xfrm>
            <a:off x="7172935" y="1393544"/>
            <a:ext cx="853079" cy="327377"/>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23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9" presetClass="emph" presetSubtype="0" nodeType="withEffect">
                                  <p:stCondLst>
                                    <p:cond delay="0"/>
                                  </p:stCondLst>
                                  <p:childTnLst>
                                    <p:set>
                                      <p:cBhvr>
                                        <p:cTn id="38" dur="indefinite"/>
                                        <p:tgtEl>
                                          <p:spTgt spid="20482"/>
                                        </p:tgtEl>
                                        <p:attrNameLst>
                                          <p:attrName>style.opacity</p:attrName>
                                        </p:attrNameLst>
                                      </p:cBhvr>
                                      <p:to>
                                        <p:strVal val="0.25"/>
                                      </p:to>
                                    </p:set>
                                    <p:animEffect filter="image" prLst="opacity: 0.25">
                                      <p:cBhvr rctx="IE">
                                        <p:cTn id="39" dur="indefinite"/>
                                        <p:tgtEl>
                                          <p:spTgt spid="20482"/>
                                        </p:tgtEl>
                                      </p:cBhvr>
                                    </p:animEffect>
                                  </p:childTnLst>
                                </p:cTn>
                              </p:par>
                              <p:par>
                                <p:cTn id="40" presetID="9" presetClass="emph" presetSubtype="0" nodeType="withEffect">
                                  <p:stCondLst>
                                    <p:cond delay="0"/>
                                  </p:stCondLst>
                                  <p:childTnLst>
                                    <p:set>
                                      <p:cBhvr>
                                        <p:cTn id="41" dur="indefinite"/>
                                        <p:tgtEl>
                                          <p:spTgt spid="24"/>
                                        </p:tgtEl>
                                        <p:attrNameLst>
                                          <p:attrName>style.opacity</p:attrName>
                                        </p:attrNameLst>
                                      </p:cBhvr>
                                      <p:to>
                                        <p:strVal val="0.25"/>
                                      </p:to>
                                    </p:set>
                                    <p:animEffect filter="image" prLst="opacity: 0.25">
                                      <p:cBhvr rctx="IE">
                                        <p:cTn id="42" dur="indefinite"/>
                                        <p:tgtEl>
                                          <p:spTgt spid="24"/>
                                        </p:tgtEl>
                                      </p:cBhvr>
                                    </p:animEffect>
                                  </p:childTnLst>
                                </p:cTn>
                              </p:par>
                              <p:par>
                                <p:cTn id="43" presetID="9" presetClass="emph" presetSubtype="0" nodeType="withEffect">
                                  <p:stCondLst>
                                    <p:cond delay="0"/>
                                  </p:stCondLst>
                                  <p:childTnLst>
                                    <p:set>
                                      <p:cBhvr>
                                        <p:cTn id="44" dur="indefinite"/>
                                        <p:tgtEl>
                                          <p:spTgt spid="33"/>
                                        </p:tgtEl>
                                        <p:attrNameLst>
                                          <p:attrName>style.opacity</p:attrName>
                                        </p:attrNameLst>
                                      </p:cBhvr>
                                      <p:to>
                                        <p:strVal val="0.25"/>
                                      </p:to>
                                    </p:set>
                                    <p:animEffect filter="image" prLst="opacity: 0.25">
                                      <p:cBhvr rctx="IE">
                                        <p:cTn id="45" dur="indefinite"/>
                                        <p:tgtEl>
                                          <p:spTgt spid="33"/>
                                        </p:tgtEl>
                                      </p:cBhvr>
                                    </p:animEffect>
                                  </p:childTnLst>
                                </p:cTn>
                              </p:par>
                              <p:par>
                                <p:cTn id="46" presetID="9" presetClass="emph" presetSubtype="0" nodeType="withEffect">
                                  <p:stCondLst>
                                    <p:cond delay="0"/>
                                  </p:stCondLst>
                                  <p:childTnLst>
                                    <p:set>
                                      <p:cBhvr>
                                        <p:cTn id="47" dur="indefinite"/>
                                        <p:tgtEl>
                                          <p:spTgt spid="35"/>
                                        </p:tgtEl>
                                        <p:attrNameLst>
                                          <p:attrName>style.opacity</p:attrName>
                                        </p:attrNameLst>
                                      </p:cBhvr>
                                      <p:to>
                                        <p:strVal val="0.25"/>
                                      </p:to>
                                    </p:set>
                                    <p:animEffect filter="image" prLst="opacity: 0.25">
                                      <p:cBhvr rctx="IE">
                                        <p:cTn id="48" dur="indefinite"/>
                                        <p:tgtEl>
                                          <p:spTgt spid="35"/>
                                        </p:tgtEl>
                                      </p:cBhvr>
                                    </p:animEffec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25"/>
                                      </p:to>
                                    </p:set>
                                    <p:animEffect filter="image" prLst="opacity: 0.25">
                                      <p:cBhvr rctx="IE">
                                        <p:cTn id="51" dur="indefinite"/>
                                        <p:tgtEl>
                                          <p:spTgt spid="10"/>
                                        </p:tgtEl>
                                      </p:cBhvr>
                                    </p:animEffect>
                                  </p:childTnLst>
                                </p:cTn>
                              </p:par>
                              <p:par>
                                <p:cTn id="52" presetID="9" presetClass="emph" presetSubtype="0" nodeType="withEffect">
                                  <p:stCondLst>
                                    <p:cond delay="0"/>
                                  </p:stCondLst>
                                  <p:childTnLst>
                                    <p:set>
                                      <p:cBhvr>
                                        <p:cTn id="53" dur="indefinite"/>
                                        <p:tgtEl>
                                          <p:spTgt spid="66"/>
                                        </p:tgtEl>
                                        <p:attrNameLst>
                                          <p:attrName>style.opacity</p:attrName>
                                        </p:attrNameLst>
                                      </p:cBhvr>
                                      <p:to>
                                        <p:strVal val="0.25"/>
                                      </p:to>
                                    </p:set>
                                    <p:animEffect filter="image" prLst="opacity: 0.25">
                                      <p:cBhvr rctx="IE">
                                        <p:cTn id="54" dur="indefinite"/>
                                        <p:tgtEl>
                                          <p:spTgt spid="66"/>
                                        </p:tgtEl>
                                      </p:cBhvr>
                                    </p:animEffect>
                                  </p:childTnLst>
                                </p:cTn>
                              </p:par>
                              <p:par>
                                <p:cTn id="55" presetID="9" presetClass="emph" presetSubtype="0" nodeType="withEffect">
                                  <p:stCondLst>
                                    <p:cond delay="0"/>
                                  </p:stCondLst>
                                  <p:childTnLst>
                                    <p:set>
                                      <p:cBhvr>
                                        <p:cTn id="56" dur="indefinite"/>
                                        <p:tgtEl>
                                          <p:spTgt spid="50"/>
                                        </p:tgtEl>
                                        <p:attrNameLst>
                                          <p:attrName>style.opacity</p:attrName>
                                        </p:attrNameLst>
                                      </p:cBhvr>
                                      <p:to>
                                        <p:strVal val="0.25"/>
                                      </p:to>
                                    </p:set>
                                    <p:animEffect filter="image" prLst="opacity: 0.25">
                                      <p:cBhvr rctx="IE">
                                        <p:cTn id="57" dur="indefinite"/>
                                        <p:tgtEl>
                                          <p:spTgt spid="50"/>
                                        </p:tgtEl>
                                      </p:cBhvr>
                                    </p:animEffect>
                                  </p:childTnLst>
                                </p:cTn>
                              </p:par>
                              <p:par>
                                <p:cTn id="58" presetID="9" presetClass="emph" presetSubtype="0" nodeType="withEffect">
                                  <p:stCondLst>
                                    <p:cond delay="0"/>
                                  </p:stCondLst>
                                  <p:childTnLst>
                                    <p:set>
                                      <p:cBhvr>
                                        <p:cTn id="59" dur="indefinite"/>
                                        <p:tgtEl>
                                          <p:spTgt spid="46"/>
                                        </p:tgtEl>
                                        <p:attrNameLst>
                                          <p:attrName>style.opacity</p:attrName>
                                        </p:attrNameLst>
                                      </p:cBhvr>
                                      <p:to>
                                        <p:strVal val="0.25"/>
                                      </p:to>
                                    </p:set>
                                    <p:animEffect filter="image" prLst="opacity: 0.25">
                                      <p:cBhvr rctx="IE">
                                        <p:cTn id="60" dur="indefinite"/>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9"/>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4" grpId="0" animBg="1"/>
      <p:bldP spid="79" grpId="0" animBg="1"/>
      <p:bldP spid="8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0EC2-0FCE-E249-9112-D440F28C5694}"/>
              </a:ext>
            </a:extLst>
          </p:cNvPr>
          <p:cNvSpPr>
            <a:spLocks noGrp="1"/>
          </p:cNvSpPr>
          <p:nvPr>
            <p:ph type="title"/>
          </p:nvPr>
        </p:nvSpPr>
        <p:spPr/>
        <p:txBody>
          <a:bodyPr/>
          <a:lstStyle/>
          <a:p>
            <a:r>
              <a:rPr lang="en-US"/>
              <a:t>Stroke to image synthesis</a:t>
            </a:r>
          </a:p>
        </p:txBody>
      </p:sp>
      <p:sp>
        <p:nvSpPr>
          <p:cNvPr id="5" name="Rectangle 4">
            <a:extLst>
              <a:ext uri="{FF2B5EF4-FFF2-40B4-BE49-F238E27FC236}">
                <a16:creationId xmlns:a16="http://schemas.microsoft.com/office/drawing/2014/main" id="{3D0AEA41-A50F-F649-8CD1-9C8479373A7A}"/>
              </a:ext>
            </a:extLst>
          </p:cNvPr>
          <p:cNvSpPr/>
          <p:nvPr/>
        </p:nvSpPr>
        <p:spPr>
          <a:xfrm>
            <a:off x="2894480" y="4915416"/>
            <a:ext cx="4178909" cy="261610"/>
          </a:xfrm>
          <a:prstGeom prst="rect">
            <a:avLst/>
          </a:prstGeom>
        </p:spPr>
        <p:txBody>
          <a:bodyPr wrap="square">
            <a:spAutoFit/>
          </a:bodyPr>
          <a:lstStyle/>
          <a:p>
            <a:r>
              <a:rPr lang="en-US" sz="1100" dirty="0">
                <a:solidFill>
                  <a:srgbClr val="222222"/>
                </a:solidFill>
                <a:latin typeface="Arial" panose="020B0604020202020204" pitchFamily="34" charset="0"/>
              </a:rPr>
              <a:t>[</a:t>
            </a:r>
            <a:r>
              <a:rPr lang="en-US" sz="1100" dirty="0" err="1">
                <a:solidFill>
                  <a:srgbClr val="222222"/>
                </a:solidFill>
                <a:latin typeface="Arial" panose="020B0604020202020204" pitchFamily="34" charset="0"/>
              </a:rPr>
              <a:t>Meng</a:t>
            </a:r>
            <a:r>
              <a:rPr lang="en-US" sz="1100" dirty="0">
                <a:solidFill>
                  <a:srgbClr val="222222"/>
                </a:solidFill>
                <a:latin typeface="Arial" panose="020B0604020202020204" pitchFamily="34" charset="0"/>
              </a:rPr>
              <a:t>, He, Song, Song, Wu, Zhu, </a:t>
            </a:r>
            <a:r>
              <a:rPr lang="en-US" sz="1100" dirty="0" err="1">
                <a:solidFill>
                  <a:srgbClr val="222222"/>
                </a:solidFill>
                <a:latin typeface="Arial" panose="020B0604020202020204" pitchFamily="34" charset="0"/>
              </a:rPr>
              <a:t>Ermon</a:t>
            </a:r>
            <a:r>
              <a:rPr lang="en-US" sz="1100" b="0" i="0" dirty="0">
                <a:solidFill>
                  <a:srgbClr val="222222"/>
                </a:solidFill>
                <a:effectLst/>
                <a:latin typeface="Arial" panose="020B0604020202020204" pitchFamily="34" charset="0"/>
              </a:rPr>
              <a:t>. ICLR 2022]</a:t>
            </a:r>
            <a:endParaRPr lang="en-US" sz="1100" dirty="0"/>
          </a:p>
        </p:txBody>
      </p:sp>
      <p:grpSp>
        <p:nvGrpSpPr>
          <p:cNvPr id="3" name="Group 2">
            <a:extLst>
              <a:ext uri="{FF2B5EF4-FFF2-40B4-BE49-F238E27FC236}">
                <a16:creationId xmlns:a16="http://schemas.microsoft.com/office/drawing/2014/main" id="{1E891301-C0CF-9C4C-A412-83DBBCE146C9}"/>
              </a:ext>
            </a:extLst>
          </p:cNvPr>
          <p:cNvGrpSpPr/>
          <p:nvPr/>
        </p:nvGrpSpPr>
        <p:grpSpPr>
          <a:xfrm>
            <a:off x="596920" y="814365"/>
            <a:ext cx="6528161" cy="4128904"/>
            <a:chOff x="1298248" y="775894"/>
            <a:chExt cx="6528161" cy="4128904"/>
          </a:xfrm>
        </p:grpSpPr>
        <p:pic>
          <p:nvPicPr>
            <p:cNvPr id="4" name="Picture 3">
              <a:extLst>
                <a:ext uri="{FF2B5EF4-FFF2-40B4-BE49-F238E27FC236}">
                  <a16:creationId xmlns:a16="http://schemas.microsoft.com/office/drawing/2014/main" id="{9D1C13FF-D04B-DA42-A4FA-18E0ACFADBD0}"/>
                </a:ext>
              </a:extLst>
            </p:cNvPr>
            <p:cNvPicPr>
              <a:picLocks noChangeAspect="1"/>
            </p:cNvPicPr>
            <p:nvPr/>
          </p:nvPicPr>
          <p:blipFill rotWithShape="1">
            <a:blip r:embed="rId3"/>
            <a:srcRect r="49309" b="34642"/>
            <a:stretch/>
          </p:blipFill>
          <p:spPr>
            <a:xfrm>
              <a:off x="1298248" y="775894"/>
              <a:ext cx="6528161" cy="3460653"/>
            </a:xfrm>
            <a:prstGeom prst="rect">
              <a:avLst/>
            </a:prstGeom>
          </p:spPr>
        </p:pic>
        <p:grpSp>
          <p:nvGrpSpPr>
            <p:cNvPr id="9" name="Group 8">
              <a:extLst>
                <a:ext uri="{FF2B5EF4-FFF2-40B4-BE49-F238E27FC236}">
                  <a16:creationId xmlns:a16="http://schemas.microsoft.com/office/drawing/2014/main" id="{D5DA44E7-17A9-4A43-AA7C-7F2E6C411FBD}"/>
                </a:ext>
              </a:extLst>
            </p:cNvPr>
            <p:cNvGrpSpPr/>
            <p:nvPr/>
          </p:nvGrpSpPr>
          <p:grpSpPr>
            <a:xfrm>
              <a:off x="1426922" y="4164841"/>
              <a:ext cx="1998206" cy="724503"/>
              <a:chOff x="1860875" y="3701439"/>
              <a:chExt cx="1998206" cy="724503"/>
            </a:xfrm>
          </p:grpSpPr>
          <p:pic>
            <p:nvPicPr>
              <p:cNvPr id="10" name="Picture 9">
                <a:extLst>
                  <a:ext uri="{FF2B5EF4-FFF2-40B4-BE49-F238E27FC236}">
                    <a16:creationId xmlns:a16="http://schemas.microsoft.com/office/drawing/2014/main" id="{5608EC37-37BC-1F4E-8BA1-CCF7FE705DF8}"/>
                  </a:ext>
                </a:extLst>
              </p:cNvPr>
              <p:cNvPicPr>
                <a:picLocks noChangeAspect="1"/>
              </p:cNvPicPr>
              <p:nvPr/>
            </p:nvPicPr>
            <p:blipFill>
              <a:blip r:embed="rId4"/>
              <a:srcRect/>
              <a:stretch/>
            </p:blipFill>
            <p:spPr>
              <a:xfrm>
                <a:off x="2786102" y="4257085"/>
                <a:ext cx="147749" cy="168857"/>
              </a:xfrm>
              <a:prstGeom prst="rect">
                <a:avLst/>
              </a:prstGeom>
            </p:spPr>
          </p:pic>
          <p:sp>
            <p:nvSpPr>
              <p:cNvPr id="11" name="Left Brace 10">
                <a:extLst>
                  <a:ext uri="{FF2B5EF4-FFF2-40B4-BE49-F238E27FC236}">
                    <a16:creationId xmlns:a16="http://schemas.microsoft.com/office/drawing/2014/main" id="{61743220-3859-0542-B34E-5682C11724AA}"/>
                  </a:ext>
                </a:extLst>
              </p:cNvPr>
              <p:cNvSpPr/>
              <p:nvPr/>
            </p:nvSpPr>
            <p:spPr>
              <a:xfrm rot="16200000">
                <a:off x="2763651" y="2798663"/>
                <a:ext cx="192653" cy="1998206"/>
              </a:xfrm>
              <a:prstGeom prst="leftBrace">
                <a:avLst>
                  <a:gd name="adj1" fmla="val 51296"/>
                  <a:gd name="adj2" fmla="val 50000"/>
                </a:avLst>
              </a:prstGeom>
              <a:ln w="26424">
                <a:solidFill>
                  <a:srgbClr val="FF7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7F4695C-63A3-C04D-806B-EECCA89914C9}"/>
                  </a:ext>
                </a:extLst>
              </p:cNvPr>
              <p:cNvSpPr txBox="1"/>
              <p:nvPr/>
            </p:nvSpPr>
            <p:spPr>
              <a:xfrm>
                <a:off x="2032667" y="3863857"/>
                <a:ext cx="1654620" cy="338554"/>
              </a:xfrm>
              <a:prstGeom prst="rect">
                <a:avLst/>
              </a:prstGeom>
              <a:noFill/>
            </p:spPr>
            <p:txBody>
              <a:bodyPr wrap="none" rtlCol="0">
                <a:spAutoFit/>
              </a:bodyPr>
              <a:lstStyle/>
              <a:p>
                <a:pPr algn="l"/>
                <a:r>
                  <a:rPr lang="en-US" sz="1600">
                    <a:solidFill>
                      <a:srgbClr val="FF7F00"/>
                    </a:solidFill>
                    <a:latin typeface="Arial" panose="020B0604020202020204" pitchFamily="34" charset="0"/>
                    <a:cs typeface="Arial" panose="020B0604020202020204" pitchFamily="34" charset="0"/>
                  </a:rPr>
                  <a:t>Stroke paintings</a:t>
                </a:r>
              </a:p>
            </p:txBody>
          </p:sp>
        </p:grpSp>
        <p:grpSp>
          <p:nvGrpSpPr>
            <p:cNvPr id="13" name="Group 12">
              <a:extLst>
                <a:ext uri="{FF2B5EF4-FFF2-40B4-BE49-F238E27FC236}">
                  <a16:creationId xmlns:a16="http://schemas.microsoft.com/office/drawing/2014/main" id="{7736D6D3-5468-824B-BA2D-63A76FA298E2}"/>
                </a:ext>
              </a:extLst>
            </p:cNvPr>
            <p:cNvGrpSpPr/>
            <p:nvPr/>
          </p:nvGrpSpPr>
          <p:grpSpPr>
            <a:xfrm>
              <a:off x="3596922" y="4160688"/>
              <a:ext cx="4059242" cy="744110"/>
              <a:chOff x="3289244" y="3712198"/>
              <a:chExt cx="4059242" cy="744110"/>
            </a:xfrm>
          </p:grpSpPr>
          <p:pic>
            <p:nvPicPr>
              <p:cNvPr id="14" name="Picture 13">
                <a:extLst>
                  <a:ext uri="{FF2B5EF4-FFF2-40B4-BE49-F238E27FC236}">
                    <a16:creationId xmlns:a16="http://schemas.microsoft.com/office/drawing/2014/main" id="{4728F7EE-3005-C24F-93BF-C9EEB46354CD}"/>
                  </a:ext>
                </a:extLst>
              </p:cNvPr>
              <p:cNvPicPr>
                <a:picLocks noChangeAspect="1"/>
              </p:cNvPicPr>
              <p:nvPr/>
            </p:nvPicPr>
            <p:blipFill>
              <a:blip r:embed="rId5"/>
              <a:stretch>
                <a:fillRect/>
              </a:stretch>
            </p:blipFill>
            <p:spPr>
              <a:xfrm>
                <a:off x="5062441" y="4189051"/>
                <a:ext cx="512845" cy="267257"/>
              </a:xfrm>
              <a:prstGeom prst="rect">
                <a:avLst/>
              </a:prstGeom>
            </p:spPr>
          </p:pic>
          <p:sp>
            <p:nvSpPr>
              <p:cNvPr id="15" name="Left Brace 14">
                <a:extLst>
                  <a:ext uri="{FF2B5EF4-FFF2-40B4-BE49-F238E27FC236}">
                    <a16:creationId xmlns:a16="http://schemas.microsoft.com/office/drawing/2014/main" id="{CDD614F2-FF4E-1A47-B738-FF0A9B9515F8}"/>
                  </a:ext>
                </a:extLst>
              </p:cNvPr>
              <p:cNvSpPr/>
              <p:nvPr/>
            </p:nvSpPr>
            <p:spPr>
              <a:xfrm rot="16200000">
                <a:off x="5222538" y="1778904"/>
                <a:ext cx="192653" cy="4059242"/>
              </a:xfrm>
              <a:prstGeom prst="leftBrace">
                <a:avLst>
                  <a:gd name="adj1" fmla="val 51296"/>
                  <a:gd name="adj2" fmla="val 50000"/>
                </a:avLst>
              </a:prstGeom>
              <a:ln w="26424">
                <a:solidFill>
                  <a:schemeClr val="accent4"/>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454FAE52-E3C5-7141-BF47-D298D9B229CB}"/>
                  </a:ext>
                </a:extLst>
              </p:cNvPr>
              <p:cNvSpPr txBox="1"/>
              <p:nvPr/>
            </p:nvSpPr>
            <p:spPr>
              <a:xfrm>
                <a:off x="4482698" y="3878769"/>
                <a:ext cx="1710725" cy="338554"/>
              </a:xfrm>
              <a:prstGeom prst="rect">
                <a:avLst/>
              </a:prstGeom>
              <a:noFill/>
            </p:spPr>
            <p:txBody>
              <a:bodyPr wrap="none" rtlCol="0">
                <a:spAutoFit/>
              </a:bodyPr>
              <a:lstStyle/>
              <a:p>
                <a:pPr algn="l"/>
                <a:r>
                  <a:rPr lang="en-US" sz="1600">
                    <a:solidFill>
                      <a:schemeClr val="accent4"/>
                    </a:solidFill>
                    <a:latin typeface="Arial" panose="020B0604020202020204" pitchFamily="34" charset="0"/>
                    <a:cs typeface="Arial" panose="020B0604020202020204" pitchFamily="34" charset="0"/>
                  </a:rPr>
                  <a:t>Sampled images</a:t>
                </a:r>
              </a:p>
            </p:txBody>
          </p:sp>
        </p:grpSp>
      </p:grpSp>
      <p:sp>
        <p:nvSpPr>
          <p:cNvPr id="19" name="Content Placeholder 2">
            <a:extLst>
              <a:ext uri="{FF2B5EF4-FFF2-40B4-BE49-F238E27FC236}">
                <a16:creationId xmlns:a16="http://schemas.microsoft.com/office/drawing/2014/main" id="{7832EF08-1217-8647-AEB9-F8DDD125A5AD}"/>
              </a:ext>
            </a:extLst>
          </p:cNvPr>
          <p:cNvSpPr txBox="1">
            <a:spLocks/>
          </p:cNvSpPr>
          <p:nvPr/>
        </p:nvSpPr>
        <p:spPr>
          <a:xfrm>
            <a:off x="7164583" y="2289240"/>
            <a:ext cx="1876894" cy="673416"/>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a:solidFill>
                  <a:srgbClr val="FF7F00"/>
                </a:solidFill>
              </a:rPr>
              <a:t>Forward model</a:t>
            </a:r>
          </a:p>
          <a:p>
            <a:pPr marL="0" indent="0"/>
            <a:endParaRPr lang="en-US">
              <a:solidFill>
                <a:srgbClr val="FF7F00"/>
              </a:solidFill>
            </a:endParaRPr>
          </a:p>
          <a:p>
            <a:pPr marL="0" indent="0"/>
            <a:r>
              <a:rPr lang="en-US">
                <a:solidFill>
                  <a:srgbClr val="FF7F00"/>
                </a:solidFill>
              </a:rPr>
              <a:t>can be specified.</a:t>
            </a:r>
          </a:p>
        </p:txBody>
      </p:sp>
      <p:pic>
        <p:nvPicPr>
          <p:cNvPr id="17" name="Picture 16">
            <a:extLst>
              <a:ext uri="{FF2B5EF4-FFF2-40B4-BE49-F238E27FC236}">
                <a16:creationId xmlns:a16="http://schemas.microsoft.com/office/drawing/2014/main" id="{456C5C89-ADBC-0842-B992-96AC68752B6B}"/>
              </a:ext>
            </a:extLst>
          </p:cNvPr>
          <p:cNvPicPr>
            <a:picLocks noChangeAspect="1"/>
          </p:cNvPicPr>
          <p:nvPr/>
        </p:nvPicPr>
        <p:blipFill>
          <a:blip r:embed="rId6"/>
          <a:srcRect/>
          <a:stretch/>
        </p:blipFill>
        <p:spPr>
          <a:xfrm>
            <a:off x="7164583" y="2655208"/>
            <a:ext cx="914484" cy="289195"/>
          </a:xfrm>
          <a:prstGeom prst="rect">
            <a:avLst/>
          </a:prstGeom>
        </p:spPr>
      </p:pic>
      <p:sp>
        <p:nvSpPr>
          <p:cNvPr id="20" name="Rectangle 19">
            <a:extLst>
              <a:ext uri="{FF2B5EF4-FFF2-40B4-BE49-F238E27FC236}">
                <a16:creationId xmlns:a16="http://schemas.microsoft.com/office/drawing/2014/main" id="{32DB8904-AE1B-BA43-BF48-8DC7784DBE82}"/>
              </a:ext>
            </a:extLst>
          </p:cNvPr>
          <p:cNvSpPr/>
          <p:nvPr/>
        </p:nvSpPr>
        <p:spPr>
          <a:xfrm>
            <a:off x="7073389" y="2289240"/>
            <a:ext cx="1887731" cy="1031861"/>
          </a:xfrm>
          <a:prstGeom prst="rect">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10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92F8C4-0171-C746-9811-4F7F227A84D1}"/>
              </a:ext>
            </a:extLst>
          </p:cNvPr>
          <p:cNvGrpSpPr/>
          <p:nvPr/>
        </p:nvGrpSpPr>
        <p:grpSpPr>
          <a:xfrm>
            <a:off x="3075803" y="999288"/>
            <a:ext cx="5672138" cy="3757613"/>
            <a:chOff x="2782907" y="999288"/>
            <a:chExt cx="5672138" cy="3757613"/>
          </a:xfrm>
        </p:grpSpPr>
        <p:pic>
          <p:nvPicPr>
            <p:cNvPr id="4098" name="Picture 2" descr="Image">
              <a:extLst>
                <a:ext uri="{FF2B5EF4-FFF2-40B4-BE49-F238E27FC236}">
                  <a16:creationId xmlns:a16="http://schemas.microsoft.com/office/drawing/2014/main" id="{21C4E957-F170-664B-BA06-FAFEDE4C5F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2907" y="999288"/>
              <a:ext cx="2805113" cy="1847850"/>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B3FF9B73-3DD6-5A42-96C5-A231D71016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82907" y="2909051"/>
              <a:ext cx="2805113" cy="1847850"/>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B9FC85E6-0D15-AA40-BAEC-BE8DD72DF5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49932" y="999288"/>
              <a:ext cx="2805113" cy="1847850"/>
            </a:xfrm>
            <a:prstGeom prst="rect">
              <a:avLst/>
            </a:prstGeom>
            <a:extLst>
              <a:ext uri="{909E8E84-426E-40DD-AFC4-6F175D3DCCD1}">
                <a14:hiddenFill xmlns:a14="http://schemas.microsoft.com/office/drawing/2010/main">
                  <a:solidFill>
                    <a:srgbClr val="FFFFFF"/>
                  </a:solidFill>
                </a14:hiddenFill>
              </a:ext>
            </a:extLst>
          </p:spPr>
        </p:pic>
        <p:pic>
          <p:nvPicPr>
            <p:cNvPr id="4104" name="Picture 8" descr="Image">
              <a:extLst>
                <a:ext uri="{FF2B5EF4-FFF2-40B4-BE49-F238E27FC236}">
                  <a16:creationId xmlns:a16="http://schemas.microsoft.com/office/drawing/2014/main" id="{A05B8BE3-6575-724C-B0D8-8D006B1127C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49932" y="2909051"/>
              <a:ext cx="2805113" cy="1847850"/>
            </a:xfrm>
            <a:prstGeom prst="rect">
              <a:avLst/>
            </a:prstGeom>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39ED67A3-CB04-C844-BA4F-5708E1C3C7FD}"/>
              </a:ext>
            </a:extLst>
          </p:cNvPr>
          <p:cNvSpPr>
            <a:spLocks noGrp="1"/>
          </p:cNvSpPr>
          <p:nvPr>
            <p:ph type="title"/>
          </p:nvPr>
        </p:nvSpPr>
        <p:spPr>
          <a:xfrm>
            <a:off x="718069" y="376632"/>
            <a:ext cx="7707862" cy="488024"/>
          </a:xfrm>
        </p:spPr>
        <p:txBody>
          <a:bodyPr wrap="square" anchor="b">
            <a:normAutofit/>
          </a:bodyPr>
          <a:lstStyle/>
          <a:p>
            <a:r>
              <a:rPr lang="en-US"/>
              <a:t>Language-guided image generation</a:t>
            </a:r>
          </a:p>
        </p:txBody>
      </p:sp>
      <p:sp>
        <p:nvSpPr>
          <p:cNvPr id="3" name="TextBox 2">
            <a:extLst>
              <a:ext uri="{FF2B5EF4-FFF2-40B4-BE49-F238E27FC236}">
                <a16:creationId xmlns:a16="http://schemas.microsoft.com/office/drawing/2014/main" id="{5221F727-406C-EE40-8EDC-A44CB7A2F1C4}"/>
              </a:ext>
            </a:extLst>
          </p:cNvPr>
          <p:cNvSpPr txBox="1"/>
          <p:nvPr/>
        </p:nvSpPr>
        <p:spPr>
          <a:xfrm>
            <a:off x="694823" y="1367434"/>
            <a:ext cx="1942215" cy="1200329"/>
          </a:xfrm>
          <a:prstGeom prst="rect">
            <a:avLst/>
          </a:prstGeom>
          <a:noFill/>
        </p:spPr>
        <p:txBody>
          <a:bodyPr wrap="square" rtlCol="0">
            <a:spAutoFit/>
          </a:bodyPr>
          <a:lstStyle/>
          <a:p>
            <a:r>
              <a:rPr lang="en-US" b="1">
                <a:solidFill>
                  <a:srgbClr val="FF7F00"/>
                </a:solidFill>
                <a:latin typeface="Arial" panose="020B0604020202020204" pitchFamily="34" charset="0"/>
                <a:cs typeface="Arial" panose="020B0604020202020204" pitchFamily="34" charset="0"/>
              </a:rPr>
              <a:t>(Prompt)</a:t>
            </a:r>
          </a:p>
          <a:p>
            <a:r>
              <a:rPr lang="en-US">
                <a:solidFill>
                  <a:srgbClr val="FF7F00"/>
                </a:solidFill>
                <a:latin typeface="Arial" panose="020B0604020202020204" pitchFamily="34" charset="0"/>
                <a:cs typeface="Arial" panose="020B0604020202020204" pitchFamily="34" charset="0"/>
              </a:rPr>
              <a:t>Treehouse in the style of Studio Ghibli animation</a:t>
            </a:r>
          </a:p>
        </p:txBody>
      </p:sp>
      <p:sp>
        <p:nvSpPr>
          <p:cNvPr id="6" name="TextBox 5">
            <a:extLst>
              <a:ext uri="{FF2B5EF4-FFF2-40B4-BE49-F238E27FC236}">
                <a16:creationId xmlns:a16="http://schemas.microsoft.com/office/drawing/2014/main" id="{B06A6A16-CE1A-AA42-99ED-455F56678E3D}"/>
              </a:ext>
            </a:extLst>
          </p:cNvPr>
          <p:cNvSpPr txBox="1"/>
          <p:nvPr/>
        </p:nvSpPr>
        <p:spPr>
          <a:xfrm>
            <a:off x="2984850" y="4787885"/>
            <a:ext cx="1946367" cy="261610"/>
          </a:xfrm>
          <a:prstGeom prst="rect">
            <a:avLst/>
          </a:prstGeom>
          <a:noFill/>
        </p:spPr>
        <p:txBody>
          <a:bodyPr wrap="none" rtlCol="0">
            <a:spAutoFit/>
          </a:bodyPr>
          <a:lstStyle/>
          <a:p>
            <a:pPr algn="l"/>
            <a:r>
              <a:rPr lang="en-US" sz="1100">
                <a:latin typeface="Arial" panose="020B0604020202020204" pitchFamily="34" charset="0"/>
                <a:cs typeface="Arial" panose="020B0604020202020204" pitchFamily="34" charset="0"/>
              </a:rPr>
              <a:t>[ Work by @danielrussruss ]</a:t>
            </a:r>
          </a:p>
        </p:txBody>
      </p:sp>
      <p:pic>
        <p:nvPicPr>
          <p:cNvPr id="9" name="Picture 8">
            <a:extLst>
              <a:ext uri="{FF2B5EF4-FFF2-40B4-BE49-F238E27FC236}">
                <a16:creationId xmlns:a16="http://schemas.microsoft.com/office/drawing/2014/main" id="{B79D9A99-D038-5549-BF7B-6CFC6F2361AB}"/>
              </a:ext>
            </a:extLst>
          </p:cNvPr>
          <p:cNvPicPr>
            <a:picLocks noChangeAspect="1"/>
          </p:cNvPicPr>
          <p:nvPr/>
        </p:nvPicPr>
        <p:blipFill>
          <a:blip r:embed="rId7"/>
          <a:srcRect/>
          <a:stretch/>
        </p:blipFill>
        <p:spPr>
          <a:xfrm>
            <a:off x="2331947" y="960726"/>
            <a:ext cx="619071" cy="332184"/>
          </a:xfrm>
          <a:prstGeom prst="rect">
            <a:avLst/>
          </a:prstGeom>
        </p:spPr>
      </p:pic>
      <p:pic>
        <p:nvPicPr>
          <p:cNvPr id="10" name="Picture 9">
            <a:extLst>
              <a:ext uri="{FF2B5EF4-FFF2-40B4-BE49-F238E27FC236}">
                <a16:creationId xmlns:a16="http://schemas.microsoft.com/office/drawing/2014/main" id="{8A09FA57-5644-6C4E-843A-4F8AC70D39C4}"/>
              </a:ext>
            </a:extLst>
          </p:cNvPr>
          <p:cNvPicPr>
            <a:picLocks noChangeAspect="1"/>
          </p:cNvPicPr>
          <p:nvPr/>
        </p:nvPicPr>
        <p:blipFill>
          <a:blip r:embed="rId8"/>
          <a:srcRect/>
          <a:stretch/>
        </p:blipFill>
        <p:spPr>
          <a:xfrm>
            <a:off x="821770" y="1071250"/>
            <a:ext cx="198533" cy="231621"/>
          </a:xfrm>
          <a:prstGeom prst="rect">
            <a:avLst/>
          </a:prstGeom>
        </p:spPr>
      </p:pic>
      <p:sp>
        <p:nvSpPr>
          <p:cNvPr id="14" name="TextBox 13">
            <a:extLst>
              <a:ext uri="{FF2B5EF4-FFF2-40B4-BE49-F238E27FC236}">
                <a16:creationId xmlns:a16="http://schemas.microsoft.com/office/drawing/2014/main" id="{A774833A-F62F-F549-8854-631E9A30FEDB}"/>
              </a:ext>
            </a:extLst>
          </p:cNvPr>
          <p:cNvSpPr txBox="1"/>
          <p:nvPr/>
        </p:nvSpPr>
        <p:spPr>
          <a:xfrm>
            <a:off x="694823" y="3070541"/>
            <a:ext cx="2290027" cy="1754326"/>
          </a:xfrm>
          <a:prstGeom prst="rect">
            <a:avLst/>
          </a:prstGeom>
          <a:noFill/>
        </p:spPr>
        <p:txBody>
          <a:bodyPr wrap="square" rtlCol="0">
            <a:spAutoFit/>
          </a:bodyPr>
          <a:lstStyle/>
          <a:p>
            <a:pPr algn="l"/>
            <a:r>
              <a:rPr lang="en-US">
                <a:solidFill>
                  <a:srgbClr val="FF7F00"/>
                </a:solidFill>
                <a:latin typeface="Arial" panose="020B0604020202020204" pitchFamily="34" charset="0"/>
                <a:cs typeface="Arial" panose="020B0604020202020204" pitchFamily="34" charset="0"/>
              </a:rPr>
              <a:t>Forward model </a:t>
            </a:r>
          </a:p>
          <a:p>
            <a:pPr algn="l"/>
            <a:endParaRPr lang="en-US">
              <a:solidFill>
                <a:srgbClr val="FF7F00"/>
              </a:solidFill>
              <a:latin typeface="Arial" panose="020B0604020202020204" pitchFamily="34" charset="0"/>
              <a:cs typeface="Arial" panose="020B0604020202020204" pitchFamily="34" charset="0"/>
            </a:endParaRPr>
          </a:p>
          <a:p>
            <a:pPr algn="l"/>
            <a:endParaRPr lang="en-US">
              <a:solidFill>
                <a:srgbClr val="FF7F00"/>
              </a:solidFill>
              <a:latin typeface="Arial" panose="020B0604020202020204" pitchFamily="34" charset="0"/>
              <a:cs typeface="Arial" panose="020B0604020202020204" pitchFamily="34" charset="0"/>
            </a:endParaRPr>
          </a:p>
          <a:p>
            <a:pPr algn="l"/>
            <a:r>
              <a:rPr lang="en-US">
                <a:solidFill>
                  <a:srgbClr val="FF7F00"/>
                </a:solidFill>
                <a:latin typeface="Arial" panose="020B0604020202020204" pitchFamily="34" charset="0"/>
                <a:cs typeface="Arial" panose="020B0604020202020204" pitchFamily="34" charset="0"/>
              </a:rPr>
              <a:t>is an image captioning neural network.</a:t>
            </a:r>
          </a:p>
        </p:txBody>
      </p:sp>
      <p:pic>
        <p:nvPicPr>
          <p:cNvPr id="16" name="Picture 15">
            <a:extLst>
              <a:ext uri="{FF2B5EF4-FFF2-40B4-BE49-F238E27FC236}">
                <a16:creationId xmlns:a16="http://schemas.microsoft.com/office/drawing/2014/main" id="{AE0CB648-0EE4-304B-A705-5B74D0DA5FE5}"/>
              </a:ext>
            </a:extLst>
          </p:cNvPr>
          <p:cNvPicPr>
            <a:picLocks noChangeAspect="1"/>
          </p:cNvPicPr>
          <p:nvPr/>
        </p:nvPicPr>
        <p:blipFill>
          <a:blip r:embed="rId9"/>
          <a:srcRect/>
          <a:stretch/>
        </p:blipFill>
        <p:spPr>
          <a:xfrm>
            <a:off x="821770" y="3508756"/>
            <a:ext cx="914484" cy="289195"/>
          </a:xfrm>
          <a:prstGeom prst="rect">
            <a:avLst/>
          </a:prstGeom>
        </p:spPr>
      </p:pic>
      <p:sp>
        <p:nvSpPr>
          <p:cNvPr id="5" name="Rectangle 4">
            <a:extLst>
              <a:ext uri="{FF2B5EF4-FFF2-40B4-BE49-F238E27FC236}">
                <a16:creationId xmlns:a16="http://schemas.microsoft.com/office/drawing/2014/main" id="{4042732A-CC20-E64F-8944-E1DD86CF41A9}"/>
              </a:ext>
            </a:extLst>
          </p:cNvPr>
          <p:cNvSpPr/>
          <p:nvPr/>
        </p:nvSpPr>
        <p:spPr>
          <a:xfrm>
            <a:off x="694823" y="3070542"/>
            <a:ext cx="1887731" cy="1717344"/>
          </a:xfrm>
          <a:prstGeom prst="rect">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95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5344-822B-8A4D-9CCD-5BCF6006ED22}"/>
              </a:ext>
            </a:extLst>
          </p:cNvPr>
          <p:cNvSpPr>
            <a:spLocks noGrp="1"/>
          </p:cNvSpPr>
          <p:nvPr>
            <p:ph type="title"/>
          </p:nvPr>
        </p:nvSpPr>
        <p:spPr/>
        <p:txBody>
          <a:bodyPr/>
          <a:lstStyle/>
          <a:p>
            <a:r>
              <a:rPr lang="en-US"/>
              <a:t>Controllable generation: Text-guided generation</a:t>
            </a:r>
          </a:p>
        </p:txBody>
      </p:sp>
      <p:sp>
        <p:nvSpPr>
          <p:cNvPr id="3" name="Content Placeholder 2">
            <a:extLst>
              <a:ext uri="{FF2B5EF4-FFF2-40B4-BE49-F238E27FC236}">
                <a16:creationId xmlns:a16="http://schemas.microsoft.com/office/drawing/2014/main" id="{A528CF25-3D1C-2544-8068-0B066A172C66}"/>
              </a:ext>
            </a:extLst>
          </p:cNvPr>
          <p:cNvSpPr>
            <a:spLocks noGrp="1"/>
          </p:cNvSpPr>
          <p:nvPr>
            <p:ph sz="quarter" idx="10"/>
          </p:nvPr>
        </p:nvSpPr>
        <p:spPr/>
        <p:txBody>
          <a:bodyPr/>
          <a:lstStyle/>
          <a:p>
            <a:r>
              <a:rPr lang="en-US"/>
              <a:t>An abstract painting of computer science:</a:t>
            </a:r>
          </a:p>
        </p:txBody>
      </p:sp>
      <p:sp>
        <p:nvSpPr>
          <p:cNvPr id="4" name="Content Placeholder 3">
            <a:extLst>
              <a:ext uri="{FF2B5EF4-FFF2-40B4-BE49-F238E27FC236}">
                <a16:creationId xmlns:a16="http://schemas.microsoft.com/office/drawing/2014/main" id="{EE72747B-A419-5546-89FA-94A577363991}"/>
              </a:ext>
            </a:extLst>
          </p:cNvPr>
          <p:cNvSpPr>
            <a:spLocks noGrp="1"/>
          </p:cNvSpPr>
          <p:nvPr>
            <p:ph sz="quarter" idx="11"/>
          </p:nvPr>
        </p:nvSpPr>
        <p:spPr/>
        <p:txBody>
          <a:bodyPr/>
          <a:lstStyle/>
          <a:p>
            <a:r>
              <a:rPr lang="en-US"/>
              <a:t>A painting of the starry night by van Gogh</a:t>
            </a:r>
          </a:p>
        </p:txBody>
      </p:sp>
      <p:sp>
        <p:nvSpPr>
          <p:cNvPr id="5" name="Rectangle 4">
            <a:extLst>
              <a:ext uri="{FF2B5EF4-FFF2-40B4-BE49-F238E27FC236}">
                <a16:creationId xmlns:a16="http://schemas.microsoft.com/office/drawing/2014/main" id="{96D0BEFC-10DD-8947-9268-EBD9FCD2EFD8}"/>
              </a:ext>
            </a:extLst>
          </p:cNvPr>
          <p:cNvSpPr/>
          <p:nvPr/>
        </p:nvSpPr>
        <p:spPr>
          <a:xfrm>
            <a:off x="762000" y="4783958"/>
            <a:ext cx="4572000" cy="415498"/>
          </a:xfrm>
          <a:prstGeom prst="rect">
            <a:avLst/>
          </a:prstGeom>
        </p:spPr>
        <p:txBody>
          <a:bodyPr>
            <a:spAutoFit/>
          </a:bodyPr>
          <a:lstStyle/>
          <a:p>
            <a:pPr>
              <a:spcBef>
                <a:spcPts val="0"/>
              </a:spcBef>
              <a:spcAft>
                <a:spcPts val="0"/>
              </a:spcAft>
            </a:pPr>
            <a:r>
              <a:rPr lang="en-US" sz="700" b="0" i="0" u="sng" strike="noStrike">
                <a:solidFill>
                  <a:srgbClr val="1155CC"/>
                </a:solidFill>
                <a:effectLst/>
                <a:latin typeface="Arial" panose="020B0604020202020204" pitchFamily="34" charset="0"/>
                <a:hlinkClick r:id="rId2"/>
              </a:rPr>
              <a:t>https://colab.research.google.com/drive/1FuOobQOmDJuG7rGsMWfQa883A9r4HxEO?usp=sharing</a:t>
            </a:r>
            <a:r>
              <a:rPr lang="en-US" sz="700">
                <a:solidFill>
                  <a:srgbClr val="000000"/>
                </a:solidFill>
                <a:latin typeface="Arial" panose="020B0604020202020204" pitchFamily="34" charset="0"/>
              </a:rPr>
              <a:t> </a:t>
            </a:r>
            <a:endParaRPr lang="en-US" sz="700" b="0">
              <a:effectLst/>
            </a:endParaRPr>
          </a:p>
          <a:p>
            <a:r>
              <a:rPr lang="en-US" sz="700"/>
              <a:t/>
            </a:r>
            <a:br>
              <a:rPr lang="en-US" sz="700"/>
            </a:br>
            <a:endParaRPr lang="en-US" sz="700"/>
          </a:p>
        </p:txBody>
      </p:sp>
      <p:pic>
        <p:nvPicPr>
          <p:cNvPr id="1026" name="Picture 2">
            <a:extLst>
              <a:ext uri="{FF2B5EF4-FFF2-40B4-BE49-F238E27FC236}">
                <a16:creationId xmlns:a16="http://schemas.microsoft.com/office/drawing/2014/main" id="{E013DF7B-1BF3-C641-9776-4399FE460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812" y="1536989"/>
            <a:ext cx="2992842" cy="2992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D3DA98-C11D-454A-A29C-0654984BF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665" y="1502829"/>
            <a:ext cx="3027002" cy="302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87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endParaRPr lang="en-US" dirty="0"/>
          </a:p>
        </p:txBody>
      </p:sp>
      <p:sp>
        <p:nvSpPr>
          <p:cNvPr id="2" name="Title 1">
            <a:extLst>
              <a:ext uri="{FF2B5EF4-FFF2-40B4-BE49-F238E27FC236}">
                <a16:creationId xmlns:a16="http://schemas.microsoft.com/office/drawing/2014/main" id="{FC5FC83C-09DB-EC42-A797-D3F87FA8C48A}"/>
              </a:ext>
            </a:extLst>
          </p:cNvPr>
          <p:cNvSpPr>
            <a:spLocks noGrp="1"/>
          </p:cNvSpPr>
          <p:nvPr>
            <p:ph type="title"/>
          </p:nvPr>
        </p:nvSpPr>
        <p:spPr/>
        <p:txBody>
          <a:bodyPr/>
          <a:lstStyle/>
          <a:p>
            <a:r>
              <a:rPr lang="en-US" dirty="0" smtClean="0"/>
              <a:t>Classifier-free guidance</a:t>
            </a:r>
            <a:endParaRPr lang="en-US" dirty="0"/>
          </a:p>
        </p:txBody>
      </p:sp>
      <p:sp>
        <p:nvSpPr>
          <p:cNvPr id="49" name="TextBox 48">
            <a:extLst>
              <a:ext uri="{FF2B5EF4-FFF2-40B4-BE49-F238E27FC236}">
                <a16:creationId xmlns:a16="http://schemas.microsoft.com/office/drawing/2014/main" id="{46BC79EB-EF68-B648-8F6C-0660C74CF5EB}"/>
              </a:ext>
            </a:extLst>
          </p:cNvPr>
          <p:cNvSpPr txBox="1"/>
          <p:nvPr/>
        </p:nvSpPr>
        <p:spPr>
          <a:xfrm>
            <a:off x="955102" y="971856"/>
            <a:ext cx="1467133"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Bayes’ rule</a:t>
            </a:r>
            <a:r>
              <a:rPr lang="en-US">
                <a:latin typeface="Arial" panose="020B0604020202020204" pitchFamily="34" charset="0"/>
                <a:cs typeface="Arial" panose="020B0604020202020204" pitchFamily="34" charset="0"/>
              </a:rPr>
              <a:t>:</a:t>
            </a:r>
          </a:p>
        </p:txBody>
      </p:sp>
      <p:pic>
        <p:nvPicPr>
          <p:cNvPr id="54" name="Picture 53">
            <a:extLst>
              <a:ext uri="{FF2B5EF4-FFF2-40B4-BE49-F238E27FC236}">
                <a16:creationId xmlns:a16="http://schemas.microsoft.com/office/drawing/2014/main" id="{59C7DF1D-3099-6B4D-A8B6-D67340740184}"/>
              </a:ext>
            </a:extLst>
          </p:cNvPr>
          <p:cNvPicPr>
            <a:picLocks noChangeAspect="1"/>
          </p:cNvPicPr>
          <p:nvPr/>
        </p:nvPicPr>
        <p:blipFill>
          <a:blip r:embed="rId3"/>
          <a:srcRect/>
          <a:stretch/>
        </p:blipFill>
        <p:spPr>
          <a:xfrm>
            <a:off x="1714614" y="1440419"/>
            <a:ext cx="2542702" cy="608816"/>
          </a:xfrm>
          <a:prstGeom prst="rect">
            <a:avLst/>
          </a:prstGeom>
        </p:spPr>
      </p:pic>
      <p:pic>
        <p:nvPicPr>
          <p:cNvPr id="55" name="Picture 54">
            <a:extLst>
              <a:ext uri="{FF2B5EF4-FFF2-40B4-BE49-F238E27FC236}">
                <a16:creationId xmlns:a16="http://schemas.microsoft.com/office/drawing/2014/main" id="{A4F105BD-3BCD-6B40-88CD-C38268F23B3D}"/>
              </a:ext>
            </a:extLst>
          </p:cNvPr>
          <p:cNvPicPr>
            <a:picLocks noChangeAspect="1"/>
          </p:cNvPicPr>
          <p:nvPr/>
        </p:nvPicPr>
        <p:blipFill>
          <a:blip r:embed="rId4"/>
          <a:srcRect/>
          <a:stretch/>
        </p:blipFill>
        <p:spPr>
          <a:xfrm>
            <a:off x="1259318" y="2937244"/>
            <a:ext cx="3469260" cy="947374"/>
          </a:xfrm>
          <a:prstGeom prst="rect">
            <a:avLst/>
          </a:prstGeom>
        </p:spPr>
      </p:pic>
      <p:sp>
        <p:nvSpPr>
          <p:cNvPr id="56" name="TextBox 55">
            <a:extLst>
              <a:ext uri="{FF2B5EF4-FFF2-40B4-BE49-F238E27FC236}">
                <a16:creationId xmlns:a16="http://schemas.microsoft.com/office/drawing/2014/main" id="{2E8B3377-89E2-1540-8974-F0D8B93CEAE6}"/>
              </a:ext>
            </a:extLst>
          </p:cNvPr>
          <p:cNvSpPr txBox="1"/>
          <p:nvPr/>
        </p:nvSpPr>
        <p:spPr>
          <a:xfrm>
            <a:off x="946584" y="2388338"/>
            <a:ext cx="3621569"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Bayes’ rule for score functions</a:t>
            </a:r>
            <a:r>
              <a:rPr lang="en-US">
                <a:latin typeface="Arial" panose="020B0604020202020204" pitchFamily="34" charset="0"/>
                <a:cs typeface="Arial" panose="020B0604020202020204" pitchFamily="34" charset="0"/>
              </a:rPr>
              <a:t>:</a:t>
            </a:r>
          </a:p>
        </p:txBody>
      </p:sp>
      <p:pic>
        <p:nvPicPr>
          <p:cNvPr id="57" name="Picture 56">
            <a:extLst>
              <a:ext uri="{FF2B5EF4-FFF2-40B4-BE49-F238E27FC236}">
                <a16:creationId xmlns:a16="http://schemas.microsoft.com/office/drawing/2014/main" id="{51515355-52C6-254F-98E8-FC24692A927F}"/>
              </a:ext>
            </a:extLst>
          </p:cNvPr>
          <p:cNvPicPr>
            <a:picLocks noChangeAspect="1"/>
          </p:cNvPicPr>
          <p:nvPr/>
        </p:nvPicPr>
        <p:blipFill>
          <a:blip r:embed="rId5"/>
          <a:srcRect/>
          <a:stretch/>
        </p:blipFill>
        <p:spPr>
          <a:xfrm>
            <a:off x="1459789" y="4082067"/>
            <a:ext cx="3052349" cy="241834"/>
          </a:xfrm>
          <a:prstGeom prst="rect">
            <a:avLst/>
          </a:prstGeom>
        </p:spPr>
      </p:pic>
      <p:pic>
        <p:nvPicPr>
          <p:cNvPr id="61" name="Graphic 60">
            <a:extLst>
              <a:ext uri="{FF2B5EF4-FFF2-40B4-BE49-F238E27FC236}">
                <a16:creationId xmlns:a16="http://schemas.microsoft.com/office/drawing/2014/main" id="{19DED25E-D805-0249-AB88-C98199BF030A}"/>
              </a:ext>
            </a:extLst>
          </p:cNvPr>
          <p:cNvPicPr>
            <a:picLocks noChangeAspect="1"/>
          </p:cNvPicPr>
          <p:nvPr/>
        </p:nvPicPr>
        <p:blipFill>
          <a:blip r:embed="rId6">
            <a:extLst>
              <a:ext uri="{96DAC541-7B7A-43D3-8B79-37D633B846F1}">
                <asvg:svgBlip xmlns="" xmlns:asvg="http://schemas.microsoft.com/office/drawing/2016/SVG/main" r:embed="rId15"/>
              </a:ext>
            </a:extLst>
          </a:blip>
          <a:srcRect/>
          <a:stretch/>
        </p:blipFill>
        <p:spPr>
          <a:xfrm>
            <a:off x="3744292" y="1888191"/>
            <a:ext cx="479007" cy="479007"/>
          </a:xfrm>
          <a:prstGeom prst="rect">
            <a:avLst/>
          </a:prstGeom>
        </p:spPr>
      </p:pic>
      <p:grpSp>
        <p:nvGrpSpPr>
          <p:cNvPr id="62" name="Group 61">
            <a:extLst>
              <a:ext uri="{FF2B5EF4-FFF2-40B4-BE49-F238E27FC236}">
                <a16:creationId xmlns:a16="http://schemas.microsoft.com/office/drawing/2014/main" id="{F9D962F7-0605-3B46-B034-87A36BEB39C7}"/>
              </a:ext>
            </a:extLst>
          </p:cNvPr>
          <p:cNvGrpSpPr/>
          <p:nvPr/>
        </p:nvGrpSpPr>
        <p:grpSpPr>
          <a:xfrm>
            <a:off x="3242929" y="3494757"/>
            <a:ext cx="1539443" cy="523220"/>
            <a:chOff x="7683738" y="3868721"/>
            <a:chExt cx="1539443" cy="523220"/>
          </a:xfrm>
        </p:grpSpPr>
        <p:sp>
          <p:nvSpPr>
            <p:cNvPr id="63" name="TextBox 62">
              <a:extLst>
                <a:ext uri="{FF2B5EF4-FFF2-40B4-BE49-F238E27FC236}">
                  <a16:creationId xmlns:a16="http://schemas.microsoft.com/office/drawing/2014/main" id="{24FAA54D-EBB3-7C46-BA6F-8C02634C00CD}"/>
                </a:ext>
              </a:extLst>
            </p:cNvPr>
            <p:cNvSpPr txBox="1"/>
            <p:nvPr/>
          </p:nvSpPr>
          <p:spPr>
            <a:xfrm>
              <a:off x="8838139" y="3868721"/>
              <a:ext cx="385042" cy="523220"/>
            </a:xfrm>
            <a:prstGeom prst="rect">
              <a:avLst/>
            </a:prstGeom>
            <a:noFill/>
          </p:spPr>
          <p:txBody>
            <a:bodyPr wrap="none" rtlCol="0">
              <a:spAutoFit/>
            </a:bodyPr>
            <a:lstStyle/>
            <a:p>
              <a:pPr algn="l"/>
              <a:r>
                <a:rPr lang="en-US" sz="2800" b="1">
                  <a:solidFill>
                    <a:schemeClr val="accent4"/>
                  </a:solidFill>
                  <a:latin typeface="Arial" panose="020B0604020202020204" pitchFamily="34" charset="0"/>
                  <a:cs typeface="Arial" panose="020B0604020202020204" pitchFamily="34" charset="0"/>
                </a:rPr>
                <a:t>0</a:t>
              </a:r>
            </a:p>
          </p:txBody>
        </p:sp>
        <p:sp>
          <p:nvSpPr>
            <p:cNvPr id="65" name="Rounded Rectangle 64">
              <a:extLst>
                <a:ext uri="{FF2B5EF4-FFF2-40B4-BE49-F238E27FC236}">
                  <a16:creationId xmlns:a16="http://schemas.microsoft.com/office/drawing/2014/main" id="{773621E5-EA59-EC49-A088-78CA0EA55D4D}"/>
                </a:ext>
              </a:extLst>
            </p:cNvPr>
            <p:cNvSpPr/>
            <p:nvPr/>
          </p:nvSpPr>
          <p:spPr>
            <a:xfrm>
              <a:off x="7683738" y="3949236"/>
              <a:ext cx="1154401" cy="362191"/>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Rounded Rectangle 73">
            <a:extLst>
              <a:ext uri="{FF2B5EF4-FFF2-40B4-BE49-F238E27FC236}">
                <a16:creationId xmlns:a16="http://schemas.microsoft.com/office/drawing/2014/main" id="{21DDA153-5031-3D43-A9C9-BEECD4421491}"/>
              </a:ext>
            </a:extLst>
          </p:cNvPr>
          <p:cNvSpPr/>
          <p:nvPr/>
        </p:nvSpPr>
        <p:spPr>
          <a:xfrm>
            <a:off x="3302025" y="1766298"/>
            <a:ext cx="563647" cy="327377"/>
          </a:xfrm>
          <a:prstGeom prst="roundRect">
            <a:avLst/>
          </a:prstGeom>
          <a:solidFill>
            <a:schemeClr val="bg2">
              <a:alpha val="10000"/>
            </a:schemeClr>
          </a:solidFill>
          <a:ln w="25400">
            <a:solidFill>
              <a:schemeClr val="bg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4BDC05F8-0007-3840-B076-ABA7F50A4691}"/>
              </a:ext>
            </a:extLst>
          </p:cNvPr>
          <p:cNvPicPr>
            <a:picLocks noChangeAspect="1"/>
          </p:cNvPicPr>
          <p:nvPr/>
        </p:nvPicPr>
        <p:blipFill>
          <a:blip r:embed="rId16">
            <a:extLst>
              <a:ext uri="{96DAC541-7B7A-43D3-8B79-37D633B846F1}">
                <asvg:svgBlip xmlns="" xmlns:asvg="http://schemas.microsoft.com/office/drawing/2016/SVG/main" r:embed="rId18"/>
              </a:ext>
            </a:extLst>
          </a:blip>
          <a:srcRect/>
          <a:stretch/>
        </p:blipFill>
        <p:spPr>
          <a:xfrm>
            <a:off x="2551158" y="1067001"/>
            <a:ext cx="479007" cy="479007"/>
          </a:xfrm>
          <a:prstGeom prst="rect">
            <a:avLst/>
          </a:prstGeom>
        </p:spPr>
      </p:pic>
      <p:sp>
        <p:nvSpPr>
          <p:cNvPr id="79" name="Rounded Rectangle 78">
            <a:extLst>
              <a:ext uri="{FF2B5EF4-FFF2-40B4-BE49-F238E27FC236}">
                <a16:creationId xmlns:a16="http://schemas.microsoft.com/office/drawing/2014/main" id="{433A29A9-0EB8-9143-B391-0FBDCC2D994E}"/>
              </a:ext>
            </a:extLst>
          </p:cNvPr>
          <p:cNvSpPr/>
          <p:nvPr/>
        </p:nvSpPr>
        <p:spPr>
          <a:xfrm>
            <a:off x="2854410" y="1387181"/>
            <a:ext cx="527734" cy="327377"/>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82547C94-2DD9-AE45-82BC-63797B99F520}"/>
              </a:ext>
            </a:extLst>
          </p:cNvPr>
          <p:cNvPicPr>
            <a:picLocks noChangeAspect="1"/>
          </p:cNvPicPr>
          <p:nvPr/>
        </p:nvPicPr>
        <p:blipFill>
          <a:blip r:embed="rId16">
            <a:extLst>
              <a:ext uri="{96DAC541-7B7A-43D3-8B79-37D633B846F1}">
                <asvg:svgBlip xmlns="" xmlns:asvg="http://schemas.microsoft.com/office/drawing/2016/SVG/main" r:embed="rId18"/>
              </a:ext>
            </a:extLst>
          </a:blip>
          <a:srcRect/>
          <a:stretch/>
        </p:blipFill>
        <p:spPr>
          <a:xfrm>
            <a:off x="4074247" y="1052026"/>
            <a:ext cx="479007" cy="479007"/>
          </a:xfrm>
          <a:prstGeom prst="rect">
            <a:avLst/>
          </a:prstGeom>
        </p:spPr>
      </p:pic>
      <p:sp>
        <p:nvSpPr>
          <p:cNvPr id="82" name="Rounded Rectangle 81">
            <a:extLst>
              <a:ext uri="{FF2B5EF4-FFF2-40B4-BE49-F238E27FC236}">
                <a16:creationId xmlns:a16="http://schemas.microsoft.com/office/drawing/2014/main" id="{003A6226-AEB7-794F-A3D0-D00A484324D1}"/>
              </a:ext>
            </a:extLst>
          </p:cNvPr>
          <p:cNvSpPr/>
          <p:nvPr/>
        </p:nvSpPr>
        <p:spPr>
          <a:xfrm>
            <a:off x="3404236" y="1393544"/>
            <a:ext cx="853079" cy="327377"/>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5464" y="4564773"/>
            <a:ext cx="2210862" cy="369332"/>
          </a:xfrm>
          <a:prstGeom prst="rect">
            <a:avLst/>
          </a:prstGeom>
          <a:noFill/>
        </p:spPr>
        <p:txBody>
          <a:bodyPr wrap="none" rtlCol="0">
            <a:spAutoFit/>
          </a:bodyPr>
          <a:lstStyle/>
          <a:p>
            <a:r>
              <a:rPr lang="en-US" dirty="0" smtClean="0"/>
              <a:t>Unconditional score</a:t>
            </a:r>
            <a:endParaRPr lang="en-US" dirty="0"/>
          </a:p>
        </p:txBody>
      </p:sp>
      <p:sp>
        <p:nvSpPr>
          <p:cNvPr id="69" name="TextBox 68"/>
          <p:cNvSpPr txBox="1"/>
          <p:nvPr/>
        </p:nvSpPr>
        <p:spPr>
          <a:xfrm>
            <a:off x="575464" y="3440341"/>
            <a:ext cx="1967205" cy="369332"/>
          </a:xfrm>
          <a:prstGeom prst="rect">
            <a:avLst/>
          </a:prstGeom>
          <a:noFill/>
        </p:spPr>
        <p:txBody>
          <a:bodyPr wrap="none" rtlCol="0">
            <a:spAutoFit/>
          </a:bodyPr>
          <a:lstStyle/>
          <a:p>
            <a:r>
              <a:rPr lang="en-US" dirty="0" smtClean="0"/>
              <a:t>Conditional score</a:t>
            </a:r>
            <a:endParaRPr lang="en-US" dirty="0"/>
          </a:p>
        </p:txBody>
      </p:sp>
      <p:sp>
        <p:nvSpPr>
          <p:cNvPr id="77" name="TextBox 76"/>
          <p:cNvSpPr txBox="1"/>
          <p:nvPr/>
        </p:nvSpPr>
        <p:spPr>
          <a:xfrm>
            <a:off x="3307581" y="4522043"/>
            <a:ext cx="4324737" cy="369332"/>
          </a:xfrm>
          <a:prstGeom prst="rect">
            <a:avLst/>
          </a:prstGeom>
          <a:noFill/>
        </p:spPr>
        <p:txBody>
          <a:bodyPr wrap="square" rtlCol="0">
            <a:spAutoFit/>
          </a:bodyPr>
          <a:lstStyle/>
          <a:p>
            <a:r>
              <a:rPr lang="en-US" dirty="0" smtClean="0"/>
              <a:t>Classifier obtained as the difference</a:t>
            </a:r>
            <a:endParaRPr lang="en-US" dirty="0"/>
          </a:p>
        </p:txBody>
      </p:sp>
      <p:cxnSp>
        <p:nvCxnSpPr>
          <p:cNvPr id="80" name="Straight Arrow Connector 79"/>
          <p:cNvCxnSpPr/>
          <p:nvPr/>
        </p:nvCxnSpPr>
        <p:spPr>
          <a:xfrm flipH="1">
            <a:off x="1333145" y="3236177"/>
            <a:ext cx="126644" cy="258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1587970" y="4285596"/>
            <a:ext cx="126644" cy="258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802558" y="4385020"/>
            <a:ext cx="271689" cy="1591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458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9" grpId="0"/>
      <p:bldP spid="7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Classifier-free guidance</a:t>
            </a:r>
            <a:endParaRPr lang="en-US" dirty="0"/>
          </a:p>
        </p:txBody>
      </p:sp>
      <p:sp>
        <p:nvSpPr>
          <p:cNvPr id="3" name="Content Placeholder 2"/>
          <p:cNvSpPr>
            <a:spLocks noGrp="1"/>
          </p:cNvSpPr>
          <p:nvPr>
            <p:ph sz="quarter" idx="10"/>
          </p:nvPr>
        </p:nvSpPr>
        <p:spPr/>
        <p:txBody>
          <a:bodyPr/>
          <a:lstStyle/>
          <a:p>
            <a:r>
              <a:rPr lang="en-US" dirty="0" smtClean="0"/>
              <a:t>Train both a conditional and an unconditional score model (by randomly dropping the caption during training)</a:t>
            </a:r>
          </a:p>
          <a:p>
            <a:endParaRPr lang="en-US" dirty="0" smtClean="0"/>
          </a:p>
          <a:p>
            <a:r>
              <a:rPr lang="en-US" dirty="0" smtClean="0"/>
              <a:t>Combine the two models as follows</a:t>
            </a:r>
          </a:p>
          <a:p>
            <a:endParaRPr lang="en-US" dirty="0"/>
          </a:p>
          <a:p>
            <a:endParaRPr lang="en-US" dirty="0" smtClean="0"/>
          </a:p>
          <a:p>
            <a:endParaRPr lang="en-US" dirty="0"/>
          </a:p>
          <a:p>
            <a:endParaRPr lang="en-US" dirty="0" smtClean="0"/>
          </a:p>
          <a:p>
            <a:r>
              <a:rPr lang="en-US" dirty="0" smtClean="0"/>
              <a:t>w is the classifier-guidance strength</a:t>
            </a:r>
            <a:endParaRPr lang="en-US" dirty="0"/>
          </a:p>
        </p:txBody>
      </p:sp>
      <p:pic>
        <p:nvPicPr>
          <p:cNvPr id="4" name="Picture 3"/>
          <p:cNvPicPr>
            <a:picLocks noChangeAspect="1"/>
          </p:cNvPicPr>
          <p:nvPr/>
        </p:nvPicPr>
        <p:blipFill>
          <a:blip r:embed="rId2"/>
          <a:stretch>
            <a:fillRect/>
          </a:stretch>
        </p:blipFill>
        <p:spPr>
          <a:xfrm>
            <a:off x="704998" y="2368467"/>
            <a:ext cx="8195417" cy="805298"/>
          </a:xfrm>
          <a:prstGeom prst="rect">
            <a:avLst/>
          </a:prstGeom>
        </p:spPr>
      </p:pic>
    </p:spTree>
    <p:extLst>
      <p:ext uri="{BB962C8B-B14F-4D97-AF65-F5344CB8AC3E}">
        <p14:creationId xmlns:p14="http://schemas.microsoft.com/office/powerpoint/2010/main" val="359090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classifier guidance</a:t>
            </a:r>
            <a:endParaRPr lang="en-US" dirty="0"/>
          </a:p>
        </p:txBody>
      </p:sp>
      <p:sp>
        <p:nvSpPr>
          <p:cNvPr id="3" name="Content Placeholder 2"/>
          <p:cNvSpPr>
            <a:spLocks noGrp="1"/>
          </p:cNvSpPr>
          <p:nvPr>
            <p:ph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948776" y="1467750"/>
            <a:ext cx="7707862" cy="2582889"/>
          </a:xfrm>
          <a:prstGeom prst="rect">
            <a:avLst/>
          </a:prstGeom>
        </p:spPr>
      </p:pic>
      <p:cxnSp>
        <p:nvCxnSpPr>
          <p:cNvPr id="5" name="Straight Arrow Connector 4"/>
          <p:cNvCxnSpPr/>
          <p:nvPr/>
        </p:nvCxnSpPr>
        <p:spPr>
          <a:xfrm>
            <a:off x="1928259" y="4336869"/>
            <a:ext cx="532712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76628" y="4544180"/>
            <a:ext cx="4442242" cy="369332"/>
          </a:xfrm>
          <a:prstGeom prst="rect">
            <a:avLst/>
          </a:prstGeom>
          <a:noFill/>
        </p:spPr>
        <p:txBody>
          <a:bodyPr wrap="none" rtlCol="0">
            <a:spAutoFit/>
          </a:bodyPr>
          <a:lstStyle/>
          <a:p>
            <a:r>
              <a:rPr lang="en-US" dirty="0" smtClean="0"/>
              <a:t>Increased classifier guidance strength (w)</a:t>
            </a:r>
            <a:endParaRPr lang="en-US" dirty="0"/>
          </a:p>
        </p:txBody>
      </p:sp>
    </p:spTree>
    <p:extLst>
      <p:ext uri="{BB962C8B-B14F-4D97-AF65-F5344CB8AC3E}">
        <p14:creationId xmlns:p14="http://schemas.microsoft.com/office/powerpoint/2010/main" val="15063274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683" y="359542"/>
            <a:ext cx="7707862" cy="488024"/>
          </a:xfrm>
        </p:spPr>
        <p:txBody>
          <a:bodyPr/>
          <a:lstStyle/>
          <a:p>
            <a:r>
              <a:rPr lang="en-US" dirty="0" smtClean="0"/>
              <a:t>Summary</a:t>
            </a:r>
            <a:endParaRPr lang="en-US" dirty="0"/>
          </a:p>
        </p:txBody>
      </p:sp>
      <p:sp>
        <p:nvSpPr>
          <p:cNvPr id="3" name="Content Placeholder 2"/>
          <p:cNvSpPr>
            <a:spLocks noGrp="1"/>
          </p:cNvSpPr>
          <p:nvPr>
            <p:ph sz="quarter" idx="10"/>
          </p:nvPr>
        </p:nvSpPr>
        <p:spPr/>
        <p:txBody>
          <a:bodyPr>
            <a:normAutofit lnSpcReduction="10000"/>
          </a:bodyPr>
          <a:lstStyle/>
          <a:p>
            <a:r>
              <a:rPr lang="en-US" dirty="0" smtClean="0"/>
              <a:t>Discrete time diffusion model as a hierarchical VAE</a:t>
            </a:r>
          </a:p>
          <a:p>
            <a:pPr>
              <a:buFont typeface="Arial" panose="020B0604020202020204" pitchFamily="34" charset="0"/>
              <a:buChar char="•"/>
            </a:pPr>
            <a:r>
              <a:rPr lang="en-US" dirty="0" smtClean="0"/>
              <a:t>Connections with score-based models (ELBO equivalence to score matching)</a:t>
            </a:r>
          </a:p>
          <a:p>
            <a:pPr marL="0" indent="0"/>
            <a:r>
              <a:rPr lang="en-US" dirty="0" smtClean="0"/>
              <a:t>Continuous time diffusion models</a:t>
            </a:r>
          </a:p>
          <a:p>
            <a:pPr marL="285750" indent="-285750">
              <a:buFont typeface="Arial" panose="020B0604020202020204" pitchFamily="34" charset="0"/>
              <a:buChar char="•"/>
            </a:pPr>
            <a:r>
              <a:rPr lang="en-US" dirty="0" smtClean="0"/>
              <a:t>SDE perspective: VAE with an infinite number of latent variables</a:t>
            </a:r>
          </a:p>
          <a:p>
            <a:pPr marL="285750" indent="-285750">
              <a:buFont typeface="Arial" panose="020B0604020202020204" pitchFamily="34" charset="0"/>
              <a:buChar char="•"/>
            </a:pPr>
            <a:r>
              <a:rPr lang="en-US" dirty="0" smtClean="0"/>
              <a:t>ODE perspective: normalizing flow (exact likelihoods!)</a:t>
            </a:r>
          </a:p>
          <a:p>
            <a:pPr marL="0" indent="0"/>
            <a:r>
              <a:rPr lang="en-US" dirty="0" smtClean="0"/>
              <a:t>Accelerated sampling</a:t>
            </a:r>
          </a:p>
          <a:p>
            <a:pPr marL="285750" indent="-285750">
              <a:buFont typeface="Arial" panose="020B0604020202020204" pitchFamily="34" charset="0"/>
              <a:buChar char="•"/>
            </a:pPr>
            <a:r>
              <a:rPr lang="en-US" dirty="0" smtClean="0"/>
              <a:t>Advanced numerical methods for solving ODE/SDEs</a:t>
            </a:r>
          </a:p>
          <a:p>
            <a:pPr marL="285750" indent="-285750">
              <a:buFont typeface="Arial" panose="020B0604020202020204" pitchFamily="34" charset="0"/>
              <a:buChar char="•"/>
            </a:pPr>
            <a:r>
              <a:rPr lang="en-US" dirty="0" smtClean="0"/>
              <a:t>Distillation</a:t>
            </a:r>
          </a:p>
          <a:p>
            <a:pPr marL="0" indent="0"/>
            <a:r>
              <a:rPr lang="en-US" dirty="0" smtClean="0"/>
              <a:t>Controllable generation</a:t>
            </a:r>
          </a:p>
          <a:p>
            <a:pPr marL="285750" indent="-285750">
              <a:buFont typeface="Arial" panose="020B0604020202020204" pitchFamily="34" charset="0"/>
              <a:buChar char="•"/>
            </a:pPr>
            <a:r>
              <a:rPr lang="en-US" dirty="0" smtClean="0"/>
              <a:t>Classifier guidance</a:t>
            </a:r>
          </a:p>
          <a:p>
            <a:pPr marL="285750" indent="-285750">
              <a:buFont typeface="Arial" panose="020B0604020202020204" pitchFamily="34" charset="0"/>
              <a:buChar char="•"/>
            </a:pPr>
            <a:r>
              <a:rPr lang="en-US" dirty="0" smtClean="0"/>
              <a:t>Classifier-free guidance</a:t>
            </a:r>
            <a:endParaRPr lang="en-US" dirty="0"/>
          </a:p>
          <a:p>
            <a:pPr marL="0" indent="0"/>
            <a:endParaRPr lang="en-US" dirty="0"/>
          </a:p>
        </p:txBody>
      </p:sp>
    </p:spTree>
    <p:extLst>
      <p:ext uri="{BB962C8B-B14F-4D97-AF65-F5344CB8AC3E}">
        <p14:creationId xmlns:p14="http://schemas.microsoft.com/office/powerpoint/2010/main" val="3927716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p:txBody>
          <a:bodyPr/>
          <a:lstStyle/>
          <a:p>
            <a:r>
              <a:rPr lang="en-US"/>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474500" y="1942148"/>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7013083" y="1930064"/>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3019209" y="2369520"/>
            <a:ext cx="1103187" cy="646331"/>
          </a:xfrm>
          <a:prstGeom prst="rect">
            <a:avLst/>
          </a:prstGeom>
          <a:noFill/>
        </p:spPr>
        <p:txBody>
          <a:bodyPr wrap="none" rtlCol="0">
            <a:spAutoFit/>
          </a:bodyPr>
          <a:lstStyle/>
          <a:p>
            <a:pPr algn="ctr"/>
            <a:r>
              <a:rPr lang="en-US">
                <a:solidFill>
                  <a:schemeClr val="bg2"/>
                </a:solidFill>
              </a:rPr>
              <a:t>score </a:t>
            </a:r>
          </a:p>
          <a:p>
            <a:pPr algn="ctr"/>
            <a:r>
              <a:rPr lang="en-US">
                <a:solidFill>
                  <a:schemeClr val="bg2"/>
                </a:solidFill>
              </a:rPr>
              <a:t>matching</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5" y="1738100"/>
            <a:ext cx="1118099" cy="1106076"/>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4"/>
          <a:srcRect l="19947" t="6990" r="19735" b="12381"/>
          <a:stretch/>
        </p:blipFill>
        <p:spPr>
          <a:xfrm>
            <a:off x="4115472" y="1097709"/>
            <a:ext cx="2380773" cy="2386858"/>
          </a:xfrm>
          <a:prstGeom prst="rect">
            <a:avLst/>
          </a:prstGeom>
        </p:spPr>
      </p:pic>
      <p:sp>
        <p:nvSpPr>
          <p:cNvPr id="13" name="TextBox 12">
            <a:extLst>
              <a:ext uri="{FF2B5EF4-FFF2-40B4-BE49-F238E27FC236}">
                <a16:creationId xmlns:a16="http://schemas.microsoft.com/office/drawing/2014/main" id="{ED5C3697-DAE6-7040-9941-4935EB11F116}"/>
              </a:ext>
            </a:extLst>
          </p:cNvPr>
          <p:cNvSpPr txBox="1"/>
          <p:nvPr/>
        </p:nvSpPr>
        <p:spPr>
          <a:xfrm>
            <a:off x="4813392" y="3469545"/>
            <a:ext cx="829073" cy="369332"/>
          </a:xfrm>
          <a:prstGeom prst="rect">
            <a:avLst/>
          </a:prstGeom>
          <a:noFill/>
        </p:spPr>
        <p:txBody>
          <a:bodyPr wrap="none" rtlCol="0">
            <a:spAutoFit/>
          </a:bodyPr>
          <a:lstStyle/>
          <a:p>
            <a:r>
              <a:rPr lang="en-US">
                <a:solidFill>
                  <a:schemeClr val="bg2"/>
                </a:solidFill>
              </a:rPr>
              <a:t>Scores</a:t>
            </a:r>
          </a:p>
        </p:txBody>
      </p:sp>
      <p:sp>
        <p:nvSpPr>
          <p:cNvPr id="22" name="TextBox 21">
            <a:extLst>
              <a:ext uri="{FF2B5EF4-FFF2-40B4-BE49-F238E27FC236}">
                <a16:creationId xmlns:a16="http://schemas.microsoft.com/office/drawing/2014/main" id="{E159AC87-F2AE-0247-8CC1-C597E9A41EDA}"/>
              </a:ext>
            </a:extLst>
          </p:cNvPr>
          <p:cNvSpPr txBox="1"/>
          <p:nvPr/>
        </p:nvSpPr>
        <p:spPr>
          <a:xfrm>
            <a:off x="7550445" y="3468081"/>
            <a:ext cx="1462260" cy="369332"/>
          </a:xfrm>
          <a:prstGeom prst="rect">
            <a:avLst/>
          </a:prstGeom>
          <a:noFill/>
        </p:spPr>
        <p:txBody>
          <a:bodyPr wrap="none" rtlCol="0">
            <a:spAutoFit/>
          </a:bodyPr>
          <a:lstStyle/>
          <a:p>
            <a:r>
              <a:rPr lang="en-US">
                <a:solidFill>
                  <a:schemeClr val="bg2"/>
                </a:solidFill>
              </a:rPr>
              <a:t>New samples</a:t>
            </a:r>
          </a:p>
        </p:txBody>
      </p:sp>
      <p:grpSp>
        <p:nvGrpSpPr>
          <p:cNvPr id="4" name="Group 3">
            <a:extLst>
              <a:ext uri="{FF2B5EF4-FFF2-40B4-BE49-F238E27FC236}">
                <a16:creationId xmlns:a16="http://schemas.microsoft.com/office/drawing/2014/main" id="{D5F19150-9E67-D748-8192-04E395CAB2B8}"/>
              </a:ext>
            </a:extLst>
          </p:cNvPr>
          <p:cNvGrpSpPr/>
          <p:nvPr/>
        </p:nvGrpSpPr>
        <p:grpSpPr>
          <a:xfrm>
            <a:off x="643189" y="1097709"/>
            <a:ext cx="2403200" cy="3026531"/>
            <a:chOff x="558764" y="1081223"/>
            <a:chExt cx="2403200" cy="3026531"/>
          </a:xfrm>
        </p:grpSpPr>
        <p:grpSp>
          <p:nvGrpSpPr>
            <p:cNvPr id="40" name="Group 39">
              <a:extLst>
                <a:ext uri="{FF2B5EF4-FFF2-40B4-BE49-F238E27FC236}">
                  <a16:creationId xmlns:a16="http://schemas.microsoft.com/office/drawing/2014/main" id="{BD27D624-4166-7243-9E54-490ACF54073D}"/>
                </a:ext>
              </a:extLst>
            </p:cNvPr>
            <p:cNvGrpSpPr/>
            <p:nvPr/>
          </p:nvGrpSpPr>
          <p:grpSpPr>
            <a:xfrm>
              <a:off x="558764" y="1081223"/>
              <a:ext cx="2382946" cy="2756190"/>
              <a:chOff x="558764" y="1081223"/>
              <a:chExt cx="2382946" cy="2756190"/>
            </a:xfrm>
          </p:grpSpPr>
          <p:sp>
            <p:nvSpPr>
              <p:cNvPr id="7" name="TextBox 6">
                <a:extLst>
                  <a:ext uri="{FF2B5EF4-FFF2-40B4-BE49-F238E27FC236}">
                    <a16:creationId xmlns:a16="http://schemas.microsoft.com/office/drawing/2014/main" id="{3F4F1973-B5E0-F74E-AF1C-6C816D3440AB}"/>
                  </a:ext>
                </a:extLst>
              </p:cNvPr>
              <p:cNvSpPr txBox="1"/>
              <p:nvPr/>
            </p:nvSpPr>
            <p:spPr>
              <a:xfrm>
                <a:off x="1003879" y="3468081"/>
                <a:ext cx="1492716" cy="369332"/>
              </a:xfrm>
              <a:prstGeom prst="rect">
                <a:avLst/>
              </a:prstGeom>
              <a:noFill/>
            </p:spPr>
            <p:txBody>
              <a:bodyPr wrap="none" rtlCol="0">
                <a:spAutoFit/>
              </a:bodyPr>
              <a:lstStyle/>
              <a:p>
                <a:r>
                  <a:rPr lang="en-US">
                    <a:solidFill>
                      <a:schemeClr val="bg2"/>
                    </a:solidFill>
                  </a:rPr>
                  <a:t>Data samples</a:t>
                </a:r>
              </a:p>
            </p:txBody>
          </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5"/>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6"/>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7"/>
                <a:stretch>
                  <a:fillRect/>
                </a:stretch>
              </p:blipFill>
              <p:spPr>
                <a:xfrm>
                  <a:off x="2670321" y="1859926"/>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8"/>
                <a:stretch>
                  <a:fillRect/>
                </a:stretch>
              </p:blipFill>
              <p:spPr>
                <a:xfrm>
                  <a:off x="2005247" y="1121415"/>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9"/>
                <a:stretch>
                  <a:fillRect/>
                </a:stretch>
              </p:blipFill>
              <p:spPr>
                <a:xfrm>
                  <a:off x="595223" y="3059007"/>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0"/>
                <a:stretch>
                  <a:fillRect/>
                </a:stretch>
              </p:blipFill>
              <p:spPr>
                <a:xfrm>
                  <a:off x="1125713" y="3162230"/>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1"/>
                <a:stretch>
                  <a:fillRect/>
                </a:stretch>
              </p:blipFill>
              <p:spPr>
                <a:xfrm>
                  <a:off x="715873" y="2409500"/>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2"/>
                <a:stretch>
                  <a:fillRect/>
                </a:stretch>
              </p:blipFill>
              <p:spPr>
                <a:xfrm>
                  <a:off x="1175825" y="2564612"/>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3"/>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4"/>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5"/>
                <a:stretch>
                  <a:fillRect/>
                </a:stretch>
              </p:blipFill>
              <p:spPr>
                <a:xfrm>
                  <a:off x="2081145" y="1828181"/>
                  <a:ext cx="266700" cy="292100"/>
                </a:xfrm>
                <a:prstGeom prst="rect">
                  <a:avLst/>
                </a:prstGeom>
              </p:spPr>
            </p:pic>
          </p:grpSp>
        </p:grpSp>
        <p:pic>
          <p:nvPicPr>
            <p:cNvPr id="3" name="Picture 2">
              <a:extLst>
                <a:ext uri="{FF2B5EF4-FFF2-40B4-BE49-F238E27FC236}">
                  <a16:creationId xmlns:a16="http://schemas.microsoft.com/office/drawing/2014/main" id="{2FF69E2B-AC02-A841-B15B-3D7079FDDD5D}"/>
                </a:ext>
              </a:extLst>
            </p:cNvPr>
            <p:cNvPicPr>
              <a:picLocks noChangeAspect="1"/>
            </p:cNvPicPr>
            <p:nvPr/>
          </p:nvPicPr>
          <p:blipFill>
            <a:blip r:embed="rId16"/>
            <a:srcRect/>
            <a:stretch/>
          </p:blipFill>
          <p:spPr>
            <a:xfrm>
              <a:off x="670274" y="3895242"/>
              <a:ext cx="2291690" cy="212512"/>
            </a:xfrm>
            <a:prstGeom prst="rect">
              <a:avLst/>
            </a:prstGeom>
          </p:spPr>
        </p:pic>
      </p:grpSp>
      <p:pic>
        <p:nvPicPr>
          <p:cNvPr id="5" name="Picture 4">
            <a:extLst>
              <a:ext uri="{FF2B5EF4-FFF2-40B4-BE49-F238E27FC236}">
                <a16:creationId xmlns:a16="http://schemas.microsoft.com/office/drawing/2014/main" id="{17387893-3677-6842-B407-6AC948D6DB44}"/>
              </a:ext>
            </a:extLst>
          </p:cNvPr>
          <p:cNvPicPr>
            <a:picLocks noChangeAspect="1"/>
          </p:cNvPicPr>
          <p:nvPr/>
        </p:nvPicPr>
        <p:blipFill>
          <a:blip r:embed="rId17"/>
          <a:srcRect/>
          <a:stretch/>
        </p:blipFill>
        <p:spPr>
          <a:xfrm>
            <a:off x="4339178" y="3932981"/>
            <a:ext cx="1921217" cy="205448"/>
          </a:xfrm>
          <a:prstGeom prst="rect">
            <a:avLst/>
          </a:prstGeom>
        </p:spPr>
      </p:pic>
      <p:sp>
        <p:nvSpPr>
          <p:cNvPr id="29" name="TextBox 28">
            <a:extLst>
              <a:ext uri="{FF2B5EF4-FFF2-40B4-BE49-F238E27FC236}">
                <a16:creationId xmlns:a16="http://schemas.microsoft.com/office/drawing/2014/main" id="{EB1AB82F-933D-2E42-ACAA-CE33489ABB7E}"/>
              </a:ext>
            </a:extLst>
          </p:cNvPr>
          <p:cNvSpPr txBox="1"/>
          <p:nvPr/>
        </p:nvSpPr>
        <p:spPr>
          <a:xfrm>
            <a:off x="6554586" y="2384932"/>
            <a:ext cx="1109599" cy="646331"/>
          </a:xfrm>
          <a:prstGeom prst="rect">
            <a:avLst/>
          </a:prstGeom>
          <a:noFill/>
        </p:spPr>
        <p:txBody>
          <a:bodyPr wrap="none" rtlCol="0">
            <a:spAutoFit/>
          </a:bodyPr>
          <a:lstStyle/>
          <a:p>
            <a:pPr algn="ctr"/>
            <a:r>
              <a:rPr lang="en-US">
                <a:solidFill>
                  <a:schemeClr val="bg2"/>
                </a:solidFill>
              </a:rPr>
              <a:t>Langevin </a:t>
            </a:r>
          </a:p>
          <a:p>
            <a:pPr algn="ctr"/>
            <a:r>
              <a:rPr lang="en-US">
                <a:solidFill>
                  <a:schemeClr val="bg2"/>
                </a:solidFill>
              </a:rPr>
              <a:t>dynamics</a:t>
            </a:r>
          </a:p>
        </p:txBody>
      </p:sp>
      <p:pic>
        <p:nvPicPr>
          <p:cNvPr id="31" name="Picture 30">
            <a:extLst>
              <a:ext uri="{FF2B5EF4-FFF2-40B4-BE49-F238E27FC236}">
                <a16:creationId xmlns:a16="http://schemas.microsoft.com/office/drawing/2014/main" id="{95B696A2-9BFD-4D43-8096-C58F2E657565}"/>
              </a:ext>
            </a:extLst>
          </p:cNvPr>
          <p:cNvPicPr>
            <a:picLocks noChangeAspect="1"/>
          </p:cNvPicPr>
          <p:nvPr/>
        </p:nvPicPr>
        <p:blipFill>
          <a:blip r:embed="rId18"/>
          <a:stretch>
            <a:fillRect/>
          </a:stretch>
        </p:blipFill>
        <p:spPr>
          <a:xfrm>
            <a:off x="6691527" y="1267303"/>
            <a:ext cx="835715" cy="845433"/>
          </a:xfrm>
          <a:prstGeom prst="rect">
            <a:avLst/>
          </a:prstGeom>
        </p:spPr>
      </p:pic>
    </p:spTree>
    <p:extLst>
      <p:ext uri="{BB962C8B-B14F-4D97-AF65-F5344CB8AC3E}">
        <p14:creationId xmlns:p14="http://schemas.microsoft.com/office/powerpoint/2010/main" val="4186554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B7B2-3B61-7E4A-B7CF-2482BA2C02B7}"/>
              </a:ext>
            </a:extLst>
          </p:cNvPr>
          <p:cNvSpPr>
            <a:spLocks noGrp="1"/>
          </p:cNvSpPr>
          <p:nvPr>
            <p:ph type="title"/>
          </p:nvPr>
        </p:nvSpPr>
        <p:spPr/>
        <p:txBody>
          <a:bodyPr/>
          <a:lstStyle/>
          <a:p>
            <a:r>
              <a:rPr lang="en-US"/>
              <a:t>Joint Score Estimation via </a:t>
            </a:r>
            <a:br>
              <a:rPr lang="en-US"/>
            </a:br>
            <a:r>
              <a:rPr lang="en-US"/>
              <a:t>Noise Conditional Score Networks</a:t>
            </a:r>
          </a:p>
        </p:txBody>
      </p:sp>
      <p:pic>
        <p:nvPicPr>
          <p:cNvPr id="5" name="s1">
            <a:extLst>
              <a:ext uri="{FF2B5EF4-FFF2-40B4-BE49-F238E27FC236}">
                <a16:creationId xmlns:a16="http://schemas.microsoft.com/office/drawing/2014/main" id="{7EBC3A0B-411A-4941-8FB6-68AAB3839379}"/>
              </a:ext>
            </a:extLst>
          </p:cNvPr>
          <p:cNvPicPr>
            <a:picLocks noGrp="1" noChangeAspect="1"/>
          </p:cNvPicPr>
          <p:nvPr>
            <p:ph sz="quarter" idx="10"/>
          </p:nvPr>
        </p:nvPicPr>
        <p:blipFill rotWithShape="1">
          <a:blip r:embed="rId3"/>
          <a:srcRect l="19664" t="7248" r="19731" b="11945"/>
          <a:stretch/>
        </p:blipFill>
        <p:spPr>
          <a:xfrm>
            <a:off x="802037" y="3177581"/>
            <a:ext cx="1704813" cy="1704813"/>
          </a:xfrm>
          <a:prstGeom prst="rect">
            <a:avLst/>
          </a:prstGeom>
        </p:spPr>
      </p:pic>
      <p:pic>
        <p:nvPicPr>
          <p:cNvPr id="6" name="s2">
            <a:extLst>
              <a:ext uri="{FF2B5EF4-FFF2-40B4-BE49-F238E27FC236}">
                <a16:creationId xmlns:a16="http://schemas.microsoft.com/office/drawing/2014/main" id="{27F6A49E-9C1C-F942-9B72-FD6520620A16}"/>
              </a:ext>
            </a:extLst>
          </p:cNvPr>
          <p:cNvPicPr>
            <a:picLocks noChangeAspect="1"/>
          </p:cNvPicPr>
          <p:nvPr/>
        </p:nvPicPr>
        <p:blipFill rotWithShape="1">
          <a:blip r:embed="rId4"/>
          <a:srcRect l="19943" t="6990" r="19717" b="12618"/>
          <a:stretch/>
        </p:blipFill>
        <p:spPr>
          <a:xfrm>
            <a:off x="2876278" y="3177580"/>
            <a:ext cx="1706083" cy="1704813"/>
          </a:xfrm>
          <a:prstGeom prst="rect">
            <a:avLst/>
          </a:prstGeom>
        </p:spPr>
      </p:pic>
      <p:pic>
        <p:nvPicPr>
          <p:cNvPr id="9" name="s3">
            <a:extLst>
              <a:ext uri="{FF2B5EF4-FFF2-40B4-BE49-F238E27FC236}">
                <a16:creationId xmlns:a16="http://schemas.microsoft.com/office/drawing/2014/main" id="{1BA345A4-C07E-7D40-8286-AA2641F0443E}"/>
              </a:ext>
            </a:extLst>
          </p:cNvPr>
          <p:cNvPicPr>
            <a:picLocks noChangeAspect="1"/>
          </p:cNvPicPr>
          <p:nvPr/>
        </p:nvPicPr>
        <p:blipFill rotWithShape="1">
          <a:blip r:embed="rId5"/>
          <a:srcRect l="19944" t="6990" r="19811" b="12467"/>
          <a:stretch/>
        </p:blipFill>
        <p:spPr>
          <a:xfrm>
            <a:off x="5024046" y="3177580"/>
            <a:ext cx="1697066" cy="1701646"/>
          </a:xfrm>
          <a:prstGeom prst="rect">
            <a:avLst/>
          </a:prstGeom>
        </p:spPr>
      </p:pic>
      <p:grpSp>
        <p:nvGrpSpPr>
          <p:cNvPr id="10" name="ncsn">
            <a:extLst>
              <a:ext uri="{FF2B5EF4-FFF2-40B4-BE49-F238E27FC236}">
                <a16:creationId xmlns:a16="http://schemas.microsoft.com/office/drawing/2014/main" id="{2CA603F8-C1A7-CA44-ADB7-AC12DD692F48}"/>
              </a:ext>
            </a:extLst>
          </p:cNvPr>
          <p:cNvGrpSpPr/>
          <p:nvPr/>
        </p:nvGrpSpPr>
        <p:grpSpPr>
          <a:xfrm>
            <a:off x="6922445" y="2239028"/>
            <a:ext cx="1904675" cy="1484761"/>
            <a:chOff x="2840477" y="1357733"/>
            <a:chExt cx="1904675" cy="1484761"/>
          </a:xfrm>
        </p:grpSpPr>
        <p:grpSp>
          <p:nvGrpSpPr>
            <p:cNvPr id="11" name="Group 10">
              <a:extLst>
                <a:ext uri="{FF2B5EF4-FFF2-40B4-BE49-F238E27FC236}">
                  <a16:creationId xmlns:a16="http://schemas.microsoft.com/office/drawing/2014/main" id="{98C4814F-2944-434A-84F1-3A23DE7D2E9A}"/>
                </a:ext>
              </a:extLst>
            </p:cNvPr>
            <p:cNvGrpSpPr/>
            <p:nvPr/>
          </p:nvGrpSpPr>
          <p:grpSpPr>
            <a:xfrm>
              <a:off x="2840477" y="1357733"/>
              <a:ext cx="1904675" cy="1484761"/>
              <a:chOff x="2840477" y="1357733"/>
              <a:chExt cx="1904675" cy="1484761"/>
            </a:xfrm>
          </p:grpSpPr>
          <p:grpSp>
            <p:nvGrpSpPr>
              <p:cNvPr id="25" name="Group 24">
                <a:extLst>
                  <a:ext uri="{FF2B5EF4-FFF2-40B4-BE49-F238E27FC236}">
                    <a16:creationId xmlns:a16="http://schemas.microsoft.com/office/drawing/2014/main" id="{AB5126D2-A330-F740-A4AE-8C5D59D12F5E}"/>
                  </a:ext>
                </a:extLst>
              </p:cNvPr>
              <p:cNvGrpSpPr/>
              <p:nvPr/>
            </p:nvGrpSpPr>
            <p:grpSpPr>
              <a:xfrm>
                <a:off x="2840477" y="1357733"/>
                <a:ext cx="442498" cy="1484761"/>
                <a:chOff x="1741527" y="1459589"/>
                <a:chExt cx="533021" cy="1788505"/>
              </a:xfrm>
            </p:grpSpPr>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81392D53-DD0B-E442-BBFB-BE8392DEBEC7}"/>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33" name="Oval 32">
                      <a:extLst>
                        <a:ext uri="{FF2B5EF4-FFF2-40B4-BE49-F238E27FC236}">
                          <a16:creationId xmlns:a16="http://schemas.microsoft.com/office/drawing/2014/main" id="{81392D53-DD0B-E442-BBFB-BE8392DEBEC7}"/>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69823611-6B89-9944-AECC-DAD9915915D5}"/>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34" name="Oval 33">
                      <a:extLst>
                        <a:ext uri="{FF2B5EF4-FFF2-40B4-BE49-F238E27FC236}">
                          <a16:creationId xmlns:a16="http://schemas.microsoft.com/office/drawing/2014/main" id="{69823611-6B89-9944-AECC-DAD9915915D5}"/>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CA56B339-58FC-0447-A5BD-8D42557D4D39}"/>
                        </a:ext>
                      </a:extLst>
                    </p:cNvPr>
                    <p:cNvSpPr/>
                    <p:nvPr/>
                  </p:nvSpPr>
                  <p:spPr>
                    <a:xfrm>
                      <a:off x="1768868" y="2742414"/>
                      <a:ext cx="505680" cy="5056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r>
                              <a:rPr lang="en-US" b="0" i="1">
                                <a:latin typeface="Cambria Math" panose="02040503050406030204" pitchFamily="18" charset="0"/>
                              </a:rPr>
                              <m:t>𝜎</m:t>
                            </m:r>
                          </m:oMath>
                        </m:oMathPara>
                      </a14:m>
                      <a:endParaRPr lang="en-US"/>
                    </a:p>
                  </p:txBody>
                </p:sp>
              </mc:Choice>
              <mc:Fallback xmlns="">
                <p:sp>
                  <p:nvSpPr>
                    <p:cNvPr id="35" name="Oval 34">
                      <a:extLst>
                        <a:ext uri="{FF2B5EF4-FFF2-40B4-BE49-F238E27FC236}">
                          <a16:creationId xmlns:a16="http://schemas.microsoft.com/office/drawing/2014/main" id="{CA56B339-58FC-0447-A5BD-8D42557D4D39}"/>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8"/>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29448CC4-F3E4-4C4C-A699-2799AB5240CD}"/>
                  </a:ext>
                </a:extLst>
              </p:cNvPr>
              <p:cNvGrpSpPr/>
              <p:nvPr/>
            </p:nvGrpSpPr>
            <p:grpSpPr>
              <a:xfrm>
                <a:off x="4317917" y="1437115"/>
                <a:ext cx="427235" cy="1344635"/>
                <a:chOff x="4317917" y="1437115"/>
                <a:chExt cx="427235" cy="1344635"/>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46728387-2835-CF40-893D-0AEAD601E570}"/>
                        </a:ext>
                      </a:extLst>
                    </p:cNvPr>
                    <p:cNvSpPr/>
                    <p:nvPr/>
                  </p:nvSpPr>
                  <p:spPr>
                    <a:xfrm>
                      <a:off x="4326854" y="1437115"/>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,1</m:t>
                                </m:r>
                              </m:sub>
                            </m:sSub>
                          </m:oMath>
                        </m:oMathPara>
                      </a14:m>
                      <a:endParaRPr lang="en-US"/>
                    </a:p>
                  </p:txBody>
                </p:sp>
              </mc:Choice>
              <mc:Fallback xmlns="">
                <p:sp>
                  <p:nvSpPr>
                    <p:cNvPr id="30" name="Oval 29">
                      <a:extLst>
                        <a:ext uri="{FF2B5EF4-FFF2-40B4-BE49-F238E27FC236}">
                          <a16:creationId xmlns:a16="http://schemas.microsoft.com/office/drawing/2014/main" id="{46728387-2835-CF40-893D-0AEAD601E570}"/>
                        </a:ext>
                      </a:extLst>
                    </p:cNvPr>
                    <p:cNvSpPr>
                      <a:spLocks noRot="1" noChangeAspect="1" noMove="1" noResize="1" noEditPoints="1" noAdjustHandles="1" noChangeArrowheads="1" noChangeShapeType="1" noTextEdit="1"/>
                    </p:cNvSpPr>
                    <p:nvPr/>
                  </p:nvSpPr>
                  <p:spPr>
                    <a:xfrm>
                      <a:off x="4326854" y="1437115"/>
                      <a:ext cx="418298" cy="418296"/>
                    </a:xfrm>
                    <a:prstGeom prst="ellips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538B9994-E6C8-F746-8FF0-398EC07C1AEB}"/>
                        </a:ext>
                      </a:extLst>
                    </p:cNvPr>
                    <p:cNvSpPr/>
                    <p:nvPr/>
                  </p:nvSpPr>
                  <p:spPr>
                    <a:xfrm>
                      <a:off x="4317917" y="236345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,2</m:t>
                                </m:r>
                              </m:sub>
                            </m:sSub>
                          </m:oMath>
                        </m:oMathPara>
                      </a14:m>
                      <a:endParaRPr lang="en-US"/>
                    </a:p>
                  </p:txBody>
                </p:sp>
              </mc:Choice>
              <mc:Fallback xmlns="">
                <p:sp>
                  <p:nvSpPr>
                    <p:cNvPr id="31" name="Oval 30">
                      <a:extLst>
                        <a:ext uri="{FF2B5EF4-FFF2-40B4-BE49-F238E27FC236}">
                          <a16:creationId xmlns:a16="http://schemas.microsoft.com/office/drawing/2014/main" id="{538B9994-E6C8-F746-8FF0-398EC07C1AEB}"/>
                        </a:ext>
                      </a:extLst>
                    </p:cNvPr>
                    <p:cNvSpPr>
                      <a:spLocks noRot="1" noChangeAspect="1" noMove="1" noResize="1" noEditPoints="1" noAdjustHandles="1" noChangeArrowheads="1" noChangeShapeType="1" noTextEdit="1"/>
                    </p:cNvSpPr>
                    <p:nvPr/>
                  </p:nvSpPr>
                  <p:spPr>
                    <a:xfrm>
                      <a:off x="4317917" y="2363454"/>
                      <a:ext cx="418298" cy="418296"/>
                    </a:xfrm>
                    <a:prstGeom prst="ellipse">
                      <a:avLst/>
                    </a:prstGeom>
                    <a:blipFill>
                      <a:blip r:embed="rId10"/>
                      <a:stretch>
                        <a:fillRect/>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372AD86B-5435-7C49-A1DC-2B7234D736B0}"/>
                  </a:ext>
                </a:extLst>
              </p:cNvPr>
              <p:cNvGrpSpPr/>
              <p:nvPr/>
            </p:nvGrpSpPr>
            <p:grpSpPr>
              <a:xfrm>
                <a:off x="3594997" y="1601219"/>
                <a:ext cx="429139" cy="971383"/>
                <a:chOff x="3594997" y="1601219"/>
                <a:chExt cx="429139" cy="971383"/>
              </a:xfrm>
            </p:grpSpPr>
            <p:sp>
              <p:nvSpPr>
                <p:cNvPr id="28" name="Oval 27">
                  <a:extLst>
                    <a:ext uri="{FF2B5EF4-FFF2-40B4-BE49-F238E27FC236}">
                      <a16:creationId xmlns:a16="http://schemas.microsoft.com/office/drawing/2014/main" id="{E79730ED-44D0-4945-8F02-3BE021EAAF0F}"/>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D5F3333-C75A-0D45-902B-594E6D75CDE9}"/>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D68419B0-C9CD-1A45-838A-E75276B3FFAC}"/>
                </a:ext>
              </a:extLst>
            </p:cNvPr>
            <p:cNvGrpSpPr/>
            <p:nvPr/>
          </p:nvGrpSpPr>
          <p:grpSpPr>
            <a:xfrm>
              <a:off x="3254527" y="1564758"/>
              <a:ext cx="1072327" cy="1067838"/>
              <a:chOff x="3254527" y="1564758"/>
              <a:chExt cx="1072327" cy="1067838"/>
            </a:xfrm>
          </p:grpSpPr>
          <p:cxnSp>
            <p:nvCxnSpPr>
              <p:cNvPr id="13" name="Straight Connector 12">
                <a:extLst>
                  <a:ext uri="{FF2B5EF4-FFF2-40B4-BE49-F238E27FC236}">
                    <a16:creationId xmlns:a16="http://schemas.microsoft.com/office/drawing/2014/main" id="{6EC2A1BA-A383-2D4F-B073-DD64E5DFA71A}"/>
                  </a:ext>
                </a:extLst>
              </p:cNvPr>
              <p:cNvCxnSpPr>
                <a:stCxn id="33" idx="6"/>
                <a:endCxn id="28"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2FDCACA-E10F-0443-8925-A2678AB54D7D}"/>
                  </a:ext>
                </a:extLst>
              </p:cNvPr>
              <p:cNvCxnSpPr>
                <a:cxnSpLocks/>
                <a:stCxn id="33" idx="6"/>
                <a:endCxn id="29"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965D918-8164-D441-B115-EA0F0C72A407}"/>
                  </a:ext>
                </a:extLst>
              </p:cNvPr>
              <p:cNvCxnSpPr>
                <a:cxnSpLocks/>
                <a:stCxn id="34" idx="6"/>
                <a:endCxn id="28"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E2C8C4E-3619-3C4A-A7FA-FF2947E17CEF}"/>
                  </a:ext>
                </a:extLst>
              </p:cNvPr>
              <p:cNvCxnSpPr>
                <a:cxnSpLocks/>
                <a:stCxn id="34" idx="6"/>
                <a:endCxn id="29"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7D270C-758F-E345-9741-06FD84966E12}"/>
                  </a:ext>
                </a:extLst>
              </p:cNvPr>
              <p:cNvCxnSpPr>
                <a:cxnSpLocks/>
                <a:stCxn id="35" idx="6"/>
                <a:endCxn id="28"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C1475D4-762B-9C48-A7FE-CDBB6A5014C8}"/>
                  </a:ext>
                </a:extLst>
              </p:cNvPr>
              <p:cNvCxnSpPr>
                <a:cxnSpLocks/>
                <a:stCxn id="35" idx="6"/>
                <a:endCxn id="29"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ECC21BD-2861-2F48-B9B7-D2B3E547ECFF}"/>
                  </a:ext>
                </a:extLst>
              </p:cNvPr>
              <p:cNvCxnSpPr>
                <a:cxnSpLocks/>
                <a:stCxn id="28" idx="6"/>
                <a:endCxn id="30" idx="2"/>
              </p:cNvCxnSpPr>
              <p:nvPr/>
            </p:nvCxnSpPr>
            <p:spPr>
              <a:xfrm flipV="1">
                <a:off x="4009047" y="1646263"/>
                <a:ext cx="317807" cy="16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8375E02-690E-6A45-A10D-E710EB2C253B}"/>
                  </a:ext>
                </a:extLst>
              </p:cNvPr>
              <p:cNvCxnSpPr>
                <a:cxnSpLocks/>
                <a:stCxn id="28" idx="6"/>
                <a:endCxn id="31" idx="2"/>
              </p:cNvCxnSpPr>
              <p:nvPr/>
            </p:nvCxnSpPr>
            <p:spPr>
              <a:xfrm>
                <a:off x="4009047" y="1808243"/>
                <a:ext cx="308870" cy="7643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447DE1B-7D8F-064D-B0A2-E98A120C4E3C}"/>
                  </a:ext>
                </a:extLst>
              </p:cNvPr>
              <p:cNvCxnSpPr>
                <a:cxnSpLocks/>
                <a:stCxn id="29" idx="6"/>
                <a:endCxn id="30" idx="2"/>
              </p:cNvCxnSpPr>
              <p:nvPr/>
            </p:nvCxnSpPr>
            <p:spPr>
              <a:xfrm flipV="1">
                <a:off x="4024136" y="1646263"/>
                <a:ext cx="302718" cy="7193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095AEC7-2E47-F64C-831E-CA4DD5F1859B}"/>
                  </a:ext>
                </a:extLst>
              </p:cNvPr>
              <p:cNvCxnSpPr>
                <a:cxnSpLocks/>
                <a:stCxn id="29" idx="6"/>
                <a:endCxn id="31" idx="2"/>
              </p:cNvCxnSpPr>
              <p:nvPr/>
            </p:nvCxnSpPr>
            <p:spPr>
              <a:xfrm>
                <a:off x="4024136" y="2365578"/>
                <a:ext cx="293781" cy="207024"/>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57" name="p3">
            <a:extLst>
              <a:ext uri="{FF2B5EF4-FFF2-40B4-BE49-F238E27FC236}">
                <a16:creationId xmlns:a16="http://schemas.microsoft.com/office/drawing/2014/main" id="{A35EDCF4-2B88-8046-BA67-9C6B55E03619}"/>
              </a:ext>
            </a:extLst>
          </p:cNvPr>
          <p:cNvGrpSpPr/>
          <p:nvPr/>
        </p:nvGrpSpPr>
        <p:grpSpPr>
          <a:xfrm>
            <a:off x="5024046" y="1117022"/>
            <a:ext cx="1677763" cy="1955102"/>
            <a:chOff x="5024046" y="1117022"/>
            <a:chExt cx="1677763" cy="1955102"/>
          </a:xfrm>
        </p:grpSpPr>
        <p:pic>
          <p:nvPicPr>
            <p:cNvPr id="8" name="Picture 7">
              <a:extLst>
                <a:ext uri="{FF2B5EF4-FFF2-40B4-BE49-F238E27FC236}">
                  <a16:creationId xmlns:a16="http://schemas.microsoft.com/office/drawing/2014/main" id="{6C71927F-1955-594A-A74D-657C1755FF36}"/>
                </a:ext>
              </a:extLst>
            </p:cNvPr>
            <p:cNvPicPr>
              <a:picLocks noChangeAspect="1"/>
            </p:cNvPicPr>
            <p:nvPr/>
          </p:nvPicPr>
          <p:blipFill rotWithShape="1">
            <a:blip r:embed="rId11"/>
            <a:srcRect l="17345" t="3616" r="17118" b="9605"/>
            <a:stretch/>
          </p:blipFill>
          <p:spPr>
            <a:xfrm>
              <a:off x="5024046" y="1405932"/>
              <a:ext cx="1677763" cy="1666192"/>
            </a:xfrm>
            <a:prstGeom prst="rect">
              <a:avLst/>
            </a:prstGeom>
          </p:spPr>
        </p:pic>
        <p:pic>
          <p:nvPicPr>
            <p:cNvPr id="54" name="Picture 53">
              <a:extLst>
                <a:ext uri="{FF2B5EF4-FFF2-40B4-BE49-F238E27FC236}">
                  <a16:creationId xmlns:a16="http://schemas.microsoft.com/office/drawing/2014/main" id="{9477E7AA-9DC9-DF49-93B8-83E22BFC7B05}"/>
                </a:ext>
              </a:extLst>
            </p:cNvPr>
            <p:cNvPicPr>
              <a:picLocks noChangeAspect="1"/>
            </p:cNvPicPr>
            <p:nvPr/>
          </p:nvPicPr>
          <p:blipFill>
            <a:blip r:embed="rId12"/>
            <a:stretch>
              <a:fillRect/>
            </a:stretch>
          </p:blipFill>
          <p:spPr>
            <a:xfrm>
              <a:off x="5705811" y="1117022"/>
              <a:ext cx="333536" cy="222357"/>
            </a:xfrm>
            <a:prstGeom prst="rect">
              <a:avLst/>
            </a:prstGeom>
          </p:spPr>
        </p:pic>
      </p:grpSp>
      <p:sp>
        <p:nvSpPr>
          <p:cNvPr id="58" name="TextBox 57">
            <a:extLst>
              <a:ext uri="{FF2B5EF4-FFF2-40B4-BE49-F238E27FC236}">
                <a16:creationId xmlns:a16="http://schemas.microsoft.com/office/drawing/2014/main" id="{F01F7AFB-FC48-7C44-9AAC-6C66C5475D66}"/>
              </a:ext>
            </a:extLst>
          </p:cNvPr>
          <p:cNvSpPr txBox="1"/>
          <p:nvPr/>
        </p:nvSpPr>
        <p:spPr>
          <a:xfrm>
            <a:off x="6809347" y="3789899"/>
            <a:ext cx="2179464" cy="923330"/>
          </a:xfrm>
          <a:prstGeom prst="rect">
            <a:avLst/>
          </a:prstGeom>
          <a:noFill/>
        </p:spPr>
        <p:txBody>
          <a:bodyPr wrap="square" rtlCol="0">
            <a:spAutoFit/>
          </a:bodyPr>
          <a:lstStyle/>
          <a:p>
            <a:pPr algn="ctr"/>
            <a:r>
              <a:rPr lang="en-US">
                <a:solidFill>
                  <a:schemeClr val="bg2"/>
                </a:solidFill>
              </a:rPr>
              <a:t>Noise Conditional Score Network</a:t>
            </a:r>
          </a:p>
          <a:p>
            <a:pPr algn="ctr"/>
            <a:r>
              <a:rPr lang="en-US">
                <a:solidFill>
                  <a:schemeClr val="bg2"/>
                </a:solidFill>
              </a:rPr>
              <a:t>(NCSN)</a:t>
            </a:r>
          </a:p>
        </p:txBody>
      </p:sp>
      <p:grpSp>
        <p:nvGrpSpPr>
          <p:cNvPr id="21" name="p1">
            <a:extLst>
              <a:ext uri="{FF2B5EF4-FFF2-40B4-BE49-F238E27FC236}">
                <a16:creationId xmlns:a16="http://schemas.microsoft.com/office/drawing/2014/main" id="{AB135840-C490-4644-93A8-7ECA02DD7FA1}"/>
              </a:ext>
            </a:extLst>
          </p:cNvPr>
          <p:cNvGrpSpPr/>
          <p:nvPr/>
        </p:nvGrpSpPr>
        <p:grpSpPr>
          <a:xfrm>
            <a:off x="823238" y="1113471"/>
            <a:ext cx="1662407" cy="1983622"/>
            <a:chOff x="823238" y="1113471"/>
            <a:chExt cx="1662407" cy="1983622"/>
          </a:xfrm>
        </p:grpSpPr>
        <p:pic>
          <p:nvPicPr>
            <p:cNvPr id="52" name="Picture 51">
              <a:extLst>
                <a:ext uri="{FF2B5EF4-FFF2-40B4-BE49-F238E27FC236}">
                  <a16:creationId xmlns:a16="http://schemas.microsoft.com/office/drawing/2014/main" id="{4422B1FC-93EB-AA4D-897D-A76126F7F082}"/>
                </a:ext>
              </a:extLst>
            </p:cNvPr>
            <p:cNvPicPr>
              <a:picLocks noChangeAspect="1"/>
            </p:cNvPicPr>
            <p:nvPr/>
          </p:nvPicPr>
          <p:blipFill>
            <a:blip r:embed="rId13"/>
            <a:stretch>
              <a:fillRect/>
            </a:stretch>
          </p:blipFill>
          <p:spPr>
            <a:xfrm>
              <a:off x="1490145" y="1113471"/>
              <a:ext cx="328595" cy="225909"/>
            </a:xfrm>
            <a:prstGeom prst="rect">
              <a:avLst/>
            </a:prstGeom>
          </p:spPr>
        </p:pic>
        <p:pic>
          <p:nvPicPr>
            <p:cNvPr id="3" name="Picture 2">
              <a:extLst>
                <a:ext uri="{FF2B5EF4-FFF2-40B4-BE49-F238E27FC236}">
                  <a16:creationId xmlns:a16="http://schemas.microsoft.com/office/drawing/2014/main" id="{5C24EF3C-74B2-624C-84AB-1ECA1E9DAC45}"/>
                </a:ext>
              </a:extLst>
            </p:cNvPr>
            <p:cNvPicPr>
              <a:picLocks noChangeAspect="1"/>
            </p:cNvPicPr>
            <p:nvPr/>
          </p:nvPicPr>
          <p:blipFill rotWithShape="1">
            <a:blip r:embed="rId14"/>
            <a:srcRect l="17897" t="5333" r="18662" b="9333"/>
            <a:stretch/>
          </p:blipFill>
          <p:spPr>
            <a:xfrm>
              <a:off x="823238" y="1420008"/>
              <a:ext cx="1662407" cy="1677085"/>
            </a:xfrm>
            <a:prstGeom prst="rect">
              <a:avLst/>
            </a:prstGeom>
          </p:spPr>
        </p:pic>
      </p:grpSp>
      <p:grpSp>
        <p:nvGrpSpPr>
          <p:cNvPr id="32" name="p2">
            <a:extLst>
              <a:ext uri="{FF2B5EF4-FFF2-40B4-BE49-F238E27FC236}">
                <a16:creationId xmlns:a16="http://schemas.microsoft.com/office/drawing/2014/main" id="{46A74149-61E9-0F49-B5E1-279644DE589F}"/>
              </a:ext>
            </a:extLst>
          </p:cNvPr>
          <p:cNvGrpSpPr/>
          <p:nvPr/>
        </p:nvGrpSpPr>
        <p:grpSpPr>
          <a:xfrm>
            <a:off x="2891067" y="1113471"/>
            <a:ext cx="1673209" cy="1986273"/>
            <a:chOff x="2918241" y="1113470"/>
            <a:chExt cx="1673209" cy="1986273"/>
          </a:xfrm>
        </p:grpSpPr>
        <p:pic>
          <p:nvPicPr>
            <p:cNvPr id="53" name="Picture 52">
              <a:extLst>
                <a:ext uri="{FF2B5EF4-FFF2-40B4-BE49-F238E27FC236}">
                  <a16:creationId xmlns:a16="http://schemas.microsoft.com/office/drawing/2014/main" id="{8AE94F50-6CBB-D044-A32A-A182C404806A}"/>
                </a:ext>
              </a:extLst>
            </p:cNvPr>
            <p:cNvPicPr>
              <a:picLocks noChangeAspect="1"/>
            </p:cNvPicPr>
            <p:nvPr/>
          </p:nvPicPr>
          <p:blipFill>
            <a:blip r:embed="rId15"/>
            <a:stretch>
              <a:fillRect/>
            </a:stretch>
          </p:blipFill>
          <p:spPr>
            <a:xfrm>
              <a:off x="3559887" y="1113470"/>
              <a:ext cx="338864" cy="225909"/>
            </a:xfrm>
            <a:prstGeom prst="rect">
              <a:avLst/>
            </a:prstGeom>
          </p:spPr>
        </p:pic>
        <p:pic>
          <p:nvPicPr>
            <p:cNvPr id="24" name="Picture 23">
              <a:extLst>
                <a:ext uri="{FF2B5EF4-FFF2-40B4-BE49-F238E27FC236}">
                  <a16:creationId xmlns:a16="http://schemas.microsoft.com/office/drawing/2014/main" id="{725BFBA2-E51C-9343-9361-717CEF3D10B8}"/>
                </a:ext>
              </a:extLst>
            </p:cNvPr>
            <p:cNvPicPr>
              <a:picLocks noChangeAspect="1"/>
            </p:cNvPicPr>
            <p:nvPr/>
          </p:nvPicPr>
          <p:blipFill rotWithShape="1">
            <a:blip r:embed="rId16"/>
            <a:srcRect l="17590" t="5060" r="18662" b="9470"/>
            <a:stretch/>
          </p:blipFill>
          <p:spPr>
            <a:xfrm>
              <a:off x="2918241" y="1417216"/>
              <a:ext cx="1673209" cy="1682527"/>
            </a:xfrm>
            <a:prstGeom prst="rect">
              <a:avLst/>
            </a:prstGeom>
          </p:spPr>
        </p:pic>
      </p:grpSp>
    </p:spTree>
    <p:extLst>
      <p:ext uri="{BB962C8B-B14F-4D97-AF65-F5344CB8AC3E}">
        <p14:creationId xmlns:p14="http://schemas.microsoft.com/office/powerpoint/2010/main" val="32626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5BE3-68B5-B343-8934-423B6BA7B117}"/>
              </a:ext>
            </a:extLst>
          </p:cNvPr>
          <p:cNvSpPr>
            <a:spLocks noGrp="1"/>
          </p:cNvSpPr>
          <p:nvPr>
            <p:ph type="title"/>
          </p:nvPr>
        </p:nvSpPr>
        <p:spPr>
          <a:xfrm>
            <a:off x="756310" y="292608"/>
            <a:ext cx="7707862" cy="488024"/>
          </a:xfrm>
        </p:spPr>
        <p:txBody>
          <a:bodyPr/>
          <a:lstStyle/>
          <a:p>
            <a:r>
              <a:rPr lang="en-US"/>
              <a:t>Using multiple noise levels</a:t>
            </a:r>
          </a:p>
        </p:txBody>
      </p:sp>
      <p:grpSp>
        <p:nvGrpSpPr>
          <p:cNvPr id="33" name="Group 32">
            <a:extLst>
              <a:ext uri="{FF2B5EF4-FFF2-40B4-BE49-F238E27FC236}">
                <a16:creationId xmlns:a16="http://schemas.microsoft.com/office/drawing/2014/main" id="{5E62F947-7F33-A542-A9B9-A2E07EBDAEB4}"/>
              </a:ext>
            </a:extLst>
          </p:cNvPr>
          <p:cNvGrpSpPr/>
          <p:nvPr/>
        </p:nvGrpSpPr>
        <p:grpSpPr>
          <a:xfrm>
            <a:off x="2261817" y="1127809"/>
            <a:ext cx="6225257" cy="1717207"/>
            <a:chOff x="2508610" y="1172892"/>
            <a:chExt cx="6225257" cy="1717207"/>
          </a:xfrm>
        </p:grpSpPr>
        <p:pic>
          <p:nvPicPr>
            <p:cNvPr id="8" name="Picture 7">
              <a:extLst>
                <a:ext uri="{FF2B5EF4-FFF2-40B4-BE49-F238E27FC236}">
                  <a16:creationId xmlns:a16="http://schemas.microsoft.com/office/drawing/2014/main" id="{AFCC6533-1409-C24A-B23F-2F80CCC7ADF7}"/>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508610" y="1183886"/>
              <a:ext cx="1689270" cy="1681535"/>
            </a:xfrm>
            <a:prstGeom prst="rect">
              <a:avLst/>
            </a:prstGeom>
          </p:spPr>
        </p:pic>
        <p:pic>
          <p:nvPicPr>
            <p:cNvPr id="12" name="Picture 11">
              <a:extLst>
                <a:ext uri="{FF2B5EF4-FFF2-40B4-BE49-F238E27FC236}">
                  <a16:creationId xmlns:a16="http://schemas.microsoft.com/office/drawing/2014/main" id="{75C005F2-FA02-9E47-9AE6-F82FE406D32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7060058" y="1172892"/>
              <a:ext cx="1673809" cy="1692528"/>
            </a:xfrm>
            <a:prstGeom prst="rect">
              <a:avLst/>
            </a:prstGeom>
          </p:spPr>
        </p:pic>
        <p:pic>
          <p:nvPicPr>
            <p:cNvPr id="15" name="Picture 14">
              <a:extLst>
                <a:ext uri="{FF2B5EF4-FFF2-40B4-BE49-F238E27FC236}">
                  <a16:creationId xmlns:a16="http://schemas.microsoft.com/office/drawing/2014/main" id="{E28D683B-C3EB-BA46-AC88-8B6699264AA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784967" y="1192078"/>
              <a:ext cx="1684685" cy="1698021"/>
            </a:xfrm>
            <a:prstGeom prst="rect">
              <a:avLst/>
            </a:prstGeom>
          </p:spPr>
        </p:pic>
      </p:grpSp>
      <p:grpSp>
        <p:nvGrpSpPr>
          <p:cNvPr id="27" name="Group 26">
            <a:extLst>
              <a:ext uri="{FF2B5EF4-FFF2-40B4-BE49-F238E27FC236}">
                <a16:creationId xmlns:a16="http://schemas.microsoft.com/office/drawing/2014/main" id="{58A8FDA9-0E35-2942-93A8-7348FDDAACDB}"/>
              </a:ext>
            </a:extLst>
          </p:cNvPr>
          <p:cNvGrpSpPr/>
          <p:nvPr/>
        </p:nvGrpSpPr>
        <p:grpSpPr>
          <a:xfrm>
            <a:off x="2931309" y="802482"/>
            <a:ext cx="4886772" cy="289664"/>
            <a:chOff x="3178102" y="847565"/>
            <a:chExt cx="4886772" cy="289664"/>
          </a:xfrm>
        </p:grpSpPr>
        <p:pic>
          <p:nvPicPr>
            <p:cNvPr id="11" name="Picture 10">
              <a:extLst>
                <a:ext uri="{FF2B5EF4-FFF2-40B4-BE49-F238E27FC236}">
                  <a16:creationId xmlns:a16="http://schemas.microsoft.com/office/drawing/2014/main" id="{F655D579-8666-AA47-9C9B-2E290F2BD690}"/>
                </a:ext>
              </a:extLst>
            </p:cNvPr>
            <p:cNvPicPr>
              <a:picLocks noChangeAspect="1"/>
            </p:cNvPicPr>
            <p:nvPr/>
          </p:nvPicPr>
          <p:blipFill>
            <a:blip r:embed="rId12"/>
            <a:stretch>
              <a:fillRect/>
            </a:stretch>
          </p:blipFill>
          <p:spPr>
            <a:xfrm>
              <a:off x="3178102" y="909240"/>
              <a:ext cx="330849" cy="227989"/>
            </a:xfrm>
            <a:prstGeom prst="rect">
              <a:avLst/>
            </a:prstGeom>
          </p:spPr>
        </p:pic>
        <p:pic>
          <p:nvPicPr>
            <p:cNvPr id="9" name="Picture 8">
              <a:extLst>
                <a:ext uri="{FF2B5EF4-FFF2-40B4-BE49-F238E27FC236}">
                  <a16:creationId xmlns:a16="http://schemas.microsoft.com/office/drawing/2014/main" id="{398D5382-5F7F-DC48-80C5-9DB230B25139}"/>
                </a:ext>
              </a:extLst>
            </p:cNvPr>
            <p:cNvPicPr>
              <a:picLocks noChangeAspect="1"/>
            </p:cNvPicPr>
            <p:nvPr/>
          </p:nvPicPr>
          <p:blipFill>
            <a:blip r:embed="rId13"/>
            <a:stretch>
              <a:fillRect/>
            </a:stretch>
          </p:blipFill>
          <p:spPr>
            <a:xfrm>
              <a:off x="7729050" y="892316"/>
              <a:ext cx="335824" cy="224405"/>
            </a:xfrm>
            <a:prstGeom prst="rect">
              <a:avLst/>
            </a:prstGeom>
          </p:spPr>
        </p:pic>
        <p:pic>
          <p:nvPicPr>
            <p:cNvPr id="14" name="Picture 13">
              <a:extLst>
                <a:ext uri="{FF2B5EF4-FFF2-40B4-BE49-F238E27FC236}">
                  <a16:creationId xmlns:a16="http://schemas.microsoft.com/office/drawing/2014/main" id="{9DDB9185-EE5B-FD40-AB5B-1C392D38AEEB}"/>
                </a:ext>
              </a:extLst>
            </p:cNvPr>
            <p:cNvPicPr>
              <a:picLocks noChangeAspect="1"/>
            </p:cNvPicPr>
            <p:nvPr/>
          </p:nvPicPr>
          <p:blipFill>
            <a:blip r:embed="rId14"/>
            <a:stretch>
              <a:fillRect/>
            </a:stretch>
          </p:blipFill>
          <p:spPr>
            <a:xfrm>
              <a:off x="5431014" y="885535"/>
              <a:ext cx="341188" cy="227989"/>
            </a:xfrm>
            <a:prstGeom prst="rect">
              <a:avLst/>
            </a:prstGeom>
          </p:spPr>
        </p:pic>
        <p:pic>
          <p:nvPicPr>
            <p:cNvPr id="16" name="Picture 15">
              <a:extLst>
                <a:ext uri="{FF2B5EF4-FFF2-40B4-BE49-F238E27FC236}">
                  <a16:creationId xmlns:a16="http://schemas.microsoft.com/office/drawing/2014/main" id="{1DD4179F-D200-6245-881B-F31FE65CE2EE}"/>
                </a:ext>
              </a:extLst>
            </p:cNvPr>
            <p:cNvPicPr>
              <a:picLocks noChangeAspect="1"/>
            </p:cNvPicPr>
            <p:nvPr/>
          </p:nvPicPr>
          <p:blipFill>
            <a:blip r:embed="rId15"/>
            <a:stretch>
              <a:fillRect/>
            </a:stretch>
          </p:blipFill>
          <p:spPr>
            <a:xfrm>
              <a:off x="4290817" y="860446"/>
              <a:ext cx="281316" cy="269156"/>
            </a:xfrm>
            <a:prstGeom prst="rect">
              <a:avLst/>
            </a:prstGeom>
          </p:spPr>
        </p:pic>
        <p:pic>
          <p:nvPicPr>
            <p:cNvPr id="17" name="Picture 16">
              <a:extLst>
                <a:ext uri="{FF2B5EF4-FFF2-40B4-BE49-F238E27FC236}">
                  <a16:creationId xmlns:a16="http://schemas.microsoft.com/office/drawing/2014/main" id="{F9D53E89-ACDC-E749-8D8A-D42E0178A8E5}"/>
                </a:ext>
              </a:extLst>
            </p:cNvPr>
            <p:cNvPicPr>
              <a:picLocks noChangeAspect="1"/>
            </p:cNvPicPr>
            <p:nvPr/>
          </p:nvPicPr>
          <p:blipFill>
            <a:blip r:embed="rId15"/>
            <a:stretch>
              <a:fillRect/>
            </a:stretch>
          </p:blipFill>
          <p:spPr>
            <a:xfrm>
              <a:off x="6571461" y="847565"/>
              <a:ext cx="281316" cy="269156"/>
            </a:xfrm>
            <a:prstGeom prst="rect">
              <a:avLst/>
            </a:prstGeom>
          </p:spPr>
        </p:pic>
      </p:grpSp>
      <p:grpSp>
        <p:nvGrpSpPr>
          <p:cNvPr id="36" name="s1">
            <a:extLst>
              <a:ext uri="{FF2B5EF4-FFF2-40B4-BE49-F238E27FC236}">
                <a16:creationId xmlns:a16="http://schemas.microsoft.com/office/drawing/2014/main" id="{BD37B188-5B27-5C4E-967C-D25A9BF34AD4}"/>
              </a:ext>
            </a:extLst>
          </p:cNvPr>
          <p:cNvGrpSpPr/>
          <p:nvPr/>
        </p:nvGrpSpPr>
        <p:grpSpPr>
          <a:xfrm>
            <a:off x="6768300" y="2910519"/>
            <a:ext cx="1711574" cy="1705859"/>
            <a:chOff x="7029055" y="2948252"/>
            <a:chExt cx="1711574" cy="1705859"/>
          </a:xfrm>
        </p:grpSpPr>
        <p:pic>
          <p:nvPicPr>
            <p:cNvPr id="4" name="s1">
              <a:extLst>
                <a:ext uri="{FF2B5EF4-FFF2-40B4-BE49-F238E27FC236}">
                  <a16:creationId xmlns:a16="http://schemas.microsoft.com/office/drawing/2014/main" id="{92F21624-FC27-0244-B0AD-8C40F9ED6B3C}"/>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7029055" y="2949298"/>
              <a:ext cx="1704813" cy="1704813"/>
            </a:xfrm>
            <a:prstGeom prst="rect">
              <a:avLst/>
            </a:prstGeom>
          </p:spPr>
        </p:pic>
        <p:pic>
          <p:nvPicPr>
            <p:cNvPr id="35" name="sigma_1">
              <a:extLst>
                <a:ext uri="{FF2B5EF4-FFF2-40B4-BE49-F238E27FC236}">
                  <a16:creationId xmlns:a16="http://schemas.microsoft.com/office/drawing/2014/main" id="{76F9EFB7-5F04-614D-8DC3-9D9E6EEB5ED0}"/>
                </a:ext>
              </a:extLst>
            </p:cNvPr>
            <p:cNvPicPr>
              <a:picLocks noChangeAspect="1"/>
            </p:cNvPicPr>
            <p:nvPr/>
          </p:nvPicPr>
          <p:blipFill rotWithShape="1">
            <a:blip r:embed="rId17">
              <a:alphaModFix amt="70000"/>
              <a:extLst>
                <a:ext uri="{28A0092B-C50C-407E-A947-70E740481C1C}">
                  <a14:useLocalDpi xmlns:a14="http://schemas.microsoft.com/office/drawing/2010/main"/>
                </a:ext>
              </a:extLst>
            </a:blip>
            <a:srcRect/>
            <a:stretch/>
          </p:blipFill>
          <p:spPr>
            <a:xfrm>
              <a:off x="7035816" y="2948252"/>
              <a:ext cx="1704813" cy="1705859"/>
            </a:xfrm>
            <a:prstGeom prst="rect">
              <a:avLst/>
            </a:prstGeom>
          </p:spPr>
        </p:pic>
      </p:grpSp>
      <p:grpSp>
        <p:nvGrpSpPr>
          <p:cNvPr id="38" name="s2">
            <a:extLst>
              <a:ext uri="{FF2B5EF4-FFF2-40B4-BE49-F238E27FC236}">
                <a16:creationId xmlns:a16="http://schemas.microsoft.com/office/drawing/2014/main" id="{5B9A8B6B-1F45-3B41-8484-17786AF9B881}"/>
              </a:ext>
            </a:extLst>
          </p:cNvPr>
          <p:cNvGrpSpPr/>
          <p:nvPr/>
        </p:nvGrpSpPr>
        <p:grpSpPr>
          <a:xfrm>
            <a:off x="4505803" y="2903169"/>
            <a:ext cx="1708160" cy="1705859"/>
            <a:chOff x="4752596" y="2948252"/>
            <a:chExt cx="1708160" cy="1705859"/>
          </a:xfrm>
        </p:grpSpPr>
        <p:pic>
          <p:nvPicPr>
            <p:cNvPr id="5" name="s2">
              <a:extLst>
                <a:ext uri="{FF2B5EF4-FFF2-40B4-BE49-F238E27FC236}">
                  <a16:creationId xmlns:a16="http://schemas.microsoft.com/office/drawing/2014/main" id="{72717D29-5106-2F49-AFA5-851DF6BACA63}"/>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4754673" y="2949298"/>
              <a:ext cx="1706083" cy="1704813"/>
            </a:xfrm>
            <a:prstGeom prst="rect">
              <a:avLst/>
            </a:prstGeom>
          </p:spPr>
        </p:pic>
        <p:pic>
          <p:nvPicPr>
            <p:cNvPr id="37" name="sigma_3">
              <a:extLst>
                <a:ext uri="{FF2B5EF4-FFF2-40B4-BE49-F238E27FC236}">
                  <a16:creationId xmlns:a16="http://schemas.microsoft.com/office/drawing/2014/main" id="{8A7E0FE7-2799-F84E-8582-27F046452F40}"/>
                </a:ext>
              </a:extLst>
            </p:cNvPr>
            <p:cNvPicPr>
              <a:picLocks noChangeAspect="1"/>
            </p:cNvPicPr>
            <p:nvPr/>
          </p:nvPicPr>
          <p:blipFill rotWithShape="1">
            <a:blip r:embed="rId19">
              <a:alphaModFix amt="70000"/>
              <a:extLst>
                <a:ext uri="{28A0092B-C50C-407E-A947-70E740481C1C}">
                  <a14:useLocalDpi xmlns:a14="http://schemas.microsoft.com/office/drawing/2010/main"/>
                </a:ext>
              </a:extLst>
            </a:blip>
            <a:srcRect/>
            <a:stretch/>
          </p:blipFill>
          <p:spPr>
            <a:xfrm>
              <a:off x="4752596" y="2948252"/>
              <a:ext cx="1699922" cy="1698022"/>
            </a:xfrm>
            <a:prstGeom prst="rect">
              <a:avLst/>
            </a:prstGeom>
          </p:spPr>
        </p:pic>
      </p:grpSp>
      <p:grpSp>
        <p:nvGrpSpPr>
          <p:cNvPr id="34" name="s3">
            <a:extLst>
              <a:ext uri="{FF2B5EF4-FFF2-40B4-BE49-F238E27FC236}">
                <a16:creationId xmlns:a16="http://schemas.microsoft.com/office/drawing/2014/main" id="{9F5D8C8A-7D7A-1848-B660-F7E0B011C793}"/>
              </a:ext>
            </a:extLst>
          </p:cNvPr>
          <p:cNvGrpSpPr/>
          <p:nvPr/>
        </p:nvGrpSpPr>
        <p:grpSpPr>
          <a:xfrm>
            <a:off x="2043059" y="2848078"/>
            <a:ext cx="1935010" cy="1941439"/>
            <a:chOff x="2289852" y="2893161"/>
            <a:chExt cx="1935010" cy="1941439"/>
          </a:xfrm>
        </p:grpSpPr>
        <p:pic>
          <p:nvPicPr>
            <p:cNvPr id="6" name="s3">
              <a:extLst>
                <a:ext uri="{FF2B5EF4-FFF2-40B4-BE49-F238E27FC236}">
                  <a16:creationId xmlns:a16="http://schemas.microsoft.com/office/drawing/2014/main" id="{740FAFC2-9AFF-D34B-82A8-2FEA2EC02326}"/>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2489308" y="2952465"/>
              <a:ext cx="1697066" cy="1701646"/>
            </a:xfrm>
            <a:prstGeom prst="rect">
              <a:avLst/>
            </a:prstGeom>
          </p:spPr>
        </p:pic>
        <p:pic>
          <p:nvPicPr>
            <p:cNvPr id="19" name="Picture 18">
              <a:extLst>
                <a:ext uri="{FF2B5EF4-FFF2-40B4-BE49-F238E27FC236}">
                  <a16:creationId xmlns:a16="http://schemas.microsoft.com/office/drawing/2014/main" id="{5C85A6AD-3C9A-DF46-BC28-57C40E7DD3A4}"/>
                </a:ext>
              </a:extLst>
            </p:cNvPr>
            <p:cNvPicPr>
              <a:picLocks noChangeAspect="1"/>
            </p:cNvPicPr>
            <p:nvPr/>
          </p:nvPicPr>
          <p:blipFill>
            <a:blip r:embed="rId21">
              <a:clrChange>
                <a:clrFrom>
                  <a:srgbClr val="FFFFFF"/>
                </a:clrFrom>
                <a:clrTo>
                  <a:srgbClr val="FFFFFF">
                    <a:alpha val="0"/>
                  </a:srgbClr>
                </a:clrTo>
              </a:clrChange>
              <a:alphaModFix amt="70000"/>
            </a:blip>
            <a:stretch>
              <a:fillRect/>
            </a:stretch>
          </p:blipFill>
          <p:spPr>
            <a:xfrm>
              <a:off x="2289852" y="2893161"/>
              <a:ext cx="1935010" cy="1941439"/>
            </a:xfrm>
            <a:prstGeom prst="rect">
              <a:avLst/>
            </a:prstGeom>
          </p:spPr>
        </p:pic>
      </p:grpSp>
      <p:sp>
        <p:nvSpPr>
          <p:cNvPr id="23" name="Rectangle 22">
            <a:extLst>
              <a:ext uri="{FF2B5EF4-FFF2-40B4-BE49-F238E27FC236}">
                <a16:creationId xmlns:a16="http://schemas.microsoft.com/office/drawing/2014/main" id="{7231C41D-0EEC-E24A-B0B9-FC3C948E2AA2}"/>
              </a:ext>
            </a:extLst>
          </p:cNvPr>
          <p:cNvSpPr/>
          <p:nvPr/>
        </p:nvSpPr>
        <p:spPr>
          <a:xfrm>
            <a:off x="737506" y="1723578"/>
            <a:ext cx="835486" cy="461665"/>
          </a:xfrm>
          <a:prstGeom prst="rect">
            <a:avLst/>
          </a:prstGeom>
          <a:noFill/>
        </p:spPr>
        <p:txBody>
          <a:bodyPr wrap="none" lIns="91440" tIns="45720" rIns="91440" bIns="45720">
            <a:spAutoFit/>
          </a:bodyPr>
          <a:lstStyle/>
          <a:p>
            <a:pPr algn="ctr"/>
            <a:r>
              <a:rPr lang="en-US" sz="2400">
                <a:solidFill>
                  <a:schemeClr val="bg2"/>
                </a:solidFill>
                <a:latin typeface="Arial" panose="020B0604020202020204" pitchFamily="34" charset="0"/>
                <a:cs typeface="Arial" panose="020B0604020202020204" pitchFamily="34" charset="0"/>
              </a:rPr>
              <a:t>Data</a:t>
            </a:r>
            <a:endParaRPr lang="en-US" sz="5400">
              <a:solidFill>
                <a:schemeClr val="bg2"/>
              </a:solidFill>
              <a:latin typeface="Arial" panose="020B0604020202020204" pitchFamily="34" charset="0"/>
              <a:cs typeface="Arial" panose="020B0604020202020204" pitchFamily="34" charset="0"/>
            </a:endParaRPr>
          </a:p>
        </p:txBody>
      </p:sp>
      <p:pic>
        <p:nvPicPr>
          <p:cNvPr id="26" name="lengevin1.mp4" descr="langevin1.mp4">
            <a:hlinkClick r:id="" action="ppaction://media"/>
            <a:extLst>
              <a:ext uri="{FF2B5EF4-FFF2-40B4-BE49-F238E27FC236}">
                <a16:creationId xmlns:a16="http://schemas.microsoft.com/office/drawing/2014/main" id="{E1304797-1066-744E-9825-C594F42F22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22011" t="11569" r="19557" b="10523"/>
          <a:stretch/>
        </p:blipFill>
        <p:spPr>
          <a:xfrm>
            <a:off x="6778477" y="2904214"/>
            <a:ext cx="1701645" cy="1701645"/>
          </a:xfrm>
          <a:prstGeom prst="rect">
            <a:avLst/>
          </a:prstGeom>
        </p:spPr>
      </p:pic>
      <p:pic>
        <p:nvPicPr>
          <p:cNvPr id="28" name="Picture 27">
            <a:extLst>
              <a:ext uri="{FF2B5EF4-FFF2-40B4-BE49-F238E27FC236}">
                <a16:creationId xmlns:a16="http://schemas.microsoft.com/office/drawing/2014/main" id="{EF7F84DD-4C03-A64A-BB53-017589CD03EF}"/>
              </a:ext>
            </a:extLst>
          </p:cNvPr>
          <p:cNvPicPr>
            <a:picLocks noChangeAspect="1"/>
          </p:cNvPicPr>
          <p:nvPr/>
        </p:nvPicPr>
        <p:blipFill>
          <a:blip r:embed="rId23"/>
          <a:stretch>
            <a:fillRect/>
          </a:stretch>
        </p:blipFill>
        <p:spPr>
          <a:xfrm>
            <a:off x="6778477" y="2901045"/>
            <a:ext cx="1685695" cy="1682527"/>
          </a:xfrm>
          <a:prstGeom prst="rect">
            <a:avLst/>
          </a:prstGeom>
        </p:spPr>
      </p:pic>
      <p:pic>
        <p:nvPicPr>
          <p:cNvPr id="29" name="langevin2.mp4">
            <a:hlinkClick r:id="" action="ppaction://media"/>
            <a:extLst>
              <a:ext uri="{FF2B5EF4-FFF2-40B4-BE49-F238E27FC236}">
                <a16:creationId xmlns:a16="http://schemas.microsoft.com/office/drawing/2014/main" id="{A28CB9CE-77AD-6F44-9C30-7E2AEF02B3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4"/>
          <a:srcRect l="22274" t="11892" r="19624" b="10523"/>
          <a:stretch/>
        </p:blipFill>
        <p:spPr>
          <a:xfrm>
            <a:off x="4509741" y="2901045"/>
            <a:ext cx="1699063" cy="1701645"/>
          </a:xfrm>
          <a:prstGeom prst="rect">
            <a:avLst/>
          </a:prstGeom>
        </p:spPr>
      </p:pic>
      <p:pic>
        <p:nvPicPr>
          <p:cNvPr id="30" name="Picture 29">
            <a:extLst>
              <a:ext uri="{FF2B5EF4-FFF2-40B4-BE49-F238E27FC236}">
                <a16:creationId xmlns:a16="http://schemas.microsoft.com/office/drawing/2014/main" id="{E7DBDFF6-041C-E344-A083-796CB42C0D47}"/>
              </a:ext>
            </a:extLst>
          </p:cNvPr>
          <p:cNvPicPr>
            <a:picLocks noChangeAspect="1"/>
          </p:cNvPicPr>
          <p:nvPr/>
        </p:nvPicPr>
        <p:blipFill>
          <a:blip r:embed="rId25"/>
          <a:stretch>
            <a:fillRect/>
          </a:stretch>
        </p:blipFill>
        <p:spPr>
          <a:xfrm>
            <a:off x="4519109" y="2926970"/>
            <a:ext cx="1689695" cy="1677085"/>
          </a:xfrm>
          <a:prstGeom prst="rect">
            <a:avLst/>
          </a:prstGeom>
        </p:spPr>
      </p:pic>
      <p:pic>
        <p:nvPicPr>
          <p:cNvPr id="31" name="langevin3.mp4">
            <a:hlinkClick r:id="" action="ppaction://media"/>
            <a:extLst>
              <a:ext uri="{FF2B5EF4-FFF2-40B4-BE49-F238E27FC236}">
                <a16:creationId xmlns:a16="http://schemas.microsoft.com/office/drawing/2014/main" id="{5D9093A6-7879-B24E-83C3-E6D49D619674}"/>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6"/>
          <a:srcRect l="22184" t="11891" r="19802" b="10994"/>
          <a:stretch/>
        </p:blipFill>
        <p:spPr>
          <a:xfrm>
            <a:off x="2242515" y="2913324"/>
            <a:ext cx="1682206" cy="1677085"/>
          </a:xfrm>
          <a:prstGeom prst="rect">
            <a:avLst/>
          </a:prstGeom>
        </p:spPr>
      </p:pic>
      <p:pic>
        <p:nvPicPr>
          <p:cNvPr id="10" name="objective">
            <a:extLst>
              <a:ext uri="{FF2B5EF4-FFF2-40B4-BE49-F238E27FC236}">
                <a16:creationId xmlns:a16="http://schemas.microsoft.com/office/drawing/2014/main" id="{04A34413-47A1-2C49-A135-C4E5C1D16A71}"/>
              </a:ext>
            </a:extLst>
          </p:cNvPr>
          <p:cNvPicPr>
            <a:picLocks noChangeAspect="1"/>
          </p:cNvPicPr>
          <p:nvPr/>
        </p:nvPicPr>
        <p:blipFill>
          <a:blip r:embed="rId27"/>
          <a:srcRect/>
          <a:stretch/>
        </p:blipFill>
        <p:spPr>
          <a:xfrm>
            <a:off x="2518921" y="3556665"/>
            <a:ext cx="5814412" cy="836546"/>
          </a:xfrm>
          <a:prstGeom prst="rect">
            <a:avLst/>
          </a:prstGeom>
        </p:spPr>
      </p:pic>
      <p:grpSp>
        <p:nvGrpSpPr>
          <p:cNvPr id="21" name="Group 20">
            <a:extLst>
              <a:ext uri="{FF2B5EF4-FFF2-40B4-BE49-F238E27FC236}">
                <a16:creationId xmlns:a16="http://schemas.microsoft.com/office/drawing/2014/main" id="{58E2BEB2-3D8B-F448-BE2F-778F871C3DEE}"/>
              </a:ext>
            </a:extLst>
          </p:cNvPr>
          <p:cNvGrpSpPr/>
          <p:nvPr/>
        </p:nvGrpSpPr>
        <p:grpSpPr>
          <a:xfrm>
            <a:off x="2729306" y="777192"/>
            <a:ext cx="5302420" cy="331375"/>
            <a:chOff x="2980117" y="816603"/>
            <a:chExt cx="5302420" cy="331375"/>
          </a:xfrm>
        </p:grpSpPr>
        <p:pic>
          <p:nvPicPr>
            <p:cNvPr id="13" name="Picture 12">
              <a:extLst>
                <a:ext uri="{FF2B5EF4-FFF2-40B4-BE49-F238E27FC236}">
                  <a16:creationId xmlns:a16="http://schemas.microsoft.com/office/drawing/2014/main" id="{03DCF4D8-372F-0E4E-AA5B-EF1A034EFE01}"/>
                </a:ext>
              </a:extLst>
            </p:cNvPr>
            <p:cNvPicPr>
              <a:picLocks noChangeAspect="1"/>
            </p:cNvPicPr>
            <p:nvPr/>
          </p:nvPicPr>
          <p:blipFill>
            <a:blip r:embed="rId28"/>
            <a:stretch>
              <a:fillRect/>
            </a:stretch>
          </p:blipFill>
          <p:spPr>
            <a:xfrm>
              <a:off x="2980117" y="851080"/>
              <a:ext cx="746256" cy="296898"/>
            </a:xfrm>
            <a:prstGeom prst="rect">
              <a:avLst/>
            </a:prstGeom>
          </p:spPr>
        </p:pic>
        <p:pic>
          <p:nvPicPr>
            <p:cNvPr id="18" name="Picture 17">
              <a:extLst>
                <a:ext uri="{FF2B5EF4-FFF2-40B4-BE49-F238E27FC236}">
                  <a16:creationId xmlns:a16="http://schemas.microsoft.com/office/drawing/2014/main" id="{91A11D1C-7833-3046-9545-FFCCA11ABFA4}"/>
                </a:ext>
              </a:extLst>
            </p:cNvPr>
            <p:cNvPicPr>
              <a:picLocks noChangeAspect="1"/>
            </p:cNvPicPr>
            <p:nvPr/>
          </p:nvPicPr>
          <p:blipFill>
            <a:blip r:embed="rId29"/>
            <a:stretch>
              <a:fillRect/>
            </a:stretch>
          </p:blipFill>
          <p:spPr>
            <a:xfrm>
              <a:off x="5232995" y="825176"/>
              <a:ext cx="755507" cy="300578"/>
            </a:xfrm>
            <a:prstGeom prst="rect">
              <a:avLst/>
            </a:prstGeom>
          </p:spPr>
        </p:pic>
        <p:pic>
          <p:nvPicPr>
            <p:cNvPr id="20" name="Picture 19">
              <a:extLst>
                <a:ext uri="{FF2B5EF4-FFF2-40B4-BE49-F238E27FC236}">
                  <a16:creationId xmlns:a16="http://schemas.microsoft.com/office/drawing/2014/main" id="{C83D91F9-3E1C-8C4B-A5EF-9B580FFA00F7}"/>
                </a:ext>
              </a:extLst>
            </p:cNvPr>
            <p:cNvPicPr>
              <a:picLocks noChangeAspect="1"/>
            </p:cNvPicPr>
            <p:nvPr/>
          </p:nvPicPr>
          <p:blipFill>
            <a:blip r:embed="rId30"/>
            <a:stretch>
              <a:fillRect/>
            </a:stretch>
          </p:blipFill>
          <p:spPr>
            <a:xfrm>
              <a:off x="7511386" y="816603"/>
              <a:ext cx="771151" cy="306802"/>
            </a:xfrm>
            <a:prstGeom prst="rect">
              <a:avLst/>
            </a:prstGeom>
          </p:spPr>
        </p:pic>
      </p:grpSp>
      <p:grpSp>
        <p:nvGrpSpPr>
          <p:cNvPr id="42" name="Group 41">
            <a:extLst>
              <a:ext uri="{FF2B5EF4-FFF2-40B4-BE49-F238E27FC236}">
                <a16:creationId xmlns:a16="http://schemas.microsoft.com/office/drawing/2014/main" id="{1B6C83EC-4B8E-B34C-A4E9-6F5947D0C0D7}"/>
              </a:ext>
            </a:extLst>
          </p:cNvPr>
          <p:cNvGrpSpPr/>
          <p:nvPr/>
        </p:nvGrpSpPr>
        <p:grpSpPr>
          <a:xfrm>
            <a:off x="2648804" y="4633048"/>
            <a:ext cx="5496039" cy="280813"/>
            <a:chOff x="2895597" y="4678131"/>
            <a:chExt cx="5496039" cy="280813"/>
          </a:xfrm>
        </p:grpSpPr>
        <p:pic>
          <p:nvPicPr>
            <p:cNvPr id="39" name="Picture 38">
              <a:extLst>
                <a:ext uri="{FF2B5EF4-FFF2-40B4-BE49-F238E27FC236}">
                  <a16:creationId xmlns:a16="http://schemas.microsoft.com/office/drawing/2014/main" id="{723A6C22-95B7-8D44-8308-492B7B135D6E}"/>
                </a:ext>
              </a:extLst>
            </p:cNvPr>
            <p:cNvPicPr>
              <a:picLocks noChangeAspect="1"/>
            </p:cNvPicPr>
            <p:nvPr/>
          </p:nvPicPr>
          <p:blipFill>
            <a:blip r:embed="rId31"/>
            <a:stretch>
              <a:fillRect/>
            </a:stretch>
          </p:blipFill>
          <p:spPr>
            <a:xfrm>
              <a:off x="2895597" y="4678131"/>
              <a:ext cx="980980" cy="279202"/>
            </a:xfrm>
            <a:prstGeom prst="rect">
              <a:avLst/>
            </a:prstGeom>
          </p:spPr>
        </p:pic>
        <p:pic>
          <p:nvPicPr>
            <p:cNvPr id="40" name="Picture 39">
              <a:extLst>
                <a:ext uri="{FF2B5EF4-FFF2-40B4-BE49-F238E27FC236}">
                  <a16:creationId xmlns:a16="http://schemas.microsoft.com/office/drawing/2014/main" id="{03C23920-355F-2349-835C-B6D7D6B2513F}"/>
                </a:ext>
              </a:extLst>
            </p:cNvPr>
            <p:cNvPicPr>
              <a:picLocks noChangeAspect="1"/>
            </p:cNvPicPr>
            <p:nvPr/>
          </p:nvPicPr>
          <p:blipFill>
            <a:blip r:embed="rId32"/>
            <a:srcRect/>
            <a:stretch/>
          </p:blipFill>
          <p:spPr>
            <a:xfrm>
              <a:off x="5175669" y="4679742"/>
              <a:ext cx="980980" cy="279202"/>
            </a:xfrm>
            <a:prstGeom prst="rect">
              <a:avLst/>
            </a:prstGeom>
          </p:spPr>
        </p:pic>
        <p:pic>
          <p:nvPicPr>
            <p:cNvPr id="41" name="Picture 40">
              <a:extLst>
                <a:ext uri="{FF2B5EF4-FFF2-40B4-BE49-F238E27FC236}">
                  <a16:creationId xmlns:a16="http://schemas.microsoft.com/office/drawing/2014/main" id="{EB3023F2-D304-4242-99C3-B65C5916E05F}"/>
                </a:ext>
              </a:extLst>
            </p:cNvPr>
            <p:cNvPicPr>
              <a:picLocks noChangeAspect="1"/>
            </p:cNvPicPr>
            <p:nvPr/>
          </p:nvPicPr>
          <p:blipFill>
            <a:blip r:embed="rId33"/>
            <a:srcRect/>
            <a:stretch/>
          </p:blipFill>
          <p:spPr>
            <a:xfrm>
              <a:off x="7410656" y="4678131"/>
              <a:ext cx="980980" cy="279202"/>
            </a:xfrm>
            <a:prstGeom prst="rect">
              <a:avLst/>
            </a:prstGeom>
          </p:spPr>
        </p:pic>
      </p:grpSp>
      <p:sp>
        <p:nvSpPr>
          <p:cNvPr id="7" name="Rectangle 6">
            <a:extLst>
              <a:ext uri="{FF2B5EF4-FFF2-40B4-BE49-F238E27FC236}">
                <a16:creationId xmlns:a16="http://schemas.microsoft.com/office/drawing/2014/main" id="{053885DC-E7F5-9C40-8718-00063F3405CE}"/>
              </a:ext>
            </a:extLst>
          </p:cNvPr>
          <p:cNvSpPr/>
          <p:nvPr/>
        </p:nvSpPr>
        <p:spPr>
          <a:xfrm>
            <a:off x="2313388" y="3419142"/>
            <a:ext cx="6211957" cy="646331"/>
          </a:xfrm>
          <a:prstGeom prst="rect">
            <a:avLst/>
          </a:prstGeom>
          <a:noFill/>
        </p:spPr>
        <p:txBody>
          <a:bodyPr wrap="none" lIns="91440" tIns="45720" rIns="91440" bIns="45720">
            <a:spAutoFit/>
          </a:bodyPr>
          <a:lstStyle/>
          <a:p>
            <a:pPr algn="ctr"/>
            <a:r>
              <a:rPr lang="en-US" sz="3600">
                <a:latin typeface="Arial" panose="020B0604020202020204" pitchFamily="34" charset="0"/>
                <a:cs typeface="Arial" panose="020B0604020202020204" pitchFamily="34" charset="0"/>
              </a:rPr>
              <a:t>Annealed Langevin dynamics</a:t>
            </a:r>
          </a:p>
        </p:txBody>
      </p:sp>
      <p:grpSp>
        <p:nvGrpSpPr>
          <p:cNvPr id="55" name="sm_loss">
            <a:extLst>
              <a:ext uri="{FF2B5EF4-FFF2-40B4-BE49-F238E27FC236}">
                <a16:creationId xmlns:a16="http://schemas.microsoft.com/office/drawing/2014/main" id="{E5F41F36-692B-6C46-AD2B-321C29428109}"/>
              </a:ext>
            </a:extLst>
          </p:cNvPr>
          <p:cNvGrpSpPr/>
          <p:nvPr/>
        </p:nvGrpSpPr>
        <p:grpSpPr>
          <a:xfrm>
            <a:off x="3946342" y="4188669"/>
            <a:ext cx="4336133" cy="577803"/>
            <a:chOff x="3946342" y="3975309"/>
            <a:chExt cx="4336133" cy="577803"/>
          </a:xfrm>
        </p:grpSpPr>
        <p:sp>
          <p:nvSpPr>
            <p:cNvPr id="44" name="Left Brace 43">
              <a:extLst>
                <a:ext uri="{FF2B5EF4-FFF2-40B4-BE49-F238E27FC236}">
                  <a16:creationId xmlns:a16="http://schemas.microsoft.com/office/drawing/2014/main" id="{407D2927-085D-E14B-81CB-0308BA45A856}"/>
                </a:ext>
              </a:extLst>
            </p:cNvPr>
            <p:cNvSpPr/>
            <p:nvPr/>
          </p:nvSpPr>
          <p:spPr>
            <a:xfrm rot="16200000">
              <a:off x="6007992" y="1913659"/>
              <a:ext cx="212834" cy="4336133"/>
            </a:xfrm>
            <a:prstGeom prst="leftBrace">
              <a:avLst>
                <a:gd name="adj1" fmla="val 51296"/>
                <a:gd name="adj2" fmla="val 50000"/>
              </a:avLst>
            </a:prstGeom>
            <a:ln w="26424">
              <a:solidFill>
                <a:schemeClr val="tx1"/>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224AB146-1E19-E941-8511-F4C000E79483}"/>
                </a:ext>
              </a:extLst>
            </p:cNvPr>
            <p:cNvSpPr txBox="1"/>
            <p:nvPr/>
          </p:nvSpPr>
          <p:spPr>
            <a:xfrm>
              <a:off x="4981341" y="4183780"/>
              <a:ext cx="2262158" cy="369332"/>
            </a:xfrm>
            <a:prstGeom prst="rect">
              <a:avLst/>
            </a:prstGeom>
            <a:noFill/>
          </p:spPr>
          <p:txBody>
            <a:bodyPr wrap="none" rtlCol="0">
              <a:spAutoFit/>
            </a:bodyPr>
            <a:lstStyle/>
            <a:p>
              <a:pPr algn="l"/>
              <a:r>
                <a:rPr lang="en-US">
                  <a:latin typeface="Arial" panose="020B0604020202020204" pitchFamily="34" charset="0"/>
                  <a:cs typeface="Arial" panose="020B0604020202020204" pitchFamily="34" charset="0"/>
                </a:rPr>
                <a:t>Score matching loss</a:t>
              </a:r>
            </a:p>
          </p:txBody>
        </p:sp>
      </p:grpSp>
      <p:grpSp>
        <p:nvGrpSpPr>
          <p:cNvPr id="58" name="positive_weighting">
            <a:extLst>
              <a:ext uri="{FF2B5EF4-FFF2-40B4-BE49-F238E27FC236}">
                <a16:creationId xmlns:a16="http://schemas.microsoft.com/office/drawing/2014/main" id="{8485FBA4-01F3-A149-9FD5-0E5178D8F404}"/>
              </a:ext>
            </a:extLst>
          </p:cNvPr>
          <p:cNvGrpSpPr/>
          <p:nvPr/>
        </p:nvGrpSpPr>
        <p:grpSpPr>
          <a:xfrm>
            <a:off x="2562312" y="2968554"/>
            <a:ext cx="2095445" cy="814530"/>
            <a:chOff x="2562312" y="2861874"/>
            <a:chExt cx="2095445" cy="814530"/>
          </a:xfrm>
        </p:grpSpPr>
        <p:sp>
          <p:nvSpPr>
            <p:cNvPr id="56" name="Left Brace 55">
              <a:extLst>
                <a:ext uri="{FF2B5EF4-FFF2-40B4-BE49-F238E27FC236}">
                  <a16:creationId xmlns:a16="http://schemas.microsoft.com/office/drawing/2014/main" id="{7BC07D0F-E163-5B46-8523-52A4378EE2A8}"/>
                </a:ext>
              </a:extLst>
            </p:cNvPr>
            <p:cNvSpPr/>
            <p:nvPr/>
          </p:nvSpPr>
          <p:spPr>
            <a:xfrm rot="5400000">
              <a:off x="3462017" y="3282701"/>
              <a:ext cx="212834" cy="574571"/>
            </a:xfrm>
            <a:prstGeom prst="leftBrace">
              <a:avLst>
                <a:gd name="adj1" fmla="val 51296"/>
                <a:gd name="adj2" fmla="val 50000"/>
              </a:avLst>
            </a:prstGeom>
            <a:ln>
              <a:solidFill>
                <a:schemeClr val="accent3"/>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3"/>
                </a:solidFill>
              </a:endParaRPr>
            </a:p>
          </p:txBody>
        </p:sp>
        <p:sp>
          <p:nvSpPr>
            <p:cNvPr id="57" name="TextBox 56">
              <a:extLst>
                <a:ext uri="{FF2B5EF4-FFF2-40B4-BE49-F238E27FC236}">
                  <a16:creationId xmlns:a16="http://schemas.microsoft.com/office/drawing/2014/main" id="{7A42720F-4A96-0847-8E66-1DA9BE115918}"/>
                </a:ext>
              </a:extLst>
            </p:cNvPr>
            <p:cNvSpPr txBox="1"/>
            <p:nvPr/>
          </p:nvSpPr>
          <p:spPr>
            <a:xfrm>
              <a:off x="2562312" y="2861874"/>
              <a:ext cx="2095445" cy="646331"/>
            </a:xfrm>
            <a:prstGeom prst="rect">
              <a:avLst/>
            </a:prstGeom>
            <a:noFill/>
          </p:spPr>
          <p:txBody>
            <a:bodyPr wrap="none" rtlCol="0">
              <a:spAutoFit/>
            </a:bodyPr>
            <a:lstStyle/>
            <a:p>
              <a:pPr algn="ctr"/>
              <a:r>
                <a:rPr lang="en-US">
                  <a:solidFill>
                    <a:schemeClr val="accent3"/>
                  </a:solidFill>
                  <a:latin typeface="Arial" panose="020B0604020202020204" pitchFamily="34" charset="0"/>
                  <a:cs typeface="Arial" panose="020B0604020202020204" pitchFamily="34" charset="0"/>
                </a:rPr>
                <a:t>Positive weighting </a:t>
              </a:r>
            </a:p>
            <a:p>
              <a:pPr algn="ctr"/>
              <a:r>
                <a:rPr lang="en-US">
                  <a:solidFill>
                    <a:schemeClr val="accent3"/>
                  </a:solidFill>
                  <a:latin typeface="Arial" panose="020B0604020202020204" pitchFamily="34" charset="0"/>
                  <a:cs typeface="Arial" panose="020B0604020202020204" pitchFamily="34" charset="0"/>
                </a:rPr>
                <a:t>function</a:t>
              </a:r>
            </a:p>
          </p:txBody>
        </p:sp>
      </p:grpSp>
      <p:pic>
        <p:nvPicPr>
          <p:cNvPr id="22" name="Picture 21">
            <a:extLst>
              <a:ext uri="{FF2B5EF4-FFF2-40B4-BE49-F238E27FC236}">
                <a16:creationId xmlns:a16="http://schemas.microsoft.com/office/drawing/2014/main" id="{9528469C-659F-0440-9987-D1F8E1FD4861}"/>
              </a:ext>
            </a:extLst>
          </p:cNvPr>
          <p:cNvPicPr>
            <a:picLocks noChangeAspect="1"/>
          </p:cNvPicPr>
          <p:nvPr/>
        </p:nvPicPr>
        <p:blipFill>
          <a:blip r:embed="rId34"/>
          <a:srcRect/>
          <a:stretch/>
        </p:blipFill>
        <p:spPr>
          <a:xfrm>
            <a:off x="2269494" y="1612214"/>
            <a:ext cx="6214106" cy="770482"/>
          </a:xfrm>
          <a:prstGeom prst="rect">
            <a:avLst/>
          </a:prstGeom>
        </p:spPr>
      </p:pic>
      <p:grpSp>
        <p:nvGrpSpPr>
          <p:cNvPr id="25" name="Group 24">
            <a:extLst>
              <a:ext uri="{FF2B5EF4-FFF2-40B4-BE49-F238E27FC236}">
                <a16:creationId xmlns:a16="http://schemas.microsoft.com/office/drawing/2014/main" id="{FFA64ABD-0EE2-A449-8734-6750D5C6C922}"/>
              </a:ext>
            </a:extLst>
          </p:cNvPr>
          <p:cNvGrpSpPr/>
          <p:nvPr/>
        </p:nvGrpSpPr>
        <p:grpSpPr>
          <a:xfrm>
            <a:off x="234793" y="2894426"/>
            <a:ext cx="1866461" cy="1968376"/>
            <a:chOff x="244409" y="2940506"/>
            <a:chExt cx="1866461" cy="1968376"/>
          </a:xfrm>
        </p:grpSpPr>
        <p:grpSp>
          <p:nvGrpSpPr>
            <p:cNvPr id="47" name="ncsn">
              <a:extLst>
                <a:ext uri="{FF2B5EF4-FFF2-40B4-BE49-F238E27FC236}">
                  <a16:creationId xmlns:a16="http://schemas.microsoft.com/office/drawing/2014/main" id="{97620816-5665-3840-9A3C-D4B186187DE6}"/>
                </a:ext>
              </a:extLst>
            </p:cNvPr>
            <p:cNvGrpSpPr/>
            <p:nvPr/>
          </p:nvGrpSpPr>
          <p:grpSpPr>
            <a:xfrm>
              <a:off x="244409" y="2940506"/>
              <a:ext cx="1866461" cy="1968376"/>
              <a:chOff x="417806" y="2920115"/>
              <a:chExt cx="2259906" cy="2383304"/>
            </a:xfrm>
          </p:grpSpPr>
          <p:pic>
            <p:nvPicPr>
              <p:cNvPr id="52" name="Picture 51">
                <a:extLst>
                  <a:ext uri="{FF2B5EF4-FFF2-40B4-BE49-F238E27FC236}">
                    <a16:creationId xmlns:a16="http://schemas.microsoft.com/office/drawing/2014/main" id="{00DDFE68-3703-2445-8AA2-1C95F605B28B}"/>
                  </a:ext>
                </a:extLst>
              </p:cNvPr>
              <p:cNvPicPr>
                <a:picLocks noChangeAspect="1"/>
              </p:cNvPicPr>
              <p:nvPr/>
            </p:nvPicPr>
            <p:blipFill>
              <a:blip r:embed="rId35"/>
              <a:srcRect/>
              <a:stretch/>
            </p:blipFill>
            <p:spPr>
              <a:xfrm>
                <a:off x="522199" y="2920115"/>
                <a:ext cx="2081978" cy="1697318"/>
              </a:xfrm>
              <a:prstGeom prst="rect">
                <a:avLst/>
              </a:prstGeom>
            </p:spPr>
          </p:pic>
          <p:sp>
            <p:nvSpPr>
              <p:cNvPr id="53" name="Rectangle 52">
                <a:extLst>
                  <a:ext uri="{FF2B5EF4-FFF2-40B4-BE49-F238E27FC236}">
                    <a16:creationId xmlns:a16="http://schemas.microsoft.com/office/drawing/2014/main" id="{4C9080BE-F4CE-7B47-8F29-7C8FEB749391}"/>
                  </a:ext>
                </a:extLst>
              </p:cNvPr>
              <p:cNvSpPr/>
              <p:nvPr/>
            </p:nvSpPr>
            <p:spPr>
              <a:xfrm>
                <a:off x="417806" y="4669906"/>
                <a:ext cx="2259906" cy="633513"/>
              </a:xfrm>
              <a:prstGeom prst="rect">
                <a:avLst/>
              </a:prstGeom>
              <a:noFill/>
            </p:spPr>
            <p:txBody>
              <a:bodyPr wrap="square" lIns="91440" tIns="45720" rIns="91440" bIns="45720">
                <a:spAutoFit/>
              </a:bodyPr>
              <a:lstStyle/>
              <a:p>
                <a:pPr algn="ctr"/>
                <a:r>
                  <a:rPr lang="en-US" sz="1400">
                    <a:solidFill>
                      <a:schemeClr val="accent4"/>
                    </a:solidFill>
                    <a:latin typeface="Arial" panose="020B0604020202020204" pitchFamily="34" charset="0"/>
                    <a:cs typeface="Arial" panose="020B0604020202020204" pitchFamily="34" charset="0"/>
                  </a:rPr>
                  <a:t>Noise Conditional </a:t>
                </a:r>
              </a:p>
              <a:p>
                <a:pPr algn="ctr"/>
                <a:r>
                  <a:rPr lang="en-US" sz="1400">
                    <a:solidFill>
                      <a:schemeClr val="accent4"/>
                    </a:solidFill>
                    <a:latin typeface="Arial" panose="020B0604020202020204" pitchFamily="34" charset="0"/>
                    <a:cs typeface="Arial" panose="020B0604020202020204" pitchFamily="34" charset="0"/>
                  </a:rPr>
                  <a:t>Score Model </a:t>
                </a:r>
              </a:p>
            </p:txBody>
          </p:sp>
        </p:grpSp>
        <p:grpSp>
          <p:nvGrpSpPr>
            <p:cNvPr id="24" name="Group 23">
              <a:extLst>
                <a:ext uri="{FF2B5EF4-FFF2-40B4-BE49-F238E27FC236}">
                  <a16:creationId xmlns:a16="http://schemas.microsoft.com/office/drawing/2014/main" id="{CC6341C4-0E5D-B243-990D-383495EFEE1B}"/>
                </a:ext>
              </a:extLst>
            </p:cNvPr>
            <p:cNvGrpSpPr/>
            <p:nvPr/>
          </p:nvGrpSpPr>
          <p:grpSpPr>
            <a:xfrm>
              <a:off x="290351" y="3410806"/>
              <a:ext cx="1792986" cy="523220"/>
              <a:chOff x="290351" y="3410806"/>
              <a:chExt cx="1792986" cy="523220"/>
            </a:xfrm>
          </p:grpSpPr>
          <p:sp>
            <p:nvSpPr>
              <p:cNvPr id="3" name="Rectangle 2">
                <a:extLst>
                  <a:ext uri="{FF2B5EF4-FFF2-40B4-BE49-F238E27FC236}">
                    <a16:creationId xmlns:a16="http://schemas.microsoft.com/office/drawing/2014/main" id="{8D2D7E7D-F1A5-2C4C-AB86-E2A9627CB21C}"/>
                  </a:ext>
                </a:extLst>
              </p:cNvPr>
              <p:cNvSpPr/>
              <p:nvPr/>
            </p:nvSpPr>
            <p:spPr>
              <a:xfrm>
                <a:off x="290351" y="3410806"/>
                <a:ext cx="1792986" cy="523220"/>
              </a:xfrm>
              <a:prstGeom prst="rect">
                <a:avLst/>
              </a:prstGeom>
              <a:solidFill>
                <a:schemeClr val="bg1"/>
              </a:solid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0D9E22B8-451D-5D41-92F3-316647EAB7B0}"/>
                  </a:ext>
                </a:extLst>
              </p:cNvPr>
              <p:cNvPicPr>
                <a:picLocks noChangeAspect="1"/>
              </p:cNvPicPr>
              <p:nvPr/>
            </p:nvPicPr>
            <p:blipFill>
              <a:blip r:embed="rId36"/>
              <a:stretch>
                <a:fillRect/>
              </a:stretch>
            </p:blipFill>
            <p:spPr>
              <a:xfrm>
                <a:off x="623397" y="3494915"/>
                <a:ext cx="1112983" cy="355002"/>
              </a:xfrm>
              <a:prstGeom prst="rect">
                <a:avLst/>
              </a:prstGeom>
            </p:spPr>
          </p:pic>
        </p:grpSp>
      </p:grpSp>
    </p:spTree>
    <p:extLst>
      <p:ext uri="{BB962C8B-B14F-4D97-AF65-F5344CB8AC3E}">
        <p14:creationId xmlns:p14="http://schemas.microsoft.com/office/powerpoint/2010/main" val="1001566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5"/>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700" fill="hold"/>
                                        <p:tgtEl>
                                          <p:spTgt spid="26"/>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42" presetClass="path" presetSubtype="0" accel="50000" decel="50000" fill="hold" nodeType="withEffect">
                                  <p:stCondLst>
                                    <p:cond delay="0"/>
                                  </p:stCondLst>
                                  <p:childTnLst>
                                    <p:animMotion origin="layout" path="M 3.33333E-6 2.46914E-7 L -0.24792 0.00093 " pathEditMode="relative" rAng="0" ptsTypes="AA">
                                      <p:cBhvr>
                                        <p:cTn id="82" dur="500" fill="hold"/>
                                        <p:tgtEl>
                                          <p:spTgt spid="28"/>
                                        </p:tgtEl>
                                        <p:attrNameLst>
                                          <p:attrName>ppt_x</p:attrName>
                                          <p:attrName>ppt_y</p:attrName>
                                        </p:attrNameLst>
                                      </p:cBhvr>
                                      <p:rCtr x="-12396" y="31"/>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700" fill="hold"/>
                                        <p:tgtEl>
                                          <p:spTgt spid="29"/>
                                        </p:tgtEl>
                                      </p:cBhvr>
                                    </p:cmd>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66667E-6 -7.40741E-7 L -0.24809 0.00185 " pathEditMode="relative" rAng="0" ptsTypes="AA">
                                      <p:cBhvr>
                                        <p:cTn id="96" dur="500" fill="hold"/>
                                        <p:tgtEl>
                                          <p:spTgt spid="30"/>
                                        </p:tgtEl>
                                        <p:attrNameLst>
                                          <p:attrName>ppt_x</p:attrName>
                                          <p:attrName>ppt_y</p:attrName>
                                        </p:attrNameLst>
                                      </p:cBhvr>
                                      <p:rCtr x="-12413" y="93"/>
                                    </p:animMotion>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0"/>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1667" fill="hold"/>
                                        <p:tgtEl>
                                          <p:spTgt spid="31"/>
                                        </p:tgtEl>
                                      </p:cBhvr>
                                    </p:cmd>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par>
                                <p:cTn id="111" presetID="9" presetClass="emph" presetSubtype="0" nodeType="withEffect">
                                  <p:stCondLst>
                                    <p:cond delay="0"/>
                                  </p:stCondLst>
                                  <p:childTnLst>
                                    <p:set>
                                      <p:cBhvr>
                                        <p:cTn id="112" dur="indefinite"/>
                                        <p:tgtEl>
                                          <p:spTgt spid="34"/>
                                        </p:tgtEl>
                                        <p:attrNameLst>
                                          <p:attrName>style.opacity</p:attrName>
                                        </p:attrNameLst>
                                      </p:cBhvr>
                                      <p:to>
                                        <p:strVal val="0.25"/>
                                      </p:to>
                                    </p:set>
                                    <p:animEffect filter="image" prLst="opacity: 0.25">
                                      <p:cBhvr rctx="IE">
                                        <p:cTn id="113" dur="indefinite"/>
                                        <p:tgtEl>
                                          <p:spTgt spid="34"/>
                                        </p:tgtEl>
                                      </p:cBhvr>
                                    </p:animEffect>
                                  </p:childTnLst>
                                </p:cTn>
                              </p:par>
                              <p:par>
                                <p:cTn id="114" presetID="9" presetClass="emph" presetSubtype="0" nodeType="withEffect">
                                  <p:stCondLst>
                                    <p:cond delay="0"/>
                                  </p:stCondLst>
                                  <p:childTnLst>
                                    <p:set>
                                      <p:cBhvr>
                                        <p:cTn id="115" dur="indefinite"/>
                                        <p:tgtEl>
                                          <p:spTgt spid="38"/>
                                        </p:tgtEl>
                                        <p:attrNameLst>
                                          <p:attrName>style.opacity</p:attrName>
                                        </p:attrNameLst>
                                      </p:cBhvr>
                                      <p:to>
                                        <p:strVal val="0.25"/>
                                      </p:to>
                                    </p:set>
                                    <p:animEffect filter="image" prLst="opacity: 0.25">
                                      <p:cBhvr rctx="IE">
                                        <p:cTn id="116" dur="indefinite"/>
                                        <p:tgtEl>
                                          <p:spTgt spid="38"/>
                                        </p:tgtEl>
                                      </p:cBhvr>
                                    </p:animEffect>
                                  </p:childTnLst>
                                </p:cTn>
                              </p:par>
                              <p:par>
                                <p:cTn id="117" presetID="9" presetClass="emph" presetSubtype="0" nodeType="withEffect">
                                  <p:stCondLst>
                                    <p:cond delay="0"/>
                                  </p:stCondLst>
                                  <p:childTnLst>
                                    <p:set>
                                      <p:cBhvr>
                                        <p:cTn id="118" dur="indefinite"/>
                                        <p:tgtEl>
                                          <p:spTgt spid="36"/>
                                        </p:tgtEl>
                                        <p:attrNameLst>
                                          <p:attrName>style.opacity</p:attrName>
                                        </p:attrNameLst>
                                      </p:cBhvr>
                                      <p:to>
                                        <p:strVal val="0.25"/>
                                      </p:to>
                                    </p:set>
                                    <p:animEffect filter="image" prLst="opacity: 0.25">
                                      <p:cBhvr rctx="IE">
                                        <p:cTn id="119" dur="indefinite"/>
                                        <p:tgtEl>
                                          <p:spTgt spid="36"/>
                                        </p:tgtEl>
                                      </p:cBhvr>
                                    </p:animEffect>
                                  </p:childTnLst>
                                </p:cTn>
                              </p:par>
                              <p:par>
                                <p:cTn id="120" presetID="9" presetClass="emph" presetSubtype="0" nodeType="withEffect">
                                  <p:stCondLst>
                                    <p:cond delay="0"/>
                                  </p:stCondLst>
                                  <p:childTnLst>
                                    <p:set>
                                      <p:cBhvr>
                                        <p:cTn id="121" dur="indefinite"/>
                                        <p:tgtEl>
                                          <p:spTgt spid="26"/>
                                        </p:tgtEl>
                                        <p:attrNameLst>
                                          <p:attrName>style.opacity</p:attrName>
                                        </p:attrNameLst>
                                      </p:cBhvr>
                                      <p:to>
                                        <p:strVal val="0.25"/>
                                      </p:to>
                                    </p:set>
                                    <p:animEffect filter="image" prLst="opacity: 0.25">
                                      <p:cBhvr rctx="IE">
                                        <p:cTn id="122" dur="indefinite"/>
                                        <p:tgtEl>
                                          <p:spTgt spid="26"/>
                                        </p:tgtEl>
                                      </p:cBhvr>
                                    </p:animEffect>
                                  </p:childTnLst>
                                </p:cTn>
                              </p:par>
                              <p:par>
                                <p:cTn id="123" presetID="9" presetClass="emph" presetSubtype="0" nodeType="withEffect">
                                  <p:stCondLst>
                                    <p:cond delay="0"/>
                                  </p:stCondLst>
                                  <p:childTnLst>
                                    <p:set>
                                      <p:cBhvr>
                                        <p:cTn id="124" dur="indefinite"/>
                                        <p:tgtEl>
                                          <p:spTgt spid="29"/>
                                        </p:tgtEl>
                                        <p:attrNameLst>
                                          <p:attrName>style.opacity</p:attrName>
                                        </p:attrNameLst>
                                      </p:cBhvr>
                                      <p:to>
                                        <p:strVal val="0.25"/>
                                      </p:to>
                                    </p:set>
                                    <p:animEffect filter="image" prLst="opacity: 0.25">
                                      <p:cBhvr rctx="IE">
                                        <p:cTn id="125" dur="indefinite"/>
                                        <p:tgtEl>
                                          <p:spTgt spid="29"/>
                                        </p:tgtEl>
                                      </p:cBhvr>
                                    </p:animEffect>
                                  </p:childTnLst>
                                </p:cTn>
                              </p:par>
                              <p:par>
                                <p:cTn id="126" presetID="9" presetClass="emph" presetSubtype="0" nodeType="withEffect">
                                  <p:stCondLst>
                                    <p:cond delay="0"/>
                                  </p:stCondLst>
                                  <p:childTnLst>
                                    <p:set>
                                      <p:cBhvr>
                                        <p:cTn id="127" dur="indefinite"/>
                                        <p:tgtEl>
                                          <p:spTgt spid="31"/>
                                        </p:tgtEl>
                                        <p:attrNameLst>
                                          <p:attrName>style.opacity</p:attrName>
                                        </p:attrNameLst>
                                      </p:cBhvr>
                                      <p:to>
                                        <p:strVal val="0.25"/>
                                      </p:to>
                                    </p:set>
                                    <p:animEffect filter="image" prLst="opacity: 0.25">
                                      <p:cBhvr rctx="IE">
                                        <p:cTn id="128" dur="indefinite"/>
                                        <p:tgtEl>
                                          <p:spTgt spid="31"/>
                                        </p:tgtEl>
                                      </p:cBhvr>
                                    </p:animEffect>
                                  </p:childTnLst>
                                </p:cTn>
                              </p:par>
                              <p:par>
                                <p:cTn id="129" presetID="9" presetClass="emph" presetSubtype="0" nodeType="withEffect">
                                  <p:stCondLst>
                                    <p:cond delay="0"/>
                                  </p:stCondLst>
                                  <p:childTnLst>
                                    <p:set>
                                      <p:cBhvr>
                                        <p:cTn id="130" dur="indefinite"/>
                                        <p:tgtEl>
                                          <p:spTgt spid="28"/>
                                        </p:tgtEl>
                                        <p:attrNameLst>
                                          <p:attrName>style.opacity</p:attrName>
                                        </p:attrNameLst>
                                      </p:cBhvr>
                                      <p:to>
                                        <p:strVal val="0.25"/>
                                      </p:to>
                                    </p:set>
                                    <p:animEffect filter="image" prLst="opacity: 0.25">
                                      <p:cBhvr rctx="IE">
                                        <p:cTn id="131" dur="indefinite"/>
                                        <p:tgtEl>
                                          <p:spTgt spid="28"/>
                                        </p:tgtEl>
                                      </p:cBhvr>
                                    </p:animEffect>
                                  </p:childTnLst>
                                </p:cTn>
                              </p:par>
                              <p:par>
                                <p:cTn id="132" presetID="9" presetClass="emph" presetSubtype="0" nodeType="withEffect">
                                  <p:stCondLst>
                                    <p:cond delay="0"/>
                                  </p:stCondLst>
                                  <p:childTnLst>
                                    <p:set>
                                      <p:cBhvr>
                                        <p:cTn id="133" dur="indefinite"/>
                                        <p:tgtEl>
                                          <p:spTgt spid="30"/>
                                        </p:tgtEl>
                                        <p:attrNameLst>
                                          <p:attrName>style.opacity</p:attrName>
                                        </p:attrNameLst>
                                      </p:cBhvr>
                                      <p:to>
                                        <p:strVal val="0.25"/>
                                      </p:to>
                                    </p:set>
                                    <p:animEffect filter="image" prLst="opacity: 0.25">
                                      <p:cBhvr rctx="IE">
                                        <p:cTn id="134" dur="indefinite"/>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5" fill="hold" display="0">
                  <p:stCondLst>
                    <p:cond delay="indefinite"/>
                  </p:stCondLst>
                </p:cTn>
                <p:tgtEl>
                  <p:spTgt spid="26"/>
                </p:tgtEl>
              </p:cMediaNode>
            </p:video>
            <p:seq concurrent="1" nextAc="seek">
              <p:cTn id="136" restart="whenNotActive" fill="hold" evtFilter="cancelBubble" nodeType="interactiveSeq">
                <p:stCondLst>
                  <p:cond evt="onClick" delay="0">
                    <p:tgtEl>
                      <p:spTgt spid="29"/>
                    </p:tgtEl>
                  </p:cond>
                </p:stCondLst>
                <p:endSync evt="end" delay="0">
                  <p:rtn val="all"/>
                </p:endSync>
                <p:childTnLst>
                  <p:par>
                    <p:cTn id="137" fill="hold">
                      <p:stCondLst>
                        <p:cond delay="0"/>
                      </p:stCondLst>
                      <p:childTnLst>
                        <p:par>
                          <p:cTn id="138" fill="hold">
                            <p:stCondLst>
                              <p:cond delay="0"/>
                            </p:stCondLst>
                            <p:childTnLst>
                              <p:par>
                                <p:cTn id="139" presetID="2" presetClass="mediacall" presetSubtype="0" fill="hold" nodeType="clickEffect">
                                  <p:stCondLst>
                                    <p:cond delay="0"/>
                                  </p:stCondLst>
                                  <p:childTnLst>
                                    <p:cmd type="call" cmd="togglePause">
                                      <p:cBhvr>
                                        <p:cTn id="140" dur="1" fill="hold"/>
                                        <p:tgtEl>
                                          <p:spTgt spid="29"/>
                                        </p:tgtEl>
                                      </p:cBhvr>
                                    </p:cmd>
                                  </p:childTnLst>
                                </p:cTn>
                              </p:par>
                            </p:childTnLst>
                          </p:cTn>
                        </p:par>
                      </p:childTnLst>
                    </p:cTn>
                  </p:par>
                </p:childTnLst>
              </p:cTn>
              <p:nextCondLst>
                <p:cond evt="onClick" delay="0">
                  <p:tgtEl>
                    <p:spTgt spid="29"/>
                  </p:tgtEl>
                </p:cond>
              </p:nextCondLst>
            </p:seq>
            <p:video>
              <p:cMediaNode vol="80000">
                <p:cTn id="141" fill="hold" display="0">
                  <p:stCondLst>
                    <p:cond delay="indefinite"/>
                  </p:stCondLst>
                </p:cTn>
                <p:tgtEl>
                  <p:spTgt spid="29"/>
                </p:tgtEl>
              </p:cMediaNode>
            </p:video>
            <p:seq concurrent="1" nextAc="seek">
              <p:cTn id="142" restart="whenNotActive" fill="hold" evtFilter="cancelBubble" nodeType="interactiveSeq">
                <p:stCondLst>
                  <p:cond evt="onClick" delay="0">
                    <p:tgtEl>
                      <p:spTgt spid="31"/>
                    </p:tgtEl>
                  </p:cond>
                </p:stCondLst>
                <p:endSync evt="end" delay="0">
                  <p:rtn val="all"/>
                </p:endSync>
                <p:childTnLst>
                  <p:par>
                    <p:cTn id="143" fill="hold">
                      <p:stCondLst>
                        <p:cond delay="0"/>
                      </p:stCondLst>
                      <p:childTnLst>
                        <p:par>
                          <p:cTn id="144" fill="hold">
                            <p:stCondLst>
                              <p:cond delay="0"/>
                            </p:stCondLst>
                            <p:childTnLst>
                              <p:par>
                                <p:cTn id="145" presetID="2" presetClass="mediacall" presetSubtype="0" fill="hold" nodeType="clickEffect">
                                  <p:stCondLst>
                                    <p:cond delay="0"/>
                                  </p:stCondLst>
                                  <p:childTnLst>
                                    <p:cmd type="call" cmd="togglePause">
                                      <p:cBhvr>
                                        <p:cTn id="146" dur="1" fill="hold"/>
                                        <p:tgtEl>
                                          <p:spTgt spid="31"/>
                                        </p:tgtEl>
                                      </p:cBhvr>
                                    </p:cmd>
                                  </p:childTnLst>
                                </p:cTn>
                              </p:par>
                            </p:childTnLst>
                          </p:cTn>
                        </p:par>
                      </p:childTnLst>
                    </p:cTn>
                  </p:par>
                </p:childTnLst>
              </p:cTn>
              <p:nextCondLst>
                <p:cond evt="onClick" delay="0">
                  <p:tgtEl>
                    <p:spTgt spid="31"/>
                  </p:tgtEl>
                </p:cond>
              </p:nextCondLst>
            </p:seq>
            <p:video>
              <p:cMediaNode vol="80000">
                <p:cTn id="147" fill="hold" display="0">
                  <p:stCondLst>
                    <p:cond delay="indefinite"/>
                  </p:stCondLst>
                </p:cTn>
                <p:tgtEl>
                  <p:spTgt spid="31"/>
                </p:tgtEl>
              </p:cMediaNode>
            </p:vide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1F67-A0E3-0B4C-9F6A-A6BC1E338DD4}"/>
              </a:ext>
            </a:extLst>
          </p:cNvPr>
          <p:cNvSpPr>
            <a:spLocks noGrp="1"/>
          </p:cNvSpPr>
          <p:nvPr>
            <p:ph type="title"/>
          </p:nvPr>
        </p:nvSpPr>
        <p:spPr/>
        <p:txBody>
          <a:bodyPr/>
          <a:lstStyle/>
          <a:p>
            <a:r>
              <a:rPr lang="en-US"/>
              <a:t>Experiments: Sampling</a:t>
            </a:r>
          </a:p>
        </p:txBody>
      </p:sp>
      <p:pic>
        <p:nvPicPr>
          <p:cNvPr id="4" name="Content Placeholder 4">
            <a:extLst>
              <a:ext uri="{FF2B5EF4-FFF2-40B4-BE49-F238E27FC236}">
                <a16:creationId xmlns:a16="http://schemas.microsoft.com/office/drawing/2014/main" id="{365ECC75-175E-384F-89B9-26BC0B12EAA7}"/>
              </a:ext>
            </a:extLst>
          </p:cNvPr>
          <p:cNvPicPr>
            <a:picLocks noChangeAspect="1"/>
          </p:cNvPicPr>
          <p:nvPr/>
        </p:nvPicPr>
        <p:blipFill>
          <a:blip r:embed="rId3"/>
          <a:stretch>
            <a:fillRect/>
          </a:stretch>
        </p:blipFill>
        <p:spPr>
          <a:xfrm>
            <a:off x="707939" y="1436735"/>
            <a:ext cx="8201463" cy="2733821"/>
          </a:xfrm>
          <a:prstGeom prst="rect">
            <a:avLst/>
          </a:prstGeom>
        </p:spPr>
      </p:pic>
    </p:spTree>
    <p:extLst>
      <p:ext uri="{BB962C8B-B14F-4D97-AF65-F5344CB8AC3E}">
        <p14:creationId xmlns:p14="http://schemas.microsoft.com/office/powerpoint/2010/main" val="2250279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6A0C-7E8C-1B48-BEFD-8B9F08513C96}"/>
              </a:ext>
            </a:extLst>
          </p:cNvPr>
          <p:cNvSpPr>
            <a:spLocks noGrp="1"/>
          </p:cNvSpPr>
          <p:nvPr>
            <p:ph type="title"/>
          </p:nvPr>
        </p:nvSpPr>
        <p:spPr/>
        <p:txBody>
          <a:bodyPr/>
          <a:lstStyle/>
          <a:p>
            <a:r>
              <a:rPr lang="en-US" dirty="0" smtClean="0"/>
              <a:t>Sampling as Iterative </a:t>
            </a:r>
            <a:r>
              <a:rPr lang="en-US" dirty="0" err="1" smtClean="0"/>
              <a:t>Denoising</a:t>
            </a:r>
            <a:endParaRPr lang="en-US" dirty="0"/>
          </a:p>
        </p:txBody>
      </p:sp>
      <p:pic>
        <p:nvPicPr>
          <p:cNvPr id="4" name="Content Placeholder 4">
            <a:extLst>
              <a:ext uri="{FF2B5EF4-FFF2-40B4-BE49-F238E27FC236}">
                <a16:creationId xmlns:a16="http://schemas.microsoft.com/office/drawing/2014/main" id="{6A7F9488-A5E2-694F-B956-24D9560DCBF4}"/>
              </a:ext>
            </a:extLst>
          </p:cNvPr>
          <p:cNvPicPr>
            <a:picLocks noGrp="1" noChangeAspect="1"/>
          </p:cNvPicPr>
          <p:nvPr>
            <p:ph sz="quarter" idx="10"/>
          </p:nvPr>
        </p:nvPicPr>
        <p:blipFill>
          <a:blip r:embed="rId3"/>
          <a:stretch>
            <a:fillRect/>
          </a:stretch>
        </p:blipFill>
        <p:spPr>
          <a:xfrm>
            <a:off x="1286997" y="1127697"/>
            <a:ext cx="6734333" cy="3032838"/>
          </a:xfrm>
        </p:spPr>
      </p:pic>
      <p:sp>
        <p:nvSpPr>
          <p:cNvPr id="8" name="Rectangle 7">
            <a:extLst>
              <a:ext uri="{FF2B5EF4-FFF2-40B4-BE49-F238E27FC236}">
                <a16:creationId xmlns:a16="http://schemas.microsoft.com/office/drawing/2014/main" id="{9752A80E-DBE8-204C-9182-6119A8E4A933}"/>
              </a:ext>
            </a:extLst>
          </p:cNvPr>
          <p:cNvSpPr/>
          <p:nvPr/>
        </p:nvSpPr>
        <p:spPr>
          <a:xfrm>
            <a:off x="2723660" y="3087077"/>
            <a:ext cx="4013201" cy="737738"/>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6996" y="3067578"/>
            <a:ext cx="6734333" cy="109295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p:cNvSpPr/>
          <p:nvPr/>
        </p:nvSpPr>
        <p:spPr>
          <a:xfrm>
            <a:off x="1071563" y="1004680"/>
            <a:ext cx="7022448" cy="117723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6" name="Straight Arrow Connector 25"/>
          <p:cNvCxnSpPr/>
          <p:nvPr/>
        </p:nvCxnSpPr>
        <p:spPr>
          <a:xfrm flipH="1" flipV="1">
            <a:off x="6887305" y="3635787"/>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848786" y="3661960"/>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114551" y="3593600"/>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293319" y="4110913"/>
            <a:ext cx="2621230" cy="369332"/>
          </a:xfrm>
          <a:prstGeom prst="rect">
            <a:avLst/>
          </a:prstGeom>
          <a:noFill/>
        </p:spPr>
        <p:txBody>
          <a:bodyPr wrap="none" rtlCol="0">
            <a:spAutoFit/>
          </a:bodyPr>
          <a:lstStyle/>
          <a:p>
            <a:r>
              <a:rPr lang="en-US" dirty="0" smtClean="0"/>
              <a:t>Iteratively remove noise</a:t>
            </a:r>
            <a:endParaRPr lang="en-US" dirty="0"/>
          </a:p>
        </p:txBody>
      </p:sp>
      <p:pic>
        <p:nvPicPr>
          <p:cNvPr id="38" name="Picture 37"/>
          <p:cNvPicPr>
            <a:picLocks noChangeAspect="1"/>
          </p:cNvPicPr>
          <p:nvPr/>
        </p:nvPicPr>
        <p:blipFill>
          <a:blip r:embed="rId4"/>
          <a:stretch>
            <a:fillRect/>
          </a:stretch>
        </p:blipFill>
        <p:spPr>
          <a:xfrm>
            <a:off x="7305329" y="3441179"/>
            <a:ext cx="428685" cy="304843"/>
          </a:xfrm>
          <a:prstGeom prst="rect">
            <a:avLst/>
          </a:prstGeom>
        </p:spPr>
      </p:pic>
      <p:grpSp>
        <p:nvGrpSpPr>
          <p:cNvPr id="42" name="Group 41"/>
          <p:cNvGrpSpPr/>
          <p:nvPr/>
        </p:nvGrpSpPr>
        <p:grpSpPr>
          <a:xfrm>
            <a:off x="1460631" y="952438"/>
            <a:ext cx="6273384" cy="941227"/>
            <a:chOff x="1460631" y="952438"/>
            <a:chExt cx="6273384" cy="941227"/>
          </a:xfrm>
        </p:grpSpPr>
        <p:cxnSp>
          <p:nvCxnSpPr>
            <p:cNvPr id="30" name="Straight Arrow Connector 29"/>
            <p:cNvCxnSpPr/>
            <p:nvPr/>
          </p:nvCxnSpPr>
          <p:spPr>
            <a:xfrm flipV="1">
              <a:off x="2110581" y="1741242"/>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870325" y="1724727"/>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657181" y="1724725"/>
              <a:ext cx="575468"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374659" y="952438"/>
              <a:ext cx="5019323" cy="369332"/>
            </a:xfrm>
            <a:prstGeom prst="rect">
              <a:avLst/>
            </a:prstGeom>
            <a:noFill/>
          </p:spPr>
          <p:txBody>
            <a:bodyPr wrap="none" rtlCol="0">
              <a:spAutoFit/>
            </a:bodyPr>
            <a:lstStyle/>
            <a:p>
              <a:r>
                <a:rPr lang="en-US" dirty="0" smtClean="0"/>
                <a:t>Inverse process: iteratively add Gaussian noise</a:t>
              </a:r>
              <a:endParaRPr lang="en-US" dirty="0"/>
            </a:p>
          </p:txBody>
        </p:sp>
        <p:pic>
          <p:nvPicPr>
            <p:cNvPr id="37" name="Picture 36"/>
            <p:cNvPicPr>
              <a:picLocks noChangeAspect="1"/>
            </p:cNvPicPr>
            <p:nvPr/>
          </p:nvPicPr>
          <p:blipFill>
            <a:blip r:embed="rId4"/>
            <a:stretch>
              <a:fillRect/>
            </a:stretch>
          </p:blipFill>
          <p:spPr>
            <a:xfrm>
              <a:off x="7305330" y="1588822"/>
              <a:ext cx="428685" cy="304843"/>
            </a:xfrm>
            <a:prstGeom prst="rect">
              <a:avLst/>
            </a:prstGeom>
          </p:spPr>
        </p:pic>
        <p:pic>
          <p:nvPicPr>
            <p:cNvPr id="39" name="Picture 38"/>
            <p:cNvPicPr>
              <a:picLocks noChangeAspect="1"/>
            </p:cNvPicPr>
            <p:nvPr/>
          </p:nvPicPr>
          <p:blipFill>
            <a:blip r:embed="rId5"/>
            <a:stretch>
              <a:fillRect/>
            </a:stretch>
          </p:blipFill>
          <p:spPr>
            <a:xfrm>
              <a:off x="1460631" y="1588822"/>
              <a:ext cx="476316" cy="304843"/>
            </a:xfrm>
            <a:prstGeom prst="rect">
              <a:avLst/>
            </a:prstGeom>
          </p:spPr>
        </p:pic>
      </p:grpSp>
      <p:pic>
        <p:nvPicPr>
          <p:cNvPr id="40" name="Picture 39"/>
          <p:cNvPicPr>
            <a:picLocks noChangeAspect="1"/>
          </p:cNvPicPr>
          <p:nvPr/>
        </p:nvPicPr>
        <p:blipFill>
          <a:blip r:embed="rId5"/>
          <a:stretch>
            <a:fillRect/>
          </a:stretch>
        </p:blipFill>
        <p:spPr>
          <a:xfrm>
            <a:off x="1400077" y="3441178"/>
            <a:ext cx="476316" cy="304843"/>
          </a:xfrm>
          <a:prstGeom prst="rect">
            <a:avLst/>
          </a:prstGeom>
        </p:spPr>
      </p:pic>
      <p:sp>
        <p:nvSpPr>
          <p:cNvPr id="43" name="TextBox 42"/>
          <p:cNvSpPr txBox="1"/>
          <p:nvPr/>
        </p:nvSpPr>
        <p:spPr>
          <a:xfrm>
            <a:off x="6278198" y="3106602"/>
            <a:ext cx="1120820" cy="369332"/>
          </a:xfrm>
          <a:prstGeom prst="rect">
            <a:avLst/>
          </a:prstGeom>
          <a:noFill/>
        </p:spPr>
        <p:txBody>
          <a:bodyPr wrap="none" rtlCol="0">
            <a:spAutoFit/>
          </a:bodyPr>
          <a:lstStyle/>
          <a:p>
            <a:r>
              <a:rPr lang="en-US" dirty="0" err="1" smtClean="0"/>
              <a:t>Langevin</a:t>
            </a:r>
            <a:endParaRPr lang="en-US" dirty="0"/>
          </a:p>
        </p:txBody>
      </p:sp>
      <p:sp>
        <p:nvSpPr>
          <p:cNvPr id="44" name="TextBox 43"/>
          <p:cNvSpPr txBox="1"/>
          <p:nvPr/>
        </p:nvSpPr>
        <p:spPr>
          <a:xfrm>
            <a:off x="4993730" y="3130069"/>
            <a:ext cx="1120820" cy="369332"/>
          </a:xfrm>
          <a:prstGeom prst="rect">
            <a:avLst/>
          </a:prstGeom>
          <a:noFill/>
        </p:spPr>
        <p:txBody>
          <a:bodyPr wrap="none" rtlCol="0">
            <a:spAutoFit/>
          </a:bodyPr>
          <a:lstStyle/>
          <a:p>
            <a:r>
              <a:rPr lang="en-US" dirty="0" err="1" smtClean="0"/>
              <a:t>Langevin</a:t>
            </a:r>
            <a:endParaRPr lang="en-US" dirty="0"/>
          </a:p>
        </p:txBody>
      </p:sp>
      <p:sp>
        <p:nvSpPr>
          <p:cNvPr id="45" name="TextBox 44"/>
          <p:cNvSpPr txBox="1"/>
          <p:nvPr/>
        </p:nvSpPr>
        <p:spPr>
          <a:xfrm>
            <a:off x="1850992" y="3105458"/>
            <a:ext cx="1120820" cy="369332"/>
          </a:xfrm>
          <a:prstGeom prst="rect">
            <a:avLst/>
          </a:prstGeom>
          <a:noFill/>
        </p:spPr>
        <p:txBody>
          <a:bodyPr wrap="none" rtlCol="0">
            <a:spAutoFit/>
          </a:bodyPr>
          <a:lstStyle/>
          <a:p>
            <a:r>
              <a:rPr lang="en-US" dirty="0" err="1" smtClean="0"/>
              <a:t>Langevin</a:t>
            </a:r>
            <a:endParaRPr lang="en-US" dirty="0"/>
          </a:p>
        </p:txBody>
      </p:sp>
      <p:pic>
        <p:nvPicPr>
          <p:cNvPr id="48" name="Picture 47"/>
          <p:cNvPicPr>
            <a:picLocks noChangeAspect="1"/>
          </p:cNvPicPr>
          <p:nvPr/>
        </p:nvPicPr>
        <p:blipFill>
          <a:blip r:embed="rId6"/>
          <a:stretch>
            <a:fillRect/>
          </a:stretch>
        </p:blipFill>
        <p:spPr>
          <a:xfrm>
            <a:off x="4522427" y="3475934"/>
            <a:ext cx="438211" cy="276264"/>
          </a:xfrm>
          <a:prstGeom prst="rect">
            <a:avLst/>
          </a:prstGeom>
        </p:spPr>
      </p:pic>
      <p:sp>
        <p:nvSpPr>
          <p:cNvPr id="49" name="TextBox 48"/>
          <p:cNvSpPr txBox="1"/>
          <p:nvPr/>
        </p:nvSpPr>
        <p:spPr>
          <a:xfrm>
            <a:off x="3327106" y="3376689"/>
            <a:ext cx="415498" cy="369332"/>
          </a:xfrm>
          <a:prstGeom prst="rect">
            <a:avLst/>
          </a:prstGeom>
          <a:noFill/>
        </p:spPr>
        <p:txBody>
          <a:bodyPr wrap="none" rtlCol="0">
            <a:spAutoFit/>
          </a:bodyPr>
          <a:lstStyle/>
          <a:p>
            <a:r>
              <a:rPr lang="en-US" dirty="0" smtClean="0"/>
              <a:t>…</a:t>
            </a:r>
            <a:endParaRPr lang="en-US" dirty="0"/>
          </a:p>
        </p:txBody>
      </p:sp>
      <p:cxnSp>
        <p:nvCxnSpPr>
          <p:cNvPr id="50" name="Straight Arrow Connector 49"/>
          <p:cNvCxnSpPr/>
          <p:nvPr/>
        </p:nvCxnSpPr>
        <p:spPr>
          <a:xfrm flipH="1" flipV="1">
            <a:off x="3938028" y="3639944"/>
            <a:ext cx="54292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7"/>
          <a:stretch>
            <a:fillRect/>
          </a:stretch>
        </p:blipFill>
        <p:spPr>
          <a:xfrm>
            <a:off x="6497797" y="3419616"/>
            <a:ext cx="345149" cy="325237"/>
          </a:xfrm>
          <a:prstGeom prst="rect">
            <a:avLst/>
          </a:prstGeom>
        </p:spPr>
      </p:pic>
      <p:sp>
        <p:nvSpPr>
          <p:cNvPr id="53" name="TextBox 52"/>
          <p:cNvSpPr txBox="1"/>
          <p:nvPr/>
        </p:nvSpPr>
        <p:spPr>
          <a:xfrm>
            <a:off x="5386403" y="3397016"/>
            <a:ext cx="415498" cy="369332"/>
          </a:xfrm>
          <a:prstGeom prst="rect">
            <a:avLst/>
          </a:prstGeom>
          <a:noFill/>
        </p:spPr>
        <p:txBody>
          <a:bodyPr wrap="none" rtlCol="0">
            <a:spAutoFit/>
          </a:bodyPr>
          <a:lstStyle/>
          <a:p>
            <a:r>
              <a:rPr lang="en-US" dirty="0" smtClean="0"/>
              <a:t>…</a:t>
            </a:r>
            <a:endParaRPr lang="en-US" dirty="0"/>
          </a:p>
        </p:txBody>
      </p:sp>
      <p:sp>
        <p:nvSpPr>
          <p:cNvPr id="54" name="TextBox 53"/>
          <p:cNvSpPr txBox="1"/>
          <p:nvPr/>
        </p:nvSpPr>
        <p:spPr>
          <a:xfrm>
            <a:off x="8085745" y="3174122"/>
            <a:ext cx="1022542" cy="1200329"/>
          </a:xfrm>
          <a:prstGeom prst="rect">
            <a:avLst/>
          </a:prstGeom>
          <a:noFill/>
        </p:spPr>
        <p:txBody>
          <a:bodyPr wrap="square" rtlCol="0">
            <a:spAutoFit/>
          </a:bodyPr>
          <a:lstStyle/>
          <a:p>
            <a:r>
              <a:rPr lang="en-US" dirty="0" smtClean="0"/>
              <a:t>Start from pure noise</a:t>
            </a:r>
            <a:endParaRPr lang="en-US" dirty="0"/>
          </a:p>
        </p:txBody>
      </p:sp>
      <p:grpSp>
        <p:nvGrpSpPr>
          <p:cNvPr id="67" name="Group 66"/>
          <p:cNvGrpSpPr/>
          <p:nvPr/>
        </p:nvGrpSpPr>
        <p:grpSpPr>
          <a:xfrm>
            <a:off x="817443" y="2137448"/>
            <a:ext cx="643188" cy="836142"/>
            <a:chOff x="817443" y="2137448"/>
            <a:chExt cx="643188" cy="836142"/>
          </a:xfrm>
        </p:grpSpPr>
        <p:grpSp>
          <p:nvGrpSpPr>
            <p:cNvPr id="55" name="Group 54"/>
            <p:cNvGrpSpPr/>
            <p:nvPr/>
          </p:nvGrpSpPr>
          <p:grpSpPr>
            <a:xfrm>
              <a:off x="817443" y="2137448"/>
              <a:ext cx="643188" cy="836142"/>
              <a:chOff x="807932" y="1244656"/>
              <a:chExt cx="643188" cy="836142"/>
            </a:xfrm>
          </p:grpSpPr>
          <p:pic>
            <p:nvPicPr>
              <p:cNvPr id="56" name="Picture 55">
                <a:extLst>
                  <a:ext uri="{FF2B5EF4-FFF2-40B4-BE49-F238E27FC236}">
                    <a16:creationId xmlns:a16="http://schemas.microsoft.com/office/drawing/2014/main" id="{09906931-E5B1-2346-BA2B-B57EF1CA4E17}"/>
                  </a:ext>
                </a:extLst>
              </p:cNvPr>
              <p:cNvPicPr>
                <a:picLocks noChangeAspect="1"/>
              </p:cNvPicPr>
              <p:nvPr/>
            </p:nvPicPr>
            <p:blipFill>
              <a:blip r:embed="rId8"/>
              <a:stretch>
                <a:fillRect/>
              </a:stretch>
            </p:blipFill>
            <p:spPr>
              <a:xfrm>
                <a:off x="871984" y="1370727"/>
                <a:ext cx="579136" cy="710071"/>
              </a:xfrm>
              <a:prstGeom prst="rect">
                <a:avLst/>
              </a:prstGeom>
            </p:spPr>
          </p:pic>
          <p:sp>
            <p:nvSpPr>
              <p:cNvPr id="57" name="TextBox 56"/>
              <p:cNvSpPr txBox="1"/>
              <p:nvPr/>
            </p:nvSpPr>
            <p:spPr>
              <a:xfrm flipH="1">
                <a:off x="807932" y="1244656"/>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pic>
          <p:nvPicPr>
            <p:cNvPr id="61" name="Picture 60"/>
            <p:cNvPicPr>
              <a:picLocks noChangeAspect="1"/>
            </p:cNvPicPr>
            <p:nvPr/>
          </p:nvPicPr>
          <p:blipFill>
            <a:blip r:embed="rId9">
              <a:clrChange>
                <a:clrFrom>
                  <a:srgbClr val="FFFFFF"/>
                </a:clrFrom>
                <a:clrTo>
                  <a:srgbClr val="FFFFFF">
                    <a:alpha val="0"/>
                  </a:srgbClr>
                </a:clrTo>
              </a:clrChange>
            </a:blip>
            <a:stretch>
              <a:fillRect/>
            </a:stretch>
          </p:blipFill>
          <p:spPr>
            <a:xfrm flipH="1" flipV="1">
              <a:off x="1299248" y="2355789"/>
              <a:ext cx="45719" cy="75298"/>
            </a:xfrm>
            <a:prstGeom prst="rect">
              <a:avLst/>
            </a:prstGeom>
            <a:noFill/>
          </p:spPr>
        </p:pic>
        <p:pic>
          <p:nvPicPr>
            <p:cNvPr id="62" name="Picture 61"/>
            <p:cNvPicPr>
              <a:picLocks noChangeAspect="1"/>
            </p:cNvPicPr>
            <p:nvPr/>
          </p:nvPicPr>
          <p:blipFill>
            <a:blip r:embed="rId9">
              <a:clrChange>
                <a:clrFrom>
                  <a:srgbClr val="FFFFFF"/>
                </a:clrFrom>
                <a:clrTo>
                  <a:srgbClr val="FFFFFF">
                    <a:alpha val="0"/>
                  </a:srgbClr>
                </a:clrTo>
              </a:clrChange>
            </a:blip>
            <a:stretch>
              <a:fillRect/>
            </a:stretch>
          </p:blipFill>
          <p:spPr>
            <a:xfrm flipV="1">
              <a:off x="1400077" y="2878998"/>
              <a:ext cx="45719" cy="75299"/>
            </a:xfrm>
            <a:prstGeom prst="rect">
              <a:avLst/>
            </a:prstGeom>
            <a:noFill/>
          </p:spPr>
        </p:pic>
      </p:grpSp>
      <p:grpSp>
        <p:nvGrpSpPr>
          <p:cNvPr id="66" name="Group 65"/>
          <p:cNvGrpSpPr/>
          <p:nvPr/>
        </p:nvGrpSpPr>
        <p:grpSpPr>
          <a:xfrm>
            <a:off x="7928207" y="2111824"/>
            <a:ext cx="621972" cy="930180"/>
            <a:chOff x="7928207" y="2111824"/>
            <a:chExt cx="621972" cy="930180"/>
          </a:xfrm>
        </p:grpSpPr>
        <p:grpSp>
          <p:nvGrpSpPr>
            <p:cNvPr id="58" name="Group 57"/>
            <p:cNvGrpSpPr/>
            <p:nvPr/>
          </p:nvGrpSpPr>
          <p:grpSpPr>
            <a:xfrm>
              <a:off x="7928207" y="2111824"/>
              <a:ext cx="621972" cy="894245"/>
              <a:chOff x="7928207" y="1251305"/>
              <a:chExt cx="621972" cy="894245"/>
            </a:xfrm>
          </p:grpSpPr>
          <p:pic>
            <p:nvPicPr>
              <p:cNvPr id="59" name="Picture 58">
                <a:extLst>
                  <a:ext uri="{FF2B5EF4-FFF2-40B4-BE49-F238E27FC236}">
                    <a16:creationId xmlns:a16="http://schemas.microsoft.com/office/drawing/2014/main" id="{535528F2-6453-0D48-BDAC-C56F33943280}"/>
                  </a:ext>
                </a:extLst>
              </p:cNvPr>
              <p:cNvPicPr>
                <a:picLocks noChangeAspect="1"/>
              </p:cNvPicPr>
              <p:nvPr/>
            </p:nvPicPr>
            <p:blipFill>
              <a:blip r:embed="rId10"/>
              <a:srcRect/>
              <a:stretch/>
            </p:blipFill>
            <p:spPr>
              <a:xfrm>
                <a:off x="8068711" y="1346879"/>
                <a:ext cx="481468" cy="798671"/>
              </a:xfrm>
              <a:prstGeom prst="rect">
                <a:avLst/>
              </a:prstGeom>
            </p:spPr>
          </p:pic>
          <p:sp>
            <p:nvSpPr>
              <p:cNvPr id="60" name="TextBox 59"/>
              <p:cNvSpPr txBox="1"/>
              <p:nvPr/>
            </p:nvSpPr>
            <p:spPr>
              <a:xfrm flipH="1">
                <a:off x="7928207" y="1251305"/>
                <a:ext cx="257104" cy="369332"/>
              </a:xfrm>
              <a:prstGeom prst="rect">
                <a:avLst/>
              </a:prstGeom>
              <a:solidFill>
                <a:schemeClr val="bg1"/>
              </a:solidFill>
            </p:spPr>
            <p:txBody>
              <a:bodyPr wrap="square" rtlCol="0">
                <a:spAutoFit/>
              </a:bodyPr>
              <a:lstStyle/>
              <a:p>
                <a:r>
                  <a:rPr lang="en-US" dirty="0" smtClean="0">
                    <a:solidFill>
                      <a:srgbClr val="8C1515"/>
                    </a:solidFill>
                  </a:rPr>
                  <a:t>q</a:t>
                </a:r>
                <a:endParaRPr lang="en-US" dirty="0">
                  <a:solidFill>
                    <a:srgbClr val="8C1515"/>
                  </a:solidFill>
                </a:endParaRPr>
              </a:p>
            </p:txBody>
          </p:sp>
        </p:grpSp>
        <p:sp>
          <p:nvSpPr>
            <p:cNvPr id="63" name="TextBox 62"/>
            <p:cNvSpPr txBox="1"/>
            <p:nvPr/>
          </p:nvSpPr>
          <p:spPr>
            <a:xfrm flipH="1">
              <a:off x="8393878" y="2841949"/>
              <a:ext cx="69632" cy="200055"/>
            </a:xfrm>
            <a:prstGeom prst="rect">
              <a:avLst/>
            </a:prstGeom>
            <a:noFill/>
          </p:spPr>
          <p:txBody>
            <a:bodyPr wrap="square" rtlCol="0">
              <a:spAutoFit/>
            </a:bodyPr>
            <a:lstStyle/>
            <a:p>
              <a:r>
                <a:rPr lang="en-US" sz="700" dirty="0" smtClean="0">
                  <a:solidFill>
                    <a:schemeClr val="accent4"/>
                  </a:solidFill>
                </a:rPr>
                <a:t>T</a:t>
              </a:r>
              <a:endParaRPr lang="en-US" sz="700" dirty="0">
                <a:solidFill>
                  <a:schemeClr val="accent4"/>
                </a:solidFill>
              </a:endParaRPr>
            </a:p>
          </p:txBody>
        </p:sp>
        <p:sp>
          <p:nvSpPr>
            <p:cNvPr id="64" name="TextBox 63"/>
            <p:cNvSpPr txBox="1"/>
            <p:nvPr/>
          </p:nvSpPr>
          <p:spPr>
            <a:xfrm flipH="1">
              <a:off x="8441452" y="2244589"/>
              <a:ext cx="69632" cy="200055"/>
            </a:xfrm>
            <a:prstGeom prst="rect">
              <a:avLst/>
            </a:prstGeom>
            <a:noFill/>
          </p:spPr>
          <p:txBody>
            <a:bodyPr wrap="square" rtlCol="0">
              <a:spAutoFit/>
            </a:bodyPr>
            <a:lstStyle/>
            <a:p>
              <a:r>
                <a:rPr lang="en-US" sz="700" dirty="0" smtClean="0">
                  <a:solidFill>
                    <a:schemeClr val="bg2"/>
                  </a:solidFill>
                </a:rPr>
                <a:t>T</a:t>
              </a:r>
              <a:endParaRPr lang="en-US" sz="700" dirty="0">
                <a:solidFill>
                  <a:schemeClr val="bg2"/>
                </a:solidFill>
              </a:endParaRPr>
            </a:p>
          </p:txBody>
        </p:sp>
      </p:grpSp>
    </p:spTree>
    <p:extLst>
      <p:ext uri="{BB962C8B-B14F-4D97-AF65-F5344CB8AC3E}">
        <p14:creationId xmlns:p14="http://schemas.microsoft.com/office/powerpoint/2010/main" val="363377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p:bldP spid="43" grpId="0"/>
      <p:bldP spid="44" grpId="0"/>
      <p:bldP spid="45" grpId="0"/>
      <p:bldP spid="54" grpId="0"/>
    </p:bldLst>
  </p:timing>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SU_Preso_16x9_v7</Template>
  <TotalTime>29484</TotalTime>
  <Words>2881</Words>
  <Application>Microsoft Office PowerPoint</Application>
  <PresentationFormat>On-screen Show (16:9)</PresentationFormat>
  <Paragraphs>449</Paragraphs>
  <Slides>48</Slides>
  <Notes>30</Notes>
  <HiddenSlides>0</HiddenSlides>
  <MMClips>13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ＭＳ Ｐゴシック</vt:lpstr>
      <vt:lpstr>Arial</vt:lpstr>
      <vt:lpstr>Calibri</vt:lpstr>
      <vt:lpstr>Cambria Math</vt:lpstr>
      <vt:lpstr>Source Sans Pro</vt:lpstr>
      <vt:lpstr>Source Sans Pro Semibold</vt:lpstr>
      <vt:lpstr>Wingdings</vt:lpstr>
      <vt:lpstr>SU_Preso_16x9_v6</vt:lpstr>
      <vt:lpstr>SU_Template_TopBar</vt:lpstr>
      <vt:lpstr>Score-Based Diffusion Models</vt:lpstr>
      <vt:lpstr>Plan for today</vt:lpstr>
      <vt:lpstr>Score-based models</vt:lpstr>
      <vt:lpstr>Denoising score matching</vt:lpstr>
      <vt:lpstr>Score-based generative modeling</vt:lpstr>
      <vt:lpstr>Joint Score Estimation via  Noise Conditional Score Networks</vt:lpstr>
      <vt:lpstr>Using multiple noise levels</vt:lpstr>
      <vt:lpstr>Experiments: Sampling</vt:lpstr>
      <vt:lpstr>Sampling as Iterative Denoising</vt:lpstr>
      <vt:lpstr>Iterative noising process</vt:lpstr>
      <vt:lpstr>Multistep transition</vt:lpstr>
      <vt:lpstr>Diffusion perspective</vt:lpstr>
      <vt:lpstr>Iterative Denoising</vt:lpstr>
      <vt:lpstr>Iterative Denoising</vt:lpstr>
      <vt:lpstr>Diffusion model as a hierarchical VAE</vt:lpstr>
      <vt:lpstr>From VAE to Hierarchical VAE</vt:lpstr>
      <vt:lpstr>From VAE to Hierarchical VAE</vt:lpstr>
      <vt:lpstr>Training a denoising diffusion probabilistic model</vt:lpstr>
      <vt:lpstr>Diffusion models as score-based models</vt:lpstr>
      <vt:lpstr>Training and inference</vt:lpstr>
      <vt:lpstr>Architecture for the denoiser</vt:lpstr>
      <vt:lpstr>Infinite noise levels</vt:lpstr>
      <vt:lpstr>Perturbing data with stochastic processes</vt:lpstr>
      <vt:lpstr>Generation via reverse stochastic processes</vt:lpstr>
      <vt:lpstr>Score-based generative modeling via SDEs</vt:lpstr>
      <vt:lpstr>Predictor-Corrector sampling methods</vt:lpstr>
      <vt:lpstr>Results on predictor-corrector sampling</vt:lpstr>
      <vt:lpstr>High-Fidelity Generation for 1024x1024 Images</vt:lpstr>
      <vt:lpstr>Converting the SDE to an ODE</vt:lpstr>
      <vt:lpstr>Converting the SDE to an ODE</vt:lpstr>
      <vt:lpstr>Evaluating likelihoods with ODEs (flow model)</vt:lpstr>
      <vt:lpstr>Competitive likelihoods on test data</vt:lpstr>
      <vt:lpstr>Accelerated sampling</vt:lpstr>
      <vt:lpstr>Parallel ODE solving</vt:lpstr>
      <vt:lpstr>Distillation</vt:lpstr>
      <vt:lpstr>On distillation of guided diffusion models</vt:lpstr>
      <vt:lpstr>Latent diffusion model</vt:lpstr>
      <vt:lpstr>Stable diffusion text2image model</vt:lpstr>
      <vt:lpstr>Conditional generation</vt:lpstr>
      <vt:lpstr>Conditional generation</vt:lpstr>
      <vt:lpstr>Control the generation process</vt:lpstr>
      <vt:lpstr>Stroke to image synthesis</vt:lpstr>
      <vt:lpstr>Language-guided image generation</vt:lpstr>
      <vt:lpstr>Controllable generation: Text-guided generation</vt:lpstr>
      <vt:lpstr>Classifier-free guidance</vt:lpstr>
      <vt:lpstr>Classifier-free guidance</vt:lpstr>
      <vt:lpstr>Effect of classifier guidance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subject/>
  <dc:creator>SONG Yang</dc:creator>
  <cp:keywords/>
  <dc:description>2012 PowerPoint template redesign</dc:description>
  <cp:lastModifiedBy>stefano</cp:lastModifiedBy>
  <cp:revision>1142</cp:revision>
  <cp:lastPrinted>2019-10-30T19:53:34Z</cp:lastPrinted>
  <dcterms:created xsi:type="dcterms:W3CDTF">2018-07-07T17:36:05Z</dcterms:created>
  <dcterms:modified xsi:type="dcterms:W3CDTF">2023-11-28T00:00:48Z</dcterms:modified>
  <cp:category/>
</cp:coreProperties>
</file>